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handoutMasterIdLst>
    <p:handoutMasterId r:id="rId34"/>
  </p:handoutMasterIdLst>
  <p:sldIdLst>
    <p:sldId id="300" r:id="rId2"/>
    <p:sldId id="278" r:id="rId3"/>
    <p:sldId id="279" r:id="rId4"/>
    <p:sldId id="276" r:id="rId5"/>
    <p:sldId id="271" r:id="rId6"/>
    <p:sldId id="265" r:id="rId7"/>
    <p:sldId id="272" r:id="rId8"/>
    <p:sldId id="261" r:id="rId9"/>
    <p:sldId id="268" r:id="rId10"/>
    <p:sldId id="269" r:id="rId11"/>
    <p:sldId id="270" r:id="rId12"/>
    <p:sldId id="283" r:id="rId13"/>
    <p:sldId id="284" r:id="rId14"/>
    <p:sldId id="285" r:id="rId15"/>
    <p:sldId id="286" r:id="rId16"/>
    <p:sldId id="274" r:id="rId17"/>
    <p:sldId id="267" r:id="rId18"/>
    <p:sldId id="266" r:id="rId19"/>
    <p:sldId id="287" r:id="rId20"/>
    <p:sldId id="288" r:id="rId21"/>
    <p:sldId id="289" r:id="rId22"/>
    <p:sldId id="290" r:id="rId23"/>
    <p:sldId id="291" r:id="rId24"/>
    <p:sldId id="292" r:id="rId25"/>
    <p:sldId id="293" r:id="rId26"/>
    <p:sldId id="294" r:id="rId27"/>
    <p:sldId id="295" r:id="rId28"/>
    <p:sldId id="299" r:id="rId29"/>
    <p:sldId id="296" r:id="rId30"/>
    <p:sldId id="297" r:id="rId31"/>
    <p:sldId id="298"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930" autoAdjust="0"/>
  </p:normalViewPr>
  <p:slideViewPr>
    <p:cSldViewPr>
      <p:cViewPr varScale="1">
        <p:scale>
          <a:sx n="92" d="100"/>
          <a:sy n="92" d="100"/>
        </p:scale>
        <p:origin x="-2184"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308DDF-5095-49F1-AEE4-9D6EA74A1D6A}" type="doc">
      <dgm:prSet loTypeId="urn:microsoft.com/office/officeart/2005/8/layout/orgChart1" loCatId="hierarchy" qsTypeId="urn:microsoft.com/office/officeart/2005/8/quickstyle/simple1" qsCatId="simple" csTypeId="urn:microsoft.com/office/officeart/2005/8/colors/accent1_3" csCatId="accent1" phldr="1"/>
      <dgm:spPr/>
      <dgm:t>
        <a:bodyPr/>
        <a:lstStyle/>
        <a:p>
          <a:endParaRPr lang="en-US"/>
        </a:p>
      </dgm:t>
    </dgm:pt>
    <dgm:pt modelId="{1A6FAB5D-E20F-4A83-BED8-1ACAE0A1CB8F}">
      <dgm:prSet phldrT="[Text]" custT="1"/>
      <dgm:spPr/>
      <dgm:t>
        <a:bodyPr/>
        <a:lstStyle/>
        <a:p>
          <a:r>
            <a:rPr lang="en-US" sz="1800" b="1" dirty="0" smtClean="0"/>
            <a:t>Bank Holding Company (FRB)</a:t>
          </a:r>
          <a:endParaRPr lang="en-US" sz="1800" b="1" dirty="0"/>
        </a:p>
      </dgm:t>
    </dgm:pt>
    <dgm:pt modelId="{BDF6AB78-78DD-4605-8555-C662ED6A875F}" type="parTrans" cxnId="{FB1C9E68-6096-4527-BC99-649AD004F3A1}">
      <dgm:prSet/>
      <dgm:spPr/>
      <dgm:t>
        <a:bodyPr/>
        <a:lstStyle/>
        <a:p>
          <a:endParaRPr lang="en-US"/>
        </a:p>
      </dgm:t>
    </dgm:pt>
    <dgm:pt modelId="{2F2B48EF-D9D6-411B-8901-7CFB71106C37}" type="sibTrans" cxnId="{FB1C9E68-6096-4527-BC99-649AD004F3A1}">
      <dgm:prSet/>
      <dgm:spPr/>
      <dgm:t>
        <a:bodyPr/>
        <a:lstStyle/>
        <a:p>
          <a:endParaRPr lang="en-US"/>
        </a:p>
      </dgm:t>
    </dgm:pt>
    <dgm:pt modelId="{E3EE65E5-92CD-4163-9994-C89F813DBBFE}">
      <dgm:prSet phldrT="[Text]" custT="1"/>
      <dgm:spPr/>
      <dgm:t>
        <a:bodyPr/>
        <a:lstStyle/>
        <a:p>
          <a:r>
            <a:rPr lang="en-US" sz="1800" b="1" dirty="0" smtClean="0"/>
            <a:t>Nonbanks </a:t>
          </a:r>
        </a:p>
        <a:p>
          <a:r>
            <a:rPr lang="en-US" sz="1800" b="1" dirty="0" smtClean="0"/>
            <a:t>(SEC, OCC, </a:t>
          </a:r>
          <a:r>
            <a:rPr lang="en-US" sz="1800" b="1" dirty="0" err="1" smtClean="0"/>
            <a:t>etc</a:t>
          </a:r>
          <a:r>
            <a:rPr lang="en-US" sz="1800" b="1" dirty="0" smtClean="0"/>
            <a:t>)</a:t>
          </a:r>
        </a:p>
        <a:p>
          <a:r>
            <a:rPr lang="en-US" sz="1400" b="1" dirty="0" smtClean="0"/>
            <a:t>i.e. Securities Broker-Dealers, Investment Banks</a:t>
          </a:r>
          <a:endParaRPr lang="en-US" sz="1400" b="1" dirty="0"/>
        </a:p>
      </dgm:t>
    </dgm:pt>
    <dgm:pt modelId="{CABFAEB9-4B34-4C2B-8EFE-BE200B7C0CB8}" type="parTrans" cxnId="{246C03AE-A335-400D-8F7F-9FB748025C88}">
      <dgm:prSet/>
      <dgm:spPr/>
      <dgm:t>
        <a:bodyPr/>
        <a:lstStyle/>
        <a:p>
          <a:endParaRPr lang="en-US"/>
        </a:p>
      </dgm:t>
    </dgm:pt>
    <dgm:pt modelId="{558C39AE-A489-4D11-B1AE-5A7BE67F1C73}" type="sibTrans" cxnId="{246C03AE-A335-400D-8F7F-9FB748025C88}">
      <dgm:prSet/>
      <dgm:spPr/>
      <dgm:t>
        <a:bodyPr/>
        <a:lstStyle/>
        <a:p>
          <a:endParaRPr lang="en-US"/>
        </a:p>
      </dgm:t>
    </dgm:pt>
    <dgm:pt modelId="{0BA214FF-4C86-43A0-97AA-DA0DBD8D5771}">
      <dgm:prSet phldrT="[Text]" custT="1"/>
      <dgm:spPr/>
      <dgm:t>
        <a:bodyPr/>
        <a:lstStyle/>
        <a:p>
          <a:r>
            <a:rPr lang="en-US" sz="1800" b="1" dirty="0" smtClean="0"/>
            <a:t>Commercial Bank / Subsidiary (FRB)</a:t>
          </a:r>
          <a:endParaRPr lang="en-US" sz="1800" b="1" dirty="0"/>
        </a:p>
      </dgm:t>
    </dgm:pt>
    <dgm:pt modelId="{6B033056-5F5E-47F5-B408-DA39844B87B1}" type="parTrans" cxnId="{7F16DCE3-D9A4-454D-B1FE-CDA655DBFEBA}">
      <dgm:prSet/>
      <dgm:spPr/>
      <dgm:t>
        <a:bodyPr/>
        <a:lstStyle/>
        <a:p>
          <a:endParaRPr lang="en-US"/>
        </a:p>
      </dgm:t>
    </dgm:pt>
    <dgm:pt modelId="{B4C66EAA-85D8-4BE8-B649-CFA7B2A4328F}" type="sibTrans" cxnId="{7F16DCE3-D9A4-454D-B1FE-CDA655DBFEBA}">
      <dgm:prSet/>
      <dgm:spPr/>
      <dgm:t>
        <a:bodyPr/>
        <a:lstStyle/>
        <a:p>
          <a:endParaRPr lang="en-US"/>
        </a:p>
      </dgm:t>
    </dgm:pt>
    <dgm:pt modelId="{9E9005B6-428A-45C1-9D4F-F0F322EED633}">
      <dgm:prSet custT="1"/>
      <dgm:spPr/>
      <dgm:t>
        <a:bodyPr/>
        <a:lstStyle/>
        <a:p>
          <a:r>
            <a:rPr lang="en-US" sz="1800" b="1" dirty="0" smtClean="0"/>
            <a:t>Branch/Agency (FRB)</a:t>
          </a:r>
          <a:endParaRPr lang="en-US" sz="1800" b="1" dirty="0"/>
        </a:p>
      </dgm:t>
    </dgm:pt>
    <dgm:pt modelId="{78112097-DFCA-496F-BF81-55EEFCAC3A85}" type="parTrans" cxnId="{658C4147-5A8E-4E51-8F68-998710F5BC42}">
      <dgm:prSet/>
      <dgm:spPr/>
      <dgm:t>
        <a:bodyPr/>
        <a:lstStyle/>
        <a:p>
          <a:endParaRPr lang="en-US"/>
        </a:p>
      </dgm:t>
    </dgm:pt>
    <dgm:pt modelId="{5ED91091-214B-45A9-A279-16FD7B223A01}" type="sibTrans" cxnId="{658C4147-5A8E-4E51-8F68-998710F5BC42}">
      <dgm:prSet/>
      <dgm:spPr/>
      <dgm:t>
        <a:bodyPr/>
        <a:lstStyle/>
        <a:p>
          <a:endParaRPr lang="en-US"/>
        </a:p>
      </dgm:t>
    </dgm:pt>
    <dgm:pt modelId="{BD381CE0-B843-484E-BD9A-0B5C60382532}">
      <dgm:prSet custT="1"/>
      <dgm:spPr/>
      <dgm:t>
        <a:bodyPr/>
        <a:lstStyle/>
        <a:p>
          <a:r>
            <a:rPr lang="en-US" sz="1800" b="1" dirty="0" smtClean="0"/>
            <a:t>Bank Holding Company (FRB)</a:t>
          </a:r>
          <a:endParaRPr lang="en-US" sz="1800" b="1" dirty="0"/>
        </a:p>
      </dgm:t>
    </dgm:pt>
    <dgm:pt modelId="{69F12717-580D-4F99-A048-1DD3DF3EF62A}" type="parTrans" cxnId="{D84F1204-BA17-4D1D-AA12-77613243C26C}">
      <dgm:prSet/>
      <dgm:spPr/>
      <dgm:t>
        <a:bodyPr/>
        <a:lstStyle/>
        <a:p>
          <a:endParaRPr lang="en-US"/>
        </a:p>
      </dgm:t>
    </dgm:pt>
    <dgm:pt modelId="{AF7AD446-1BC4-483B-AA21-1FB874830BC4}" type="sibTrans" cxnId="{D84F1204-BA17-4D1D-AA12-77613243C26C}">
      <dgm:prSet/>
      <dgm:spPr/>
      <dgm:t>
        <a:bodyPr/>
        <a:lstStyle/>
        <a:p>
          <a:endParaRPr lang="en-US"/>
        </a:p>
      </dgm:t>
    </dgm:pt>
    <dgm:pt modelId="{8FAB0BBD-401D-4845-8FC7-E72C91F8EF7E}">
      <dgm:prSet custT="1"/>
      <dgm:spPr/>
      <dgm:t>
        <a:bodyPr/>
        <a:lstStyle/>
        <a:p>
          <a:r>
            <a:rPr lang="en-US" sz="1800" b="1" dirty="0" smtClean="0"/>
            <a:t>Nonbanks </a:t>
          </a:r>
        </a:p>
        <a:p>
          <a:r>
            <a:rPr lang="en-US" sz="1800" b="1" dirty="0" smtClean="0"/>
            <a:t>(FRB)</a:t>
          </a:r>
        </a:p>
        <a:p>
          <a:r>
            <a:rPr lang="en-US" sz="1400" b="1" dirty="0" smtClean="0"/>
            <a:t>i.e. finance companies, specialized mortgage lenders, VC</a:t>
          </a:r>
          <a:endParaRPr lang="en-US" sz="1400" b="1" dirty="0"/>
        </a:p>
      </dgm:t>
    </dgm:pt>
    <dgm:pt modelId="{2B96BA91-430B-4B1E-805E-00508B92BEDC}" type="parTrans" cxnId="{9FEEC8D9-0C09-498B-854F-34009B9102B5}">
      <dgm:prSet/>
      <dgm:spPr/>
      <dgm:t>
        <a:bodyPr/>
        <a:lstStyle/>
        <a:p>
          <a:endParaRPr lang="en-US"/>
        </a:p>
      </dgm:t>
    </dgm:pt>
    <dgm:pt modelId="{92D965CA-84CF-4EB1-8EFC-22F7B0A8F8AC}" type="sibTrans" cxnId="{9FEEC8D9-0C09-498B-854F-34009B9102B5}">
      <dgm:prSet/>
      <dgm:spPr/>
      <dgm:t>
        <a:bodyPr/>
        <a:lstStyle/>
        <a:p>
          <a:endParaRPr lang="en-US"/>
        </a:p>
      </dgm:t>
    </dgm:pt>
    <dgm:pt modelId="{8EC28CE6-CB38-41FB-8202-433B42E0AFED}" type="pres">
      <dgm:prSet presAssocID="{9C308DDF-5095-49F1-AEE4-9D6EA74A1D6A}" presName="hierChild1" presStyleCnt="0">
        <dgm:presLayoutVars>
          <dgm:orgChart val="1"/>
          <dgm:chPref val="1"/>
          <dgm:dir/>
          <dgm:animOne val="branch"/>
          <dgm:animLvl val="lvl"/>
          <dgm:resizeHandles/>
        </dgm:presLayoutVars>
      </dgm:prSet>
      <dgm:spPr/>
      <dgm:t>
        <a:bodyPr/>
        <a:lstStyle/>
        <a:p>
          <a:endParaRPr lang="en-US"/>
        </a:p>
      </dgm:t>
    </dgm:pt>
    <dgm:pt modelId="{DF3C1EA9-13DA-48BE-BCF2-431F81BFA927}" type="pres">
      <dgm:prSet presAssocID="{BD381CE0-B843-484E-BD9A-0B5C60382532}" presName="hierRoot1" presStyleCnt="0">
        <dgm:presLayoutVars>
          <dgm:hierBranch val="init"/>
        </dgm:presLayoutVars>
      </dgm:prSet>
      <dgm:spPr/>
    </dgm:pt>
    <dgm:pt modelId="{DA5DC205-5E91-4743-B1B4-B04F15775844}" type="pres">
      <dgm:prSet presAssocID="{BD381CE0-B843-484E-BD9A-0B5C60382532}" presName="rootComposite1" presStyleCnt="0"/>
      <dgm:spPr/>
    </dgm:pt>
    <dgm:pt modelId="{8B8042B9-534B-4E7B-9D06-43E870ABB286}" type="pres">
      <dgm:prSet presAssocID="{BD381CE0-B843-484E-BD9A-0B5C60382532}" presName="rootText1" presStyleLbl="node0" presStyleIdx="0" presStyleCnt="1">
        <dgm:presLayoutVars>
          <dgm:chPref val="3"/>
        </dgm:presLayoutVars>
      </dgm:prSet>
      <dgm:spPr/>
      <dgm:t>
        <a:bodyPr/>
        <a:lstStyle/>
        <a:p>
          <a:endParaRPr lang="en-US"/>
        </a:p>
      </dgm:t>
    </dgm:pt>
    <dgm:pt modelId="{67C2F684-E6FD-4054-92DF-769B7C2936FC}" type="pres">
      <dgm:prSet presAssocID="{BD381CE0-B843-484E-BD9A-0B5C60382532}" presName="rootConnector1" presStyleLbl="node1" presStyleIdx="0" presStyleCnt="0"/>
      <dgm:spPr/>
      <dgm:t>
        <a:bodyPr/>
        <a:lstStyle/>
        <a:p>
          <a:endParaRPr lang="en-US"/>
        </a:p>
      </dgm:t>
    </dgm:pt>
    <dgm:pt modelId="{78E7D1F0-02BA-4D16-8761-5382030E7558}" type="pres">
      <dgm:prSet presAssocID="{BD381CE0-B843-484E-BD9A-0B5C60382532}" presName="hierChild2" presStyleCnt="0"/>
      <dgm:spPr/>
    </dgm:pt>
    <dgm:pt modelId="{23BC7473-6861-40B8-B1E2-E7DCCFE4C23C}" type="pres">
      <dgm:prSet presAssocID="{BDF6AB78-78DD-4605-8555-C662ED6A875F}" presName="Name37" presStyleLbl="parChTrans1D2" presStyleIdx="0" presStyleCnt="1"/>
      <dgm:spPr/>
      <dgm:t>
        <a:bodyPr/>
        <a:lstStyle/>
        <a:p>
          <a:endParaRPr lang="en-US"/>
        </a:p>
      </dgm:t>
    </dgm:pt>
    <dgm:pt modelId="{93E9366C-BB09-4D18-8FC8-4848120AD85D}" type="pres">
      <dgm:prSet presAssocID="{1A6FAB5D-E20F-4A83-BED8-1ACAE0A1CB8F}" presName="hierRoot2" presStyleCnt="0">
        <dgm:presLayoutVars>
          <dgm:hierBranch val="init"/>
        </dgm:presLayoutVars>
      </dgm:prSet>
      <dgm:spPr/>
    </dgm:pt>
    <dgm:pt modelId="{4B9F835E-AD61-41B9-A64D-E8DB327F1364}" type="pres">
      <dgm:prSet presAssocID="{1A6FAB5D-E20F-4A83-BED8-1ACAE0A1CB8F}" presName="rootComposite" presStyleCnt="0"/>
      <dgm:spPr/>
    </dgm:pt>
    <dgm:pt modelId="{0E40F575-9EF2-4712-AD53-7AD80A1A1390}" type="pres">
      <dgm:prSet presAssocID="{1A6FAB5D-E20F-4A83-BED8-1ACAE0A1CB8F}" presName="rootText" presStyleLbl="node2" presStyleIdx="0" presStyleCnt="1">
        <dgm:presLayoutVars>
          <dgm:chPref val="3"/>
        </dgm:presLayoutVars>
      </dgm:prSet>
      <dgm:spPr/>
      <dgm:t>
        <a:bodyPr/>
        <a:lstStyle/>
        <a:p>
          <a:endParaRPr lang="en-US"/>
        </a:p>
      </dgm:t>
    </dgm:pt>
    <dgm:pt modelId="{D299D27D-08DB-4281-ABC0-42DF69F48E2C}" type="pres">
      <dgm:prSet presAssocID="{1A6FAB5D-E20F-4A83-BED8-1ACAE0A1CB8F}" presName="rootConnector" presStyleLbl="node2" presStyleIdx="0" presStyleCnt="1"/>
      <dgm:spPr/>
      <dgm:t>
        <a:bodyPr/>
        <a:lstStyle/>
        <a:p>
          <a:endParaRPr lang="en-US"/>
        </a:p>
      </dgm:t>
    </dgm:pt>
    <dgm:pt modelId="{138281CE-B245-4737-AD94-8CC483BFAAC6}" type="pres">
      <dgm:prSet presAssocID="{1A6FAB5D-E20F-4A83-BED8-1ACAE0A1CB8F}" presName="hierChild4" presStyleCnt="0"/>
      <dgm:spPr/>
    </dgm:pt>
    <dgm:pt modelId="{BE0BD97D-3BC3-4F42-B57B-35C774F8B5DF}" type="pres">
      <dgm:prSet presAssocID="{CABFAEB9-4B34-4C2B-8EFE-BE200B7C0CB8}" presName="Name37" presStyleLbl="parChTrans1D3" presStyleIdx="0" presStyleCnt="3"/>
      <dgm:spPr/>
      <dgm:t>
        <a:bodyPr/>
        <a:lstStyle/>
        <a:p>
          <a:endParaRPr lang="en-US"/>
        </a:p>
      </dgm:t>
    </dgm:pt>
    <dgm:pt modelId="{0CCA6B11-34EB-4189-A72A-1C41C754709D}" type="pres">
      <dgm:prSet presAssocID="{E3EE65E5-92CD-4163-9994-C89F813DBBFE}" presName="hierRoot2" presStyleCnt="0">
        <dgm:presLayoutVars>
          <dgm:hierBranch/>
        </dgm:presLayoutVars>
      </dgm:prSet>
      <dgm:spPr/>
      <dgm:t>
        <a:bodyPr/>
        <a:lstStyle/>
        <a:p>
          <a:endParaRPr lang="en-US"/>
        </a:p>
      </dgm:t>
    </dgm:pt>
    <dgm:pt modelId="{F1CF9EF2-4F3C-41E6-81EE-F8C6D9E1D730}" type="pres">
      <dgm:prSet presAssocID="{E3EE65E5-92CD-4163-9994-C89F813DBBFE}" presName="rootComposite" presStyleCnt="0"/>
      <dgm:spPr/>
      <dgm:t>
        <a:bodyPr/>
        <a:lstStyle/>
        <a:p>
          <a:endParaRPr lang="en-US"/>
        </a:p>
      </dgm:t>
    </dgm:pt>
    <dgm:pt modelId="{A8053BB9-5419-4290-8589-C41863284769}" type="pres">
      <dgm:prSet presAssocID="{E3EE65E5-92CD-4163-9994-C89F813DBBFE}" presName="rootText" presStyleLbl="node3" presStyleIdx="0" presStyleCnt="3" custScaleY="211097">
        <dgm:presLayoutVars>
          <dgm:chPref val="3"/>
        </dgm:presLayoutVars>
      </dgm:prSet>
      <dgm:spPr/>
      <dgm:t>
        <a:bodyPr/>
        <a:lstStyle/>
        <a:p>
          <a:endParaRPr lang="en-US"/>
        </a:p>
      </dgm:t>
    </dgm:pt>
    <dgm:pt modelId="{1FA91F9A-4747-4DD8-84E7-0AE6B08DCD73}" type="pres">
      <dgm:prSet presAssocID="{E3EE65E5-92CD-4163-9994-C89F813DBBFE}" presName="rootConnector" presStyleLbl="node3" presStyleIdx="0" presStyleCnt="3"/>
      <dgm:spPr/>
      <dgm:t>
        <a:bodyPr/>
        <a:lstStyle/>
        <a:p>
          <a:endParaRPr lang="en-US"/>
        </a:p>
      </dgm:t>
    </dgm:pt>
    <dgm:pt modelId="{DB3DE677-973C-487E-B1C1-F91A52350CFB}" type="pres">
      <dgm:prSet presAssocID="{E3EE65E5-92CD-4163-9994-C89F813DBBFE}" presName="hierChild4" presStyleCnt="0"/>
      <dgm:spPr/>
      <dgm:t>
        <a:bodyPr/>
        <a:lstStyle/>
        <a:p>
          <a:endParaRPr lang="en-US"/>
        </a:p>
      </dgm:t>
    </dgm:pt>
    <dgm:pt modelId="{CA79CE0F-60B1-466F-864F-4C4E5B3863C5}" type="pres">
      <dgm:prSet presAssocID="{E3EE65E5-92CD-4163-9994-C89F813DBBFE}" presName="hierChild5" presStyleCnt="0"/>
      <dgm:spPr/>
      <dgm:t>
        <a:bodyPr/>
        <a:lstStyle/>
        <a:p>
          <a:endParaRPr lang="en-US"/>
        </a:p>
      </dgm:t>
    </dgm:pt>
    <dgm:pt modelId="{89D6374B-EEF0-4E8A-85C1-0B379A975DC6}" type="pres">
      <dgm:prSet presAssocID="{2B96BA91-430B-4B1E-805E-00508B92BEDC}" presName="Name37" presStyleLbl="parChTrans1D3" presStyleIdx="1" presStyleCnt="3"/>
      <dgm:spPr/>
      <dgm:t>
        <a:bodyPr/>
        <a:lstStyle/>
        <a:p>
          <a:endParaRPr lang="en-US"/>
        </a:p>
      </dgm:t>
    </dgm:pt>
    <dgm:pt modelId="{3F911F41-9DAC-414F-89BD-3EB71099CAA3}" type="pres">
      <dgm:prSet presAssocID="{8FAB0BBD-401D-4845-8FC7-E72C91F8EF7E}" presName="hierRoot2" presStyleCnt="0">
        <dgm:presLayoutVars>
          <dgm:hierBranch val="init"/>
        </dgm:presLayoutVars>
      </dgm:prSet>
      <dgm:spPr/>
    </dgm:pt>
    <dgm:pt modelId="{48DE5FDF-C1FD-486D-8773-8FF89F5D29B5}" type="pres">
      <dgm:prSet presAssocID="{8FAB0BBD-401D-4845-8FC7-E72C91F8EF7E}" presName="rootComposite" presStyleCnt="0"/>
      <dgm:spPr/>
    </dgm:pt>
    <dgm:pt modelId="{98638F5C-353B-4CF3-B098-DABF4EAC30B5}" type="pres">
      <dgm:prSet presAssocID="{8FAB0BBD-401D-4845-8FC7-E72C91F8EF7E}" presName="rootText" presStyleLbl="node3" presStyleIdx="1" presStyleCnt="3" custScaleY="211097">
        <dgm:presLayoutVars>
          <dgm:chPref val="3"/>
        </dgm:presLayoutVars>
      </dgm:prSet>
      <dgm:spPr/>
      <dgm:t>
        <a:bodyPr/>
        <a:lstStyle/>
        <a:p>
          <a:endParaRPr lang="en-US"/>
        </a:p>
      </dgm:t>
    </dgm:pt>
    <dgm:pt modelId="{44BAA243-E3FE-4627-B4A1-CEBF10A6E4FA}" type="pres">
      <dgm:prSet presAssocID="{8FAB0BBD-401D-4845-8FC7-E72C91F8EF7E}" presName="rootConnector" presStyleLbl="node3" presStyleIdx="1" presStyleCnt="3"/>
      <dgm:spPr/>
      <dgm:t>
        <a:bodyPr/>
        <a:lstStyle/>
        <a:p>
          <a:endParaRPr lang="en-US"/>
        </a:p>
      </dgm:t>
    </dgm:pt>
    <dgm:pt modelId="{B7C2AEE1-7BD5-4583-9875-570EC2A8BC25}" type="pres">
      <dgm:prSet presAssocID="{8FAB0BBD-401D-4845-8FC7-E72C91F8EF7E}" presName="hierChild4" presStyleCnt="0"/>
      <dgm:spPr/>
    </dgm:pt>
    <dgm:pt modelId="{2283AE56-04CE-4854-AC15-D4428FEFDBC7}" type="pres">
      <dgm:prSet presAssocID="{8FAB0BBD-401D-4845-8FC7-E72C91F8EF7E}" presName="hierChild5" presStyleCnt="0"/>
      <dgm:spPr/>
    </dgm:pt>
    <dgm:pt modelId="{0B16A2A0-6402-4CED-A5CE-D26E25952D8C}" type="pres">
      <dgm:prSet presAssocID="{6B033056-5F5E-47F5-B408-DA39844B87B1}" presName="Name37" presStyleLbl="parChTrans1D3" presStyleIdx="2" presStyleCnt="3"/>
      <dgm:spPr/>
      <dgm:t>
        <a:bodyPr/>
        <a:lstStyle/>
        <a:p>
          <a:endParaRPr lang="en-US"/>
        </a:p>
      </dgm:t>
    </dgm:pt>
    <dgm:pt modelId="{5DAA96AB-E65E-4A42-8F36-DD265715E440}" type="pres">
      <dgm:prSet presAssocID="{0BA214FF-4C86-43A0-97AA-DA0DBD8D5771}" presName="hierRoot2" presStyleCnt="0">
        <dgm:presLayoutVars>
          <dgm:hierBranch/>
        </dgm:presLayoutVars>
      </dgm:prSet>
      <dgm:spPr/>
      <dgm:t>
        <a:bodyPr/>
        <a:lstStyle/>
        <a:p>
          <a:endParaRPr lang="en-US"/>
        </a:p>
      </dgm:t>
    </dgm:pt>
    <dgm:pt modelId="{AD3C3C83-AEDA-42A1-B1C9-48C429C9D494}" type="pres">
      <dgm:prSet presAssocID="{0BA214FF-4C86-43A0-97AA-DA0DBD8D5771}" presName="rootComposite" presStyleCnt="0"/>
      <dgm:spPr/>
      <dgm:t>
        <a:bodyPr/>
        <a:lstStyle/>
        <a:p>
          <a:endParaRPr lang="en-US"/>
        </a:p>
      </dgm:t>
    </dgm:pt>
    <dgm:pt modelId="{10FC453B-4CC9-4B56-9819-23EE6C1E2284}" type="pres">
      <dgm:prSet presAssocID="{0BA214FF-4C86-43A0-97AA-DA0DBD8D5771}" presName="rootText" presStyleLbl="node3" presStyleIdx="2" presStyleCnt="3">
        <dgm:presLayoutVars>
          <dgm:chPref val="3"/>
        </dgm:presLayoutVars>
      </dgm:prSet>
      <dgm:spPr/>
      <dgm:t>
        <a:bodyPr/>
        <a:lstStyle/>
        <a:p>
          <a:endParaRPr lang="en-US"/>
        </a:p>
      </dgm:t>
    </dgm:pt>
    <dgm:pt modelId="{E15B0D52-73F8-4353-8BA7-F026F9B963E5}" type="pres">
      <dgm:prSet presAssocID="{0BA214FF-4C86-43A0-97AA-DA0DBD8D5771}" presName="rootConnector" presStyleLbl="node3" presStyleIdx="2" presStyleCnt="3"/>
      <dgm:spPr/>
      <dgm:t>
        <a:bodyPr/>
        <a:lstStyle/>
        <a:p>
          <a:endParaRPr lang="en-US"/>
        </a:p>
      </dgm:t>
    </dgm:pt>
    <dgm:pt modelId="{212A1F72-A7E2-48A3-9DC5-9DCE35E4696D}" type="pres">
      <dgm:prSet presAssocID="{0BA214FF-4C86-43A0-97AA-DA0DBD8D5771}" presName="hierChild4" presStyleCnt="0"/>
      <dgm:spPr/>
      <dgm:t>
        <a:bodyPr/>
        <a:lstStyle/>
        <a:p>
          <a:endParaRPr lang="en-US"/>
        </a:p>
      </dgm:t>
    </dgm:pt>
    <dgm:pt modelId="{893E45D0-F2FC-4A66-9765-3BAB3C410052}" type="pres">
      <dgm:prSet presAssocID="{78112097-DFCA-496F-BF81-55EEFCAC3A85}" presName="Name35" presStyleLbl="parChTrans1D4" presStyleIdx="0" presStyleCnt="1"/>
      <dgm:spPr/>
      <dgm:t>
        <a:bodyPr/>
        <a:lstStyle/>
        <a:p>
          <a:endParaRPr lang="en-US"/>
        </a:p>
      </dgm:t>
    </dgm:pt>
    <dgm:pt modelId="{4A4EA951-F3C2-4C17-9D5B-210002877EBC}" type="pres">
      <dgm:prSet presAssocID="{9E9005B6-428A-45C1-9D4F-F0F322EED633}" presName="hierRoot2" presStyleCnt="0">
        <dgm:presLayoutVars>
          <dgm:hierBranch val="init"/>
        </dgm:presLayoutVars>
      </dgm:prSet>
      <dgm:spPr/>
    </dgm:pt>
    <dgm:pt modelId="{00BA8E4F-28A7-40E5-9A17-69FA48EB7644}" type="pres">
      <dgm:prSet presAssocID="{9E9005B6-428A-45C1-9D4F-F0F322EED633}" presName="rootComposite" presStyleCnt="0"/>
      <dgm:spPr/>
    </dgm:pt>
    <dgm:pt modelId="{2D088591-F095-4E9B-A851-62D7362213DB}" type="pres">
      <dgm:prSet presAssocID="{9E9005B6-428A-45C1-9D4F-F0F322EED633}" presName="rootText" presStyleLbl="node4" presStyleIdx="0" presStyleCnt="1" custLinFactNeighborX="-971" custLinFactNeighborY="-17925">
        <dgm:presLayoutVars>
          <dgm:chPref val="3"/>
        </dgm:presLayoutVars>
      </dgm:prSet>
      <dgm:spPr/>
      <dgm:t>
        <a:bodyPr/>
        <a:lstStyle/>
        <a:p>
          <a:endParaRPr lang="en-US"/>
        </a:p>
      </dgm:t>
    </dgm:pt>
    <dgm:pt modelId="{4CFA4DEA-BA4D-4E97-8C97-15698F3537C0}" type="pres">
      <dgm:prSet presAssocID="{9E9005B6-428A-45C1-9D4F-F0F322EED633}" presName="rootConnector" presStyleLbl="node4" presStyleIdx="0" presStyleCnt="1"/>
      <dgm:spPr/>
      <dgm:t>
        <a:bodyPr/>
        <a:lstStyle/>
        <a:p>
          <a:endParaRPr lang="en-US"/>
        </a:p>
      </dgm:t>
    </dgm:pt>
    <dgm:pt modelId="{E983E70A-6C18-481E-8B40-A41D0CAE4C20}" type="pres">
      <dgm:prSet presAssocID="{9E9005B6-428A-45C1-9D4F-F0F322EED633}" presName="hierChild4" presStyleCnt="0"/>
      <dgm:spPr/>
    </dgm:pt>
    <dgm:pt modelId="{239CCF62-7520-4E4B-8931-D1460824FF65}" type="pres">
      <dgm:prSet presAssocID="{9E9005B6-428A-45C1-9D4F-F0F322EED633}" presName="hierChild5" presStyleCnt="0"/>
      <dgm:spPr/>
    </dgm:pt>
    <dgm:pt modelId="{1DBFB6DE-6601-4627-B448-2713FB2E3CB2}" type="pres">
      <dgm:prSet presAssocID="{0BA214FF-4C86-43A0-97AA-DA0DBD8D5771}" presName="hierChild5" presStyleCnt="0"/>
      <dgm:spPr/>
      <dgm:t>
        <a:bodyPr/>
        <a:lstStyle/>
        <a:p>
          <a:endParaRPr lang="en-US"/>
        </a:p>
      </dgm:t>
    </dgm:pt>
    <dgm:pt modelId="{197E5192-6550-41F9-8681-1077D8C0AC83}" type="pres">
      <dgm:prSet presAssocID="{1A6FAB5D-E20F-4A83-BED8-1ACAE0A1CB8F}" presName="hierChild5" presStyleCnt="0"/>
      <dgm:spPr/>
    </dgm:pt>
    <dgm:pt modelId="{22A918F6-AAB6-4836-811E-4C560298952E}" type="pres">
      <dgm:prSet presAssocID="{BD381CE0-B843-484E-BD9A-0B5C60382532}" presName="hierChild3" presStyleCnt="0"/>
      <dgm:spPr/>
    </dgm:pt>
  </dgm:ptLst>
  <dgm:cxnLst>
    <dgm:cxn modelId="{19F0311B-93C6-4F52-A197-85F601C036B9}" type="presOf" srcId="{0BA214FF-4C86-43A0-97AA-DA0DBD8D5771}" destId="{10FC453B-4CC9-4B56-9819-23EE6C1E2284}" srcOrd="0" destOrd="0" presId="urn:microsoft.com/office/officeart/2005/8/layout/orgChart1"/>
    <dgm:cxn modelId="{FB1C9E68-6096-4527-BC99-649AD004F3A1}" srcId="{BD381CE0-B843-484E-BD9A-0B5C60382532}" destId="{1A6FAB5D-E20F-4A83-BED8-1ACAE0A1CB8F}" srcOrd="0" destOrd="0" parTransId="{BDF6AB78-78DD-4605-8555-C662ED6A875F}" sibTransId="{2F2B48EF-D9D6-411B-8901-7CFB71106C37}"/>
    <dgm:cxn modelId="{B617751E-985D-4906-81EC-1DB46D72374D}" type="presOf" srcId="{6B033056-5F5E-47F5-B408-DA39844B87B1}" destId="{0B16A2A0-6402-4CED-A5CE-D26E25952D8C}" srcOrd="0" destOrd="0" presId="urn:microsoft.com/office/officeart/2005/8/layout/orgChart1"/>
    <dgm:cxn modelId="{F7CF23FD-A022-442D-9AB2-9EEFA9BEE15B}" type="presOf" srcId="{9C308DDF-5095-49F1-AEE4-9D6EA74A1D6A}" destId="{8EC28CE6-CB38-41FB-8202-433B42E0AFED}" srcOrd="0" destOrd="0" presId="urn:microsoft.com/office/officeart/2005/8/layout/orgChart1"/>
    <dgm:cxn modelId="{FDCF5693-46F4-4A3F-B186-2165FBBCB4B1}" type="presOf" srcId="{BD381CE0-B843-484E-BD9A-0B5C60382532}" destId="{67C2F684-E6FD-4054-92DF-769B7C2936FC}" srcOrd="1" destOrd="0" presId="urn:microsoft.com/office/officeart/2005/8/layout/orgChart1"/>
    <dgm:cxn modelId="{5502234D-9EF8-41CB-9D1C-26CC2BFF3C76}" type="presOf" srcId="{1A6FAB5D-E20F-4A83-BED8-1ACAE0A1CB8F}" destId="{0E40F575-9EF2-4712-AD53-7AD80A1A1390}" srcOrd="0" destOrd="0" presId="urn:microsoft.com/office/officeart/2005/8/layout/orgChart1"/>
    <dgm:cxn modelId="{CF84188F-85FA-4528-B2ED-4BBB4F671285}" type="presOf" srcId="{9E9005B6-428A-45C1-9D4F-F0F322EED633}" destId="{4CFA4DEA-BA4D-4E97-8C97-15698F3537C0}" srcOrd="1" destOrd="0" presId="urn:microsoft.com/office/officeart/2005/8/layout/orgChart1"/>
    <dgm:cxn modelId="{3C0DD251-4368-4E14-AB82-E242608EC3F6}" type="presOf" srcId="{9E9005B6-428A-45C1-9D4F-F0F322EED633}" destId="{2D088591-F095-4E9B-A851-62D7362213DB}" srcOrd="0" destOrd="0" presId="urn:microsoft.com/office/officeart/2005/8/layout/orgChart1"/>
    <dgm:cxn modelId="{166C2FF3-E7AC-4220-9A10-501FD8805418}" type="presOf" srcId="{BD381CE0-B843-484E-BD9A-0B5C60382532}" destId="{8B8042B9-534B-4E7B-9D06-43E870ABB286}" srcOrd="0" destOrd="0" presId="urn:microsoft.com/office/officeart/2005/8/layout/orgChart1"/>
    <dgm:cxn modelId="{658C4147-5A8E-4E51-8F68-998710F5BC42}" srcId="{0BA214FF-4C86-43A0-97AA-DA0DBD8D5771}" destId="{9E9005B6-428A-45C1-9D4F-F0F322EED633}" srcOrd="0" destOrd="0" parTransId="{78112097-DFCA-496F-BF81-55EEFCAC3A85}" sibTransId="{5ED91091-214B-45A9-A279-16FD7B223A01}"/>
    <dgm:cxn modelId="{9FEEC8D9-0C09-498B-854F-34009B9102B5}" srcId="{1A6FAB5D-E20F-4A83-BED8-1ACAE0A1CB8F}" destId="{8FAB0BBD-401D-4845-8FC7-E72C91F8EF7E}" srcOrd="1" destOrd="0" parTransId="{2B96BA91-430B-4B1E-805E-00508B92BEDC}" sibTransId="{92D965CA-84CF-4EB1-8EFC-22F7B0A8F8AC}"/>
    <dgm:cxn modelId="{CCC7B999-0D30-4C7A-A68C-54F2D1584189}" type="presOf" srcId="{E3EE65E5-92CD-4163-9994-C89F813DBBFE}" destId="{A8053BB9-5419-4290-8589-C41863284769}" srcOrd="0" destOrd="0" presId="urn:microsoft.com/office/officeart/2005/8/layout/orgChart1"/>
    <dgm:cxn modelId="{246C03AE-A335-400D-8F7F-9FB748025C88}" srcId="{1A6FAB5D-E20F-4A83-BED8-1ACAE0A1CB8F}" destId="{E3EE65E5-92CD-4163-9994-C89F813DBBFE}" srcOrd="0" destOrd="0" parTransId="{CABFAEB9-4B34-4C2B-8EFE-BE200B7C0CB8}" sibTransId="{558C39AE-A489-4D11-B1AE-5A7BE67F1C73}"/>
    <dgm:cxn modelId="{863C854B-1723-4730-93CE-8802F65073E9}" type="presOf" srcId="{2B96BA91-430B-4B1E-805E-00508B92BEDC}" destId="{89D6374B-EEF0-4E8A-85C1-0B379A975DC6}" srcOrd="0" destOrd="0" presId="urn:microsoft.com/office/officeart/2005/8/layout/orgChart1"/>
    <dgm:cxn modelId="{78CC3ADD-64FA-473A-B38C-EBE5144FCB3C}" type="presOf" srcId="{1A6FAB5D-E20F-4A83-BED8-1ACAE0A1CB8F}" destId="{D299D27D-08DB-4281-ABC0-42DF69F48E2C}" srcOrd="1" destOrd="0" presId="urn:microsoft.com/office/officeart/2005/8/layout/orgChart1"/>
    <dgm:cxn modelId="{C92ECC53-64AE-4846-8749-4CE8B325D734}" type="presOf" srcId="{78112097-DFCA-496F-BF81-55EEFCAC3A85}" destId="{893E45D0-F2FC-4A66-9765-3BAB3C410052}" srcOrd="0" destOrd="0" presId="urn:microsoft.com/office/officeart/2005/8/layout/orgChart1"/>
    <dgm:cxn modelId="{F6397A7A-64F2-49EC-994E-FE9A03030638}" type="presOf" srcId="{CABFAEB9-4B34-4C2B-8EFE-BE200B7C0CB8}" destId="{BE0BD97D-3BC3-4F42-B57B-35C774F8B5DF}" srcOrd="0" destOrd="0" presId="urn:microsoft.com/office/officeart/2005/8/layout/orgChart1"/>
    <dgm:cxn modelId="{3769A4DF-2C27-407A-AD31-D2A5B02FAE85}" type="presOf" srcId="{0BA214FF-4C86-43A0-97AA-DA0DBD8D5771}" destId="{E15B0D52-73F8-4353-8BA7-F026F9B963E5}" srcOrd="1" destOrd="0" presId="urn:microsoft.com/office/officeart/2005/8/layout/orgChart1"/>
    <dgm:cxn modelId="{D84F1204-BA17-4D1D-AA12-77613243C26C}" srcId="{9C308DDF-5095-49F1-AEE4-9D6EA74A1D6A}" destId="{BD381CE0-B843-484E-BD9A-0B5C60382532}" srcOrd="0" destOrd="0" parTransId="{69F12717-580D-4F99-A048-1DD3DF3EF62A}" sibTransId="{AF7AD446-1BC4-483B-AA21-1FB874830BC4}"/>
    <dgm:cxn modelId="{7F16DCE3-D9A4-454D-B1FE-CDA655DBFEBA}" srcId="{1A6FAB5D-E20F-4A83-BED8-1ACAE0A1CB8F}" destId="{0BA214FF-4C86-43A0-97AA-DA0DBD8D5771}" srcOrd="2" destOrd="0" parTransId="{6B033056-5F5E-47F5-B408-DA39844B87B1}" sibTransId="{B4C66EAA-85D8-4BE8-B649-CFA7B2A4328F}"/>
    <dgm:cxn modelId="{8C2EE37A-54EF-4743-A852-CD3AE9D601D9}" type="presOf" srcId="{8FAB0BBD-401D-4845-8FC7-E72C91F8EF7E}" destId="{98638F5C-353B-4CF3-B098-DABF4EAC30B5}" srcOrd="0" destOrd="0" presId="urn:microsoft.com/office/officeart/2005/8/layout/orgChart1"/>
    <dgm:cxn modelId="{2F60CDA1-175B-445F-916A-3CBCBA94A8C2}" type="presOf" srcId="{BDF6AB78-78DD-4605-8555-C662ED6A875F}" destId="{23BC7473-6861-40B8-B1E2-E7DCCFE4C23C}" srcOrd="0" destOrd="0" presId="urn:microsoft.com/office/officeart/2005/8/layout/orgChart1"/>
    <dgm:cxn modelId="{18FEC0D4-B3B9-457B-B4C0-2659D2D22D7E}" type="presOf" srcId="{E3EE65E5-92CD-4163-9994-C89F813DBBFE}" destId="{1FA91F9A-4747-4DD8-84E7-0AE6B08DCD73}" srcOrd="1" destOrd="0" presId="urn:microsoft.com/office/officeart/2005/8/layout/orgChart1"/>
    <dgm:cxn modelId="{FDAC88D8-3F79-4C20-A8F5-485736DE37F9}" type="presOf" srcId="{8FAB0BBD-401D-4845-8FC7-E72C91F8EF7E}" destId="{44BAA243-E3FE-4627-B4A1-CEBF10A6E4FA}" srcOrd="1" destOrd="0" presId="urn:microsoft.com/office/officeart/2005/8/layout/orgChart1"/>
    <dgm:cxn modelId="{24004A1F-5995-4675-B29E-0AB5C089157F}" type="presParOf" srcId="{8EC28CE6-CB38-41FB-8202-433B42E0AFED}" destId="{DF3C1EA9-13DA-48BE-BCF2-431F81BFA927}" srcOrd="0" destOrd="0" presId="urn:microsoft.com/office/officeart/2005/8/layout/orgChart1"/>
    <dgm:cxn modelId="{A0948E5D-0492-4B92-B01B-7EFAC7C2093D}" type="presParOf" srcId="{DF3C1EA9-13DA-48BE-BCF2-431F81BFA927}" destId="{DA5DC205-5E91-4743-B1B4-B04F15775844}" srcOrd="0" destOrd="0" presId="urn:microsoft.com/office/officeart/2005/8/layout/orgChart1"/>
    <dgm:cxn modelId="{C84DED2E-5810-4C5D-B4A8-46321FF36F55}" type="presParOf" srcId="{DA5DC205-5E91-4743-B1B4-B04F15775844}" destId="{8B8042B9-534B-4E7B-9D06-43E870ABB286}" srcOrd="0" destOrd="0" presId="urn:microsoft.com/office/officeart/2005/8/layout/orgChart1"/>
    <dgm:cxn modelId="{67ACA6A6-A98F-442A-B7B3-B4C67513CBA8}" type="presParOf" srcId="{DA5DC205-5E91-4743-B1B4-B04F15775844}" destId="{67C2F684-E6FD-4054-92DF-769B7C2936FC}" srcOrd="1" destOrd="0" presId="urn:microsoft.com/office/officeart/2005/8/layout/orgChart1"/>
    <dgm:cxn modelId="{76B03AB3-6FB7-49A7-B4B0-126338B68C3D}" type="presParOf" srcId="{DF3C1EA9-13DA-48BE-BCF2-431F81BFA927}" destId="{78E7D1F0-02BA-4D16-8761-5382030E7558}" srcOrd="1" destOrd="0" presId="urn:microsoft.com/office/officeart/2005/8/layout/orgChart1"/>
    <dgm:cxn modelId="{42D0C8BA-0AD3-451A-8649-2959FDEC9808}" type="presParOf" srcId="{78E7D1F0-02BA-4D16-8761-5382030E7558}" destId="{23BC7473-6861-40B8-B1E2-E7DCCFE4C23C}" srcOrd="0" destOrd="0" presId="urn:microsoft.com/office/officeart/2005/8/layout/orgChart1"/>
    <dgm:cxn modelId="{6E6A68F1-DA74-4B06-877C-40EAA5924174}" type="presParOf" srcId="{78E7D1F0-02BA-4D16-8761-5382030E7558}" destId="{93E9366C-BB09-4D18-8FC8-4848120AD85D}" srcOrd="1" destOrd="0" presId="urn:microsoft.com/office/officeart/2005/8/layout/orgChart1"/>
    <dgm:cxn modelId="{519E81D8-F6D0-494D-8D56-83277A8D596D}" type="presParOf" srcId="{93E9366C-BB09-4D18-8FC8-4848120AD85D}" destId="{4B9F835E-AD61-41B9-A64D-E8DB327F1364}" srcOrd="0" destOrd="0" presId="urn:microsoft.com/office/officeart/2005/8/layout/orgChart1"/>
    <dgm:cxn modelId="{DDDA4D00-0143-4C87-B370-364FDAE90774}" type="presParOf" srcId="{4B9F835E-AD61-41B9-A64D-E8DB327F1364}" destId="{0E40F575-9EF2-4712-AD53-7AD80A1A1390}" srcOrd="0" destOrd="0" presId="urn:microsoft.com/office/officeart/2005/8/layout/orgChart1"/>
    <dgm:cxn modelId="{585C2818-CEB1-49D4-8507-C7A2A631933C}" type="presParOf" srcId="{4B9F835E-AD61-41B9-A64D-E8DB327F1364}" destId="{D299D27D-08DB-4281-ABC0-42DF69F48E2C}" srcOrd="1" destOrd="0" presId="urn:microsoft.com/office/officeart/2005/8/layout/orgChart1"/>
    <dgm:cxn modelId="{154B2AD1-9E30-4211-B98A-7AE9F5BFB806}" type="presParOf" srcId="{93E9366C-BB09-4D18-8FC8-4848120AD85D}" destId="{138281CE-B245-4737-AD94-8CC483BFAAC6}" srcOrd="1" destOrd="0" presId="urn:microsoft.com/office/officeart/2005/8/layout/orgChart1"/>
    <dgm:cxn modelId="{6CB453A7-0720-409E-8905-CC388D9D3CED}" type="presParOf" srcId="{138281CE-B245-4737-AD94-8CC483BFAAC6}" destId="{BE0BD97D-3BC3-4F42-B57B-35C774F8B5DF}" srcOrd="0" destOrd="0" presId="urn:microsoft.com/office/officeart/2005/8/layout/orgChart1"/>
    <dgm:cxn modelId="{D8C7FF63-218A-4416-AE0B-45CD22D0C4DA}" type="presParOf" srcId="{138281CE-B245-4737-AD94-8CC483BFAAC6}" destId="{0CCA6B11-34EB-4189-A72A-1C41C754709D}" srcOrd="1" destOrd="0" presId="urn:microsoft.com/office/officeart/2005/8/layout/orgChart1"/>
    <dgm:cxn modelId="{D00081CC-0A99-4712-9522-481AAB889639}" type="presParOf" srcId="{0CCA6B11-34EB-4189-A72A-1C41C754709D}" destId="{F1CF9EF2-4F3C-41E6-81EE-F8C6D9E1D730}" srcOrd="0" destOrd="0" presId="urn:microsoft.com/office/officeart/2005/8/layout/orgChart1"/>
    <dgm:cxn modelId="{CB4BFEE4-22AC-40B5-8E8E-8C527A141616}" type="presParOf" srcId="{F1CF9EF2-4F3C-41E6-81EE-F8C6D9E1D730}" destId="{A8053BB9-5419-4290-8589-C41863284769}" srcOrd="0" destOrd="0" presId="urn:microsoft.com/office/officeart/2005/8/layout/orgChart1"/>
    <dgm:cxn modelId="{EBC742C0-7DA5-4DDB-BF36-4F45DFFE1A90}" type="presParOf" srcId="{F1CF9EF2-4F3C-41E6-81EE-F8C6D9E1D730}" destId="{1FA91F9A-4747-4DD8-84E7-0AE6B08DCD73}" srcOrd="1" destOrd="0" presId="urn:microsoft.com/office/officeart/2005/8/layout/orgChart1"/>
    <dgm:cxn modelId="{708B058A-105E-48C3-9177-E9A0795159D9}" type="presParOf" srcId="{0CCA6B11-34EB-4189-A72A-1C41C754709D}" destId="{DB3DE677-973C-487E-B1C1-F91A52350CFB}" srcOrd="1" destOrd="0" presId="urn:microsoft.com/office/officeart/2005/8/layout/orgChart1"/>
    <dgm:cxn modelId="{8E3538C5-C399-4792-8478-7751D06E8766}" type="presParOf" srcId="{0CCA6B11-34EB-4189-A72A-1C41C754709D}" destId="{CA79CE0F-60B1-466F-864F-4C4E5B3863C5}" srcOrd="2" destOrd="0" presId="urn:microsoft.com/office/officeart/2005/8/layout/orgChart1"/>
    <dgm:cxn modelId="{6AC24363-8FE4-4F22-B8EA-234DEE006A07}" type="presParOf" srcId="{138281CE-B245-4737-AD94-8CC483BFAAC6}" destId="{89D6374B-EEF0-4E8A-85C1-0B379A975DC6}" srcOrd="2" destOrd="0" presId="urn:microsoft.com/office/officeart/2005/8/layout/orgChart1"/>
    <dgm:cxn modelId="{4D97A861-DFA1-4BE5-8C1A-2AB532AF5A45}" type="presParOf" srcId="{138281CE-B245-4737-AD94-8CC483BFAAC6}" destId="{3F911F41-9DAC-414F-89BD-3EB71099CAA3}" srcOrd="3" destOrd="0" presId="urn:microsoft.com/office/officeart/2005/8/layout/orgChart1"/>
    <dgm:cxn modelId="{A5C9C957-D771-40A8-9543-87C233A8EF4D}" type="presParOf" srcId="{3F911F41-9DAC-414F-89BD-3EB71099CAA3}" destId="{48DE5FDF-C1FD-486D-8773-8FF89F5D29B5}" srcOrd="0" destOrd="0" presId="urn:microsoft.com/office/officeart/2005/8/layout/orgChart1"/>
    <dgm:cxn modelId="{C42BF847-5D21-4AC8-B775-1AFCB21DFCC0}" type="presParOf" srcId="{48DE5FDF-C1FD-486D-8773-8FF89F5D29B5}" destId="{98638F5C-353B-4CF3-B098-DABF4EAC30B5}" srcOrd="0" destOrd="0" presId="urn:microsoft.com/office/officeart/2005/8/layout/orgChart1"/>
    <dgm:cxn modelId="{40F0CDDD-04C1-42B7-BF7A-DF4B95D282DD}" type="presParOf" srcId="{48DE5FDF-C1FD-486D-8773-8FF89F5D29B5}" destId="{44BAA243-E3FE-4627-B4A1-CEBF10A6E4FA}" srcOrd="1" destOrd="0" presId="urn:microsoft.com/office/officeart/2005/8/layout/orgChart1"/>
    <dgm:cxn modelId="{C762738E-5CB5-471D-977C-FB9A9851E58D}" type="presParOf" srcId="{3F911F41-9DAC-414F-89BD-3EB71099CAA3}" destId="{B7C2AEE1-7BD5-4583-9875-570EC2A8BC25}" srcOrd="1" destOrd="0" presId="urn:microsoft.com/office/officeart/2005/8/layout/orgChart1"/>
    <dgm:cxn modelId="{BFA82525-CC30-4ACF-BF68-0384FD2A9A5C}" type="presParOf" srcId="{3F911F41-9DAC-414F-89BD-3EB71099CAA3}" destId="{2283AE56-04CE-4854-AC15-D4428FEFDBC7}" srcOrd="2" destOrd="0" presId="urn:microsoft.com/office/officeart/2005/8/layout/orgChart1"/>
    <dgm:cxn modelId="{3B7831C5-5196-4B9E-879A-AF8A9D878752}" type="presParOf" srcId="{138281CE-B245-4737-AD94-8CC483BFAAC6}" destId="{0B16A2A0-6402-4CED-A5CE-D26E25952D8C}" srcOrd="4" destOrd="0" presId="urn:microsoft.com/office/officeart/2005/8/layout/orgChart1"/>
    <dgm:cxn modelId="{6B49FB38-67A1-4D55-9908-156D8D332EB2}" type="presParOf" srcId="{138281CE-B245-4737-AD94-8CC483BFAAC6}" destId="{5DAA96AB-E65E-4A42-8F36-DD265715E440}" srcOrd="5" destOrd="0" presId="urn:microsoft.com/office/officeart/2005/8/layout/orgChart1"/>
    <dgm:cxn modelId="{855C16B4-E250-46DD-8817-D38A83F0A4FA}" type="presParOf" srcId="{5DAA96AB-E65E-4A42-8F36-DD265715E440}" destId="{AD3C3C83-AEDA-42A1-B1C9-48C429C9D494}" srcOrd="0" destOrd="0" presId="urn:microsoft.com/office/officeart/2005/8/layout/orgChart1"/>
    <dgm:cxn modelId="{DA55C492-0521-43E9-BB4B-F3855B628522}" type="presParOf" srcId="{AD3C3C83-AEDA-42A1-B1C9-48C429C9D494}" destId="{10FC453B-4CC9-4B56-9819-23EE6C1E2284}" srcOrd="0" destOrd="0" presId="urn:microsoft.com/office/officeart/2005/8/layout/orgChart1"/>
    <dgm:cxn modelId="{CBD93A18-2BA9-4F13-9FD1-C91DC4D31184}" type="presParOf" srcId="{AD3C3C83-AEDA-42A1-B1C9-48C429C9D494}" destId="{E15B0D52-73F8-4353-8BA7-F026F9B963E5}" srcOrd="1" destOrd="0" presId="urn:microsoft.com/office/officeart/2005/8/layout/orgChart1"/>
    <dgm:cxn modelId="{8FFF456F-A718-463D-BF20-88AFDB89B54E}" type="presParOf" srcId="{5DAA96AB-E65E-4A42-8F36-DD265715E440}" destId="{212A1F72-A7E2-48A3-9DC5-9DCE35E4696D}" srcOrd="1" destOrd="0" presId="urn:microsoft.com/office/officeart/2005/8/layout/orgChart1"/>
    <dgm:cxn modelId="{6C8FB342-E44A-4132-9258-9239FF95B14C}" type="presParOf" srcId="{212A1F72-A7E2-48A3-9DC5-9DCE35E4696D}" destId="{893E45D0-F2FC-4A66-9765-3BAB3C410052}" srcOrd="0" destOrd="0" presId="urn:microsoft.com/office/officeart/2005/8/layout/orgChart1"/>
    <dgm:cxn modelId="{73EA9343-6B18-4543-ACDA-2F7DE98BCF2F}" type="presParOf" srcId="{212A1F72-A7E2-48A3-9DC5-9DCE35E4696D}" destId="{4A4EA951-F3C2-4C17-9D5B-210002877EBC}" srcOrd="1" destOrd="0" presId="urn:microsoft.com/office/officeart/2005/8/layout/orgChart1"/>
    <dgm:cxn modelId="{94B760F5-9399-4F5A-8511-12CF8EC48193}" type="presParOf" srcId="{4A4EA951-F3C2-4C17-9D5B-210002877EBC}" destId="{00BA8E4F-28A7-40E5-9A17-69FA48EB7644}" srcOrd="0" destOrd="0" presId="urn:microsoft.com/office/officeart/2005/8/layout/orgChart1"/>
    <dgm:cxn modelId="{D6A2935D-9EE3-40AD-BBBC-732CC777EF6A}" type="presParOf" srcId="{00BA8E4F-28A7-40E5-9A17-69FA48EB7644}" destId="{2D088591-F095-4E9B-A851-62D7362213DB}" srcOrd="0" destOrd="0" presId="urn:microsoft.com/office/officeart/2005/8/layout/orgChart1"/>
    <dgm:cxn modelId="{3AEF8055-3BFD-4EDC-B89D-CA6C962004C8}" type="presParOf" srcId="{00BA8E4F-28A7-40E5-9A17-69FA48EB7644}" destId="{4CFA4DEA-BA4D-4E97-8C97-15698F3537C0}" srcOrd="1" destOrd="0" presId="urn:microsoft.com/office/officeart/2005/8/layout/orgChart1"/>
    <dgm:cxn modelId="{F4A0CB4A-62B8-4CF8-AB40-3831A7F493A7}" type="presParOf" srcId="{4A4EA951-F3C2-4C17-9D5B-210002877EBC}" destId="{E983E70A-6C18-481E-8B40-A41D0CAE4C20}" srcOrd="1" destOrd="0" presId="urn:microsoft.com/office/officeart/2005/8/layout/orgChart1"/>
    <dgm:cxn modelId="{ACEED17F-5810-420F-97E0-9D35425640EC}" type="presParOf" srcId="{4A4EA951-F3C2-4C17-9D5B-210002877EBC}" destId="{239CCF62-7520-4E4B-8931-D1460824FF65}" srcOrd="2" destOrd="0" presId="urn:microsoft.com/office/officeart/2005/8/layout/orgChart1"/>
    <dgm:cxn modelId="{754D5EE3-BC3E-46D3-8873-AE22FC3C2F2D}" type="presParOf" srcId="{5DAA96AB-E65E-4A42-8F36-DD265715E440}" destId="{1DBFB6DE-6601-4627-B448-2713FB2E3CB2}" srcOrd="2" destOrd="0" presId="urn:microsoft.com/office/officeart/2005/8/layout/orgChart1"/>
    <dgm:cxn modelId="{3DFEA154-6908-4648-A2DB-D3EC20637572}" type="presParOf" srcId="{93E9366C-BB09-4D18-8FC8-4848120AD85D}" destId="{197E5192-6550-41F9-8681-1077D8C0AC83}" srcOrd="2" destOrd="0" presId="urn:microsoft.com/office/officeart/2005/8/layout/orgChart1"/>
    <dgm:cxn modelId="{DC91C614-0447-4E08-8C2F-548FBB9A102A}" type="presParOf" srcId="{DF3C1EA9-13DA-48BE-BCF2-431F81BFA927}" destId="{22A918F6-AAB6-4836-811E-4C560298952E}"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308DDF-5095-49F1-AEE4-9D6EA74A1D6A}" type="doc">
      <dgm:prSet loTypeId="urn:microsoft.com/office/officeart/2005/8/layout/orgChart1" loCatId="hierarchy" qsTypeId="urn:microsoft.com/office/officeart/2005/8/quickstyle/simple1" qsCatId="simple" csTypeId="urn:microsoft.com/office/officeart/2005/8/colors/accent1_3" csCatId="accent1" phldr="1"/>
      <dgm:spPr/>
      <dgm:t>
        <a:bodyPr/>
        <a:lstStyle/>
        <a:p>
          <a:endParaRPr lang="en-US"/>
        </a:p>
      </dgm:t>
    </dgm:pt>
    <dgm:pt modelId="{1A6FAB5D-E20F-4A83-BED8-1ACAE0A1CB8F}">
      <dgm:prSet phldrT="[Text]" custT="1"/>
      <dgm:spPr/>
      <dgm:t>
        <a:bodyPr/>
        <a:lstStyle/>
        <a:p>
          <a:r>
            <a:rPr lang="en-US" sz="1800" b="1" dirty="0" smtClean="0"/>
            <a:t>Bank Holding Company (FRB)</a:t>
          </a:r>
          <a:endParaRPr lang="en-US" sz="1800" b="1" dirty="0"/>
        </a:p>
      </dgm:t>
    </dgm:pt>
    <dgm:pt modelId="{BDF6AB78-78DD-4605-8555-C662ED6A875F}" type="parTrans" cxnId="{FB1C9E68-6096-4527-BC99-649AD004F3A1}">
      <dgm:prSet/>
      <dgm:spPr/>
      <dgm:t>
        <a:bodyPr/>
        <a:lstStyle/>
        <a:p>
          <a:endParaRPr lang="en-US"/>
        </a:p>
      </dgm:t>
    </dgm:pt>
    <dgm:pt modelId="{2F2B48EF-D9D6-411B-8901-7CFB71106C37}" type="sibTrans" cxnId="{FB1C9E68-6096-4527-BC99-649AD004F3A1}">
      <dgm:prSet/>
      <dgm:spPr/>
      <dgm:t>
        <a:bodyPr/>
        <a:lstStyle/>
        <a:p>
          <a:endParaRPr lang="en-US"/>
        </a:p>
      </dgm:t>
    </dgm:pt>
    <dgm:pt modelId="{E3EE65E5-92CD-4163-9994-C89F813DBBFE}">
      <dgm:prSet phldrT="[Text]" custT="1"/>
      <dgm:spPr/>
      <dgm:t>
        <a:bodyPr/>
        <a:lstStyle/>
        <a:p>
          <a:r>
            <a:rPr lang="en-US" sz="1800" b="1" dirty="0" smtClean="0"/>
            <a:t>Nonbanks </a:t>
          </a:r>
        </a:p>
        <a:p>
          <a:r>
            <a:rPr lang="en-US" sz="1800" b="1" dirty="0" smtClean="0"/>
            <a:t>(SEC, OCC, </a:t>
          </a:r>
          <a:r>
            <a:rPr lang="en-US" sz="1800" b="1" dirty="0" err="1" smtClean="0"/>
            <a:t>etc</a:t>
          </a:r>
          <a:r>
            <a:rPr lang="en-US" sz="1800" b="1" dirty="0" smtClean="0"/>
            <a:t>)</a:t>
          </a:r>
        </a:p>
        <a:p>
          <a:r>
            <a:rPr lang="en-US" sz="1400" b="1" dirty="0" smtClean="0"/>
            <a:t>i.e. Securities Broker-Dealers, Investment Banks</a:t>
          </a:r>
          <a:endParaRPr lang="en-US" sz="1400" b="1" dirty="0"/>
        </a:p>
      </dgm:t>
    </dgm:pt>
    <dgm:pt modelId="{CABFAEB9-4B34-4C2B-8EFE-BE200B7C0CB8}" type="parTrans" cxnId="{246C03AE-A335-400D-8F7F-9FB748025C88}">
      <dgm:prSet/>
      <dgm:spPr/>
      <dgm:t>
        <a:bodyPr/>
        <a:lstStyle/>
        <a:p>
          <a:endParaRPr lang="en-US"/>
        </a:p>
      </dgm:t>
    </dgm:pt>
    <dgm:pt modelId="{558C39AE-A489-4D11-B1AE-5A7BE67F1C73}" type="sibTrans" cxnId="{246C03AE-A335-400D-8F7F-9FB748025C88}">
      <dgm:prSet/>
      <dgm:spPr/>
      <dgm:t>
        <a:bodyPr/>
        <a:lstStyle/>
        <a:p>
          <a:endParaRPr lang="en-US"/>
        </a:p>
      </dgm:t>
    </dgm:pt>
    <dgm:pt modelId="{0BA214FF-4C86-43A0-97AA-DA0DBD8D5771}">
      <dgm:prSet phldrT="[Text]" custT="1"/>
      <dgm:spPr/>
      <dgm:t>
        <a:bodyPr/>
        <a:lstStyle/>
        <a:p>
          <a:r>
            <a:rPr lang="en-US" sz="1800" b="1" dirty="0" smtClean="0"/>
            <a:t>Commercial Bank / Subsidiary (FRB)</a:t>
          </a:r>
          <a:endParaRPr lang="en-US" sz="1800" b="1" dirty="0"/>
        </a:p>
      </dgm:t>
    </dgm:pt>
    <dgm:pt modelId="{6B033056-5F5E-47F5-B408-DA39844B87B1}" type="parTrans" cxnId="{7F16DCE3-D9A4-454D-B1FE-CDA655DBFEBA}">
      <dgm:prSet/>
      <dgm:spPr/>
      <dgm:t>
        <a:bodyPr/>
        <a:lstStyle/>
        <a:p>
          <a:endParaRPr lang="en-US"/>
        </a:p>
      </dgm:t>
    </dgm:pt>
    <dgm:pt modelId="{B4C66EAA-85D8-4BE8-B649-CFA7B2A4328F}" type="sibTrans" cxnId="{7F16DCE3-D9A4-454D-B1FE-CDA655DBFEBA}">
      <dgm:prSet/>
      <dgm:spPr/>
      <dgm:t>
        <a:bodyPr/>
        <a:lstStyle/>
        <a:p>
          <a:endParaRPr lang="en-US"/>
        </a:p>
      </dgm:t>
    </dgm:pt>
    <dgm:pt modelId="{9E9005B6-428A-45C1-9D4F-F0F322EED633}">
      <dgm:prSet custT="1"/>
      <dgm:spPr/>
      <dgm:t>
        <a:bodyPr/>
        <a:lstStyle/>
        <a:p>
          <a:r>
            <a:rPr lang="en-US" sz="1800" b="1" dirty="0" smtClean="0"/>
            <a:t>Branch/Agency (FRB)</a:t>
          </a:r>
        </a:p>
      </dgm:t>
    </dgm:pt>
    <dgm:pt modelId="{78112097-DFCA-496F-BF81-55EEFCAC3A85}" type="parTrans" cxnId="{658C4147-5A8E-4E51-8F68-998710F5BC42}">
      <dgm:prSet/>
      <dgm:spPr/>
      <dgm:t>
        <a:bodyPr/>
        <a:lstStyle/>
        <a:p>
          <a:endParaRPr lang="en-US"/>
        </a:p>
      </dgm:t>
    </dgm:pt>
    <dgm:pt modelId="{5ED91091-214B-45A9-A279-16FD7B223A01}" type="sibTrans" cxnId="{658C4147-5A8E-4E51-8F68-998710F5BC42}">
      <dgm:prSet/>
      <dgm:spPr/>
      <dgm:t>
        <a:bodyPr/>
        <a:lstStyle/>
        <a:p>
          <a:endParaRPr lang="en-US"/>
        </a:p>
      </dgm:t>
    </dgm:pt>
    <dgm:pt modelId="{BD381CE0-B843-484E-BD9A-0B5C60382532}">
      <dgm:prSet custT="1"/>
      <dgm:spPr/>
      <dgm:t>
        <a:bodyPr/>
        <a:lstStyle/>
        <a:p>
          <a:r>
            <a:rPr lang="en-US" sz="1800" b="1" dirty="0" smtClean="0"/>
            <a:t>Bank Holding Company (FRB)</a:t>
          </a:r>
          <a:endParaRPr lang="en-US" sz="1800" b="1" dirty="0"/>
        </a:p>
      </dgm:t>
    </dgm:pt>
    <dgm:pt modelId="{69F12717-580D-4F99-A048-1DD3DF3EF62A}" type="parTrans" cxnId="{D84F1204-BA17-4D1D-AA12-77613243C26C}">
      <dgm:prSet/>
      <dgm:spPr/>
      <dgm:t>
        <a:bodyPr/>
        <a:lstStyle/>
        <a:p>
          <a:endParaRPr lang="en-US"/>
        </a:p>
      </dgm:t>
    </dgm:pt>
    <dgm:pt modelId="{AF7AD446-1BC4-483B-AA21-1FB874830BC4}" type="sibTrans" cxnId="{D84F1204-BA17-4D1D-AA12-77613243C26C}">
      <dgm:prSet/>
      <dgm:spPr/>
      <dgm:t>
        <a:bodyPr/>
        <a:lstStyle/>
        <a:p>
          <a:endParaRPr lang="en-US"/>
        </a:p>
      </dgm:t>
    </dgm:pt>
    <dgm:pt modelId="{8FAB0BBD-401D-4845-8FC7-E72C91F8EF7E}">
      <dgm:prSet custT="1"/>
      <dgm:spPr/>
      <dgm:t>
        <a:bodyPr/>
        <a:lstStyle/>
        <a:p>
          <a:r>
            <a:rPr lang="en-US" sz="1800" b="1" dirty="0" smtClean="0"/>
            <a:t>Nonbanks </a:t>
          </a:r>
        </a:p>
        <a:p>
          <a:r>
            <a:rPr lang="en-US" sz="1800" b="1" dirty="0" smtClean="0"/>
            <a:t>(FRB)</a:t>
          </a:r>
        </a:p>
        <a:p>
          <a:r>
            <a:rPr lang="en-US" sz="1400" b="1" dirty="0" smtClean="0"/>
            <a:t>i.e. finance companies, specialized mortgage lenders, VC</a:t>
          </a:r>
          <a:endParaRPr lang="en-US" sz="1400" b="1" dirty="0"/>
        </a:p>
      </dgm:t>
    </dgm:pt>
    <dgm:pt modelId="{2B96BA91-430B-4B1E-805E-00508B92BEDC}" type="parTrans" cxnId="{9FEEC8D9-0C09-498B-854F-34009B9102B5}">
      <dgm:prSet/>
      <dgm:spPr/>
      <dgm:t>
        <a:bodyPr/>
        <a:lstStyle/>
        <a:p>
          <a:endParaRPr lang="en-US"/>
        </a:p>
      </dgm:t>
    </dgm:pt>
    <dgm:pt modelId="{92D965CA-84CF-4EB1-8EFC-22F7B0A8F8AC}" type="sibTrans" cxnId="{9FEEC8D9-0C09-498B-854F-34009B9102B5}">
      <dgm:prSet/>
      <dgm:spPr/>
      <dgm:t>
        <a:bodyPr/>
        <a:lstStyle/>
        <a:p>
          <a:endParaRPr lang="en-US"/>
        </a:p>
      </dgm:t>
    </dgm:pt>
    <dgm:pt modelId="{8EC28CE6-CB38-41FB-8202-433B42E0AFED}" type="pres">
      <dgm:prSet presAssocID="{9C308DDF-5095-49F1-AEE4-9D6EA74A1D6A}" presName="hierChild1" presStyleCnt="0">
        <dgm:presLayoutVars>
          <dgm:orgChart val="1"/>
          <dgm:chPref val="1"/>
          <dgm:dir/>
          <dgm:animOne val="branch"/>
          <dgm:animLvl val="lvl"/>
          <dgm:resizeHandles/>
        </dgm:presLayoutVars>
      </dgm:prSet>
      <dgm:spPr/>
      <dgm:t>
        <a:bodyPr/>
        <a:lstStyle/>
        <a:p>
          <a:endParaRPr lang="en-US"/>
        </a:p>
      </dgm:t>
    </dgm:pt>
    <dgm:pt modelId="{DF3C1EA9-13DA-48BE-BCF2-431F81BFA927}" type="pres">
      <dgm:prSet presAssocID="{BD381CE0-B843-484E-BD9A-0B5C60382532}" presName="hierRoot1" presStyleCnt="0">
        <dgm:presLayoutVars>
          <dgm:hierBranch val="init"/>
        </dgm:presLayoutVars>
      </dgm:prSet>
      <dgm:spPr/>
    </dgm:pt>
    <dgm:pt modelId="{DA5DC205-5E91-4743-B1B4-B04F15775844}" type="pres">
      <dgm:prSet presAssocID="{BD381CE0-B843-484E-BD9A-0B5C60382532}" presName="rootComposite1" presStyleCnt="0"/>
      <dgm:spPr/>
    </dgm:pt>
    <dgm:pt modelId="{8B8042B9-534B-4E7B-9D06-43E870ABB286}" type="pres">
      <dgm:prSet presAssocID="{BD381CE0-B843-484E-BD9A-0B5C60382532}" presName="rootText1" presStyleLbl="node0" presStyleIdx="0" presStyleCnt="1">
        <dgm:presLayoutVars>
          <dgm:chPref val="3"/>
        </dgm:presLayoutVars>
      </dgm:prSet>
      <dgm:spPr/>
      <dgm:t>
        <a:bodyPr/>
        <a:lstStyle/>
        <a:p>
          <a:endParaRPr lang="en-US"/>
        </a:p>
      </dgm:t>
    </dgm:pt>
    <dgm:pt modelId="{67C2F684-E6FD-4054-92DF-769B7C2936FC}" type="pres">
      <dgm:prSet presAssocID="{BD381CE0-B843-484E-BD9A-0B5C60382532}" presName="rootConnector1" presStyleLbl="node1" presStyleIdx="0" presStyleCnt="0"/>
      <dgm:spPr/>
      <dgm:t>
        <a:bodyPr/>
        <a:lstStyle/>
        <a:p>
          <a:endParaRPr lang="en-US"/>
        </a:p>
      </dgm:t>
    </dgm:pt>
    <dgm:pt modelId="{78E7D1F0-02BA-4D16-8761-5382030E7558}" type="pres">
      <dgm:prSet presAssocID="{BD381CE0-B843-484E-BD9A-0B5C60382532}" presName="hierChild2" presStyleCnt="0"/>
      <dgm:spPr/>
    </dgm:pt>
    <dgm:pt modelId="{23BC7473-6861-40B8-B1E2-E7DCCFE4C23C}" type="pres">
      <dgm:prSet presAssocID="{BDF6AB78-78DD-4605-8555-C662ED6A875F}" presName="Name37" presStyleLbl="parChTrans1D2" presStyleIdx="0" presStyleCnt="1"/>
      <dgm:spPr/>
      <dgm:t>
        <a:bodyPr/>
        <a:lstStyle/>
        <a:p>
          <a:endParaRPr lang="en-US"/>
        </a:p>
      </dgm:t>
    </dgm:pt>
    <dgm:pt modelId="{93E9366C-BB09-4D18-8FC8-4848120AD85D}" type="pres">
      <dgm:prSet presAssocID="{1A6FAB5D-E20F-4A83-BED8-1ACAE0A1CB8F}" presName="hierRoot2" presStyleCnt="0">
        <dgm:presLayoutVars>
          <dgm:hierBranch val="init"/>
        </dgm:presLayoutVars>
      </dgm:prSet>
      <dgm:spPr/>
    </dgm:pt>
    <dgm:pt modelId="{4B9F835E-AD61-41B9-A64D-E8DB327F1364}" type="pres">
      <dgm:prSet presAssocID="{1A6FAB5D-E20F-4A83-BED8-1ACAE0A1CB8F}" presName="rootComposite" presStyleCnt="0"/>
      <dgm:spPr/>
    </dgm:pt>
    <dgm:pt modelId="{0E40F575-9EF2-4712-AD53-7AD80A1A1390}" type="pres">
      <dgm:prSet presAssocID="{1A6FAB5D-E20F-4A83-BED8-1ACAE0A1CB8F}" presName="rootText" presStyleLbl="node2" presStyleIdx="0" presStyleCnt="1">
        <dgm:presLayoutVars>
          <dgm:chPref val="3"/>
        </dgm:presLayoutVars>
      </dgm:prSet>
      <dgm:spPr/>
      <dgm:t>
        <a:bodyPr/>
        <a:lstStyle/>
        <a:p>
          <a:endParaRPr lang="en-US"/>
        </a:p>
      </dgm:t>
    </dgm:pt>
    <dgm:pt modelId="{D299D27D-08DB-4281-ABC0-42DF69F48E2C}" type="pres">
      <dgm:prSet presAssocID="{1A6FAB5D-E20F-4A83-BED8-1ACAE0A1CB8F}" presName="rootConnector" presStyleLbl="node2" presStyleIdx="0" presStyleCnt="1"/>
      <dgm:spPr/>
      <dgm:t>
        <a:bodyPr/>
        <a:lstStyle/>
        <a:p>
          <a:endParaRPr lang="en-US"/>
        </a:p>
      </dgm:t>
    </dgm:pt>
    <dgm:pt modelId="{138281CE-B245-4737-AD94-8CC483BFAAC6}" type="pres">
      <dgm:prSet presAssocID="{1A6FAB5D-E20F-4A83-BED8-1ACAE0A1CB8F}" presName="hierChild4" presStyleCnt="0"/>
      <dgm:spPr/>
    </dgm:pt>
    <dgm:pt modelId="{BE0BD97D-3BC3-4F42-B57B-35C774F8B5DF}" type="pres">
      <dgm:prSet presAssocID="{CABFAEB9-4B34-4C2B-8EFE-BE200B7C0CB8}" presName="Name37" presStyleLbl="parChTrans1D3" presStyleIdx="0" presStyleCnt="3"/>
      <dgm:spPr/>
      <dgm:t>
        <a:bodyPr/>
        <a:lstStyle/>
        <a:p>
          <a:endParaRPr lang="en-US"/>
        </a:p>
      </dgm:t>
    </dgm:pt>
    <dgm:pt modelId="{0CCA6B11-34EB-4189-A72A-1C41C754709D}" type="pres">
      <dgm:prSet presAssocID="{E3EE65E5-92CD-4163-9994-C89F813DBBFE}" presName="hierRoot2" presStyleCnt="0">
        <dgm:presLayoutVars>
          <dgm:hierBranch/>
        </dgm:presLayoutVars>
      </dgm:prSet>
      <dgm:spPr/>
      <dgm:t>
        <a:bodyPr/>
        <a:lstStyle/>
        <a:p>
          <a:endParaRPr lang="en-US"/>
        </a:p>
      </dgm:t>
    </dgm:pt>
    <dgm:pt modelId="{F1CF9EF2-4F3C-41E6-81EE-F8C6D9E1D730}" type="pres">
      <dgm:prSet presAssocID="{E3EE65E5-92CD-4163-9994-C89F813DBBFE}" presName="rootComposite" presStyleCnt="0"/>
      <dgm:spPr/>
      <dgm:t>
        <a:bodyPr/>
        <a:lstStyle/>
        <a:p>
          <a:endParaRPr lang="en-US"/>
        </a:p>
      </dgm:t>
    </dgm:pt>
    <dgm:pt modelId="{A8053BB9-5419-4290-8589-C41863284769}" type="pres">
      <dgm:prSet presAssocID="{E3EE65E5-92CD-4163-9994-C89F813DBBFE}" presName="rootText" presStyleLbl="node3" presStyleIdx="0" presStyleCnt="3" custScaleY="211097">
        <dgm:presLayoutVars>
          <dgm:chPref val="3"/>
        </dgm:presLayoutVars>
      </dgm:prSet>
      <dgm:spPr/>
      <dgm:t>
        <a:bodyPr/>
        <a:lstStyle/>
        <a:p>
          <a:endParaRPr lang="en-US"/>
        </a:p>
      </dgm:t>
    </dgm:pt>
    <dgm:pt modelId="{1FA91F9A-4747-4DD8-84E7-0AE6B08DCD73}" type="pres">
      <dgm:prSet presAssocID="{E3EE65E5-92CD-4163-9994-C89F813DBBFE}" presName="rootConnector" presStyleLbl="node3" presStyleIdx="0" presStyleCnt="3"/>
      <dgm:spPr/>
      <dgm:t>
        <a:bodyPr/>
        <a:lstStyle/>
        <a:p>
          <a:endParaRPr lang="en-US"/>
        </a:p>
      </dgm:t>
    </dgm:pt>
    <dgm:pt modelId="{DB3DE677-973C-487E-B1C1-F91A52350CFB}" type="pres">
      <dgm:prSet presAssocID="{E3EE65E5-92CD-4163-9994-C89F813DBBFE}" presName="hierChild4" presStyleCnt="0"/>
      <dgm:spPr/>
      <dgm:t>
        <a:bodyPr/>
        <a:lstStyle/>
        <a:p>
          <a:endParaRPr lang="en-US"/>
        </a:p>
      </dgm:t>
    </dgm:pt>
    <dgm:pt modelId="{CA79CE0F-60B1-466F-864F-4C4E5B3863C5}" type="pres">
      <dgm:prSet presAssocID="{E3EE65E5-92CD-4163-9994-C89F813DBBFE}" presName="hierChild5" presStyleCnt="0"/>
      <dgm:spPr/>
      <dgm:t>
        <a:bodyPr/>
        <a:lstStyle/>
        <a:p>
          <a:endParaRPr lang="en-US"/>
        </a:p>
      </dgm:t>
    </dgm:pt>
    <dgm:pt modelId="{89D6374B-EEF0-4E8A-85C1-0B379A975DC6}" type="pres">
      <dgm:prSet presAssocID="{2B96BA91-430B-4B1E-805E-00508B92BEDC}" presName="Name37" presStyleLbl="parChTrans1D3" presStyleIdx="1" presStyleCnt="3"/>
      <dgm:spPr/>
      <dgm:t>
        <a:bodyPr/>
        <a:lstStyle/>
        <a:p>
          <a:endParaRPr lang="en-US"/>
        </a:p>
      </dgm:t>
    </dgm:pt>
    <dgm:pt modelId="{3F911F41-9DAC-414F-89BD-3EB71099CAA3}" type="pres">
      <dgm:prSet presAssocID="{8FAB0BBD-401D-4845-8FC7-E72C91F8EF7E}" presName="hierRoot2" presStyleCnt="0">
        <dgm:presLayoutVars>
          <dgm:hierBranch val="init"/>
        </dgm:presLayoutVars>
      </dgm:prSet>
      <dgm:spPr/>
    </dgm:pt>
    <dgm:pt modelId="{48DE5FDF-C1FD-486D-8773-8FF89F5D29B5}" type="pres">
      <dgm:prSet presAssocID="{8FAB0BBD-401D-4845-8FC7-E72C91F8EF7E}" presName="rootComposite" presStyleCnt="0"/>
      <dgm:spPr/>
    </dgm:pt>
    <dgm:pt modelId="{98638F5C-353B-4CF3-B098-DABF4EAC30B5}" type="pres">
      <dgm:prSet presAssocID="{8FAB0BBD-401D-4845-8FC7-E72C91F8EF7E}" presName="rootText" presStyleLbl="node3" presStyleIdx="1" presStyleCnt="3" custScaleY="211097">
        <dgm:presLayoutVars>
          <dgm:chPref val="3"/>
        </dgm:presLayoutVars>
      </dgm:prSet>
      <dgm:spPr/>
      <dgm:t>
        <a:bodyPr/>
        <a:lstStyle/>
        <a:p>
          <a:endParaRPr lang="en-US"/>
        </a:p>
      </dgm:t>
    </dgm:pt>
    <dgm:pt modelId="{44BAA243-E3FE-4627-B4A1-CEBF10A6E4FA}" type="pres">
      <dgm:prSet presAssocID="{8FAB0BBD-401D-4845-8FC7-E72C91F8EF7E}" presName="rootConnector" presStyleLbl="node3" presStyleIdx="1" presStyleCnt="3"/>
      <dgm:spPr/>
      <dgm:t>
        <a:bodyPr/>
        <a:lstStyle/>
        <a:p>
          <a:endParaRPr lang="en-US"/>
        </a:p>
      </dgm:t>
    </dgm:pt>
    <dgm:pt modelId="{B7C2AEE1-7BD5-4583-9875-570EC2A8BC25}" type="pres">
      <dgm:prSet presAssocID="{8FAB0BBD-401D-4845-8FC7-E72C91F8EF7E}" presName="hierChild4" presStyleCnt="0"/>
      <dgm:spPr/>
    </dgm:pt>
    <dgm:pt modelId="{2283AE56-04CE-4854-AC15-D4428FEFDBC7}" type="pres">
      <dgm:prSet presAssocID="{8FAB0BBD-401D-4845-8FC7-E72C91F8EF7E}" presName="hierChild5" presStyleCnt="0"/>
      <dgm:spPr/>
    </dgm:pt>
    <dgm:pt modelId="{0B16A2A0-6402-4CED-A5CE-D26E25952D8C}" type="pres">
      <dgm:prSet presAssocID="{6B033056-5F5E-47F5-B408-DA39844B87B1}" presName="Name37" presStyleLbl="parChTrans1D3" presStyleIdx="2" presStyleCnt="3"/>
      <dgm:spPr/>
      <dgm:t>
        <a:bodyPr/>
        <a:lstStyle/>
        <a:p>
          <a:endParaRPr lang="en-US"/>
        </a:p>
      </dgm:t>
    </dgm:pt>
    <dgm:pt modelId="{5DAA96AB-E65E-4A42-8F36-DD265715E440}" type="pres">
      <dgm:prSet presAssocID="{0BA214FF-4C86-43A0-97AA-DA0DBD8D5771}" presName="hierRoot2" presStyleCnt="0">
        <dgm:presLayoutVars>
          <dgm:hierBranch/>
        </dgm:presLayoutVars>
      </dgm:prSet>
      <dgm:spPr/>
      <dgm:t>
        <a:bodyPr/>
        <a:lstStyle/>
        <a:p>
          <a:endParaRPr lang="en-US"/>
        </a:p>
      </dgm:t>
    </dgm:pt>
    <dgm:pt modelId="{AD3C3C83-AEDA-42A1-B1C9-48C429C9D494}" type="pres">
      <dgm:prSet presAssocID="{0BA214FF-4C86-43A0-97AA-DA0DBD8D5771}" presName="rootComposite" presStyleCnt="0"/>
      <dgm:spPr/>
      <dgm:t>
        <a:bodyPr/>
        <a:lstStyle/>
        <a:p>
          <a:endParaRPr lang="en-US"/>
        </a:p>
      </dgm:t>
    </dgm:pt>
    <dgm:pt modelId="{10FC453B-4CC9-4B56-9819-23EE6C1E2284}" type="pres">
      <dgm:prSet presAssocID="{0BA214FF-4C86-43A0-97AA-DA0DBD8D5771}" presName="rootText" presStyleLbl="node3" presStyleIdx="2" presStyleCnt="3">
        <dgm:presLayoutVars>
          <dgm:chPref val="3"/>
        </dgm:presLayoutVars>
      </dgm:prSet>
      <dgm:spPr/>
      <dgm:t>
        <a:bodyPr/>
        <a:lstStyle/>
        <a:p>
          <a:endParaRPr lang="en-US"/>
        </a:p>
      </dgm:t>
    </dgm:pt>
    <dgm:pt modelId="{E15B0D52-73F8-4353-8BA7-F026F9B963E5}" type="pres">
      <dgm:prSet presAssocID="{0BA214FF-4C86-43A0-97AA-DA0DBD8D5771}" presName="rootConnector" presStyleLbl="node3" presStyleIdx="2" presStyleCnt="3"/>
      <dgm:spPr/>
      <dgm:t>
        <a:bodyPr/>
        <a:lstStyle/>
        <a:p>
          <a:endParaRPr lang="en-US"/>
        </a:p>
      </dgm:t>
    </dgm:pt>
    <dgm:pt modelId="{212A1F72-A7E2-48A3-9DC5-9DCE35E4696D}" type="pres">
      <dgm:prSet presAssocID="{0BA214FF-4C86-43A0-97AA-DA0DBD8D5771}" presName="hierChild4" presStyleCnt="0"/>
      <dgm:spPr/>
      <dgm:t>
        <a:bodyPr/>
        <a:lstStyle/>
        <a:p>
          <a:endParaRPr lang="en-US"/>
        </a:p>
      </dgm:t>
    </dgm:pt>
    <dgm:pt modelId="{893E45D0-F2FC-4A66-9765-3BAB3C410052}" type="pres">
      <dgm:prSet presAssocID="{78112097-DFCA-496F-BF81-55EEFCAC3A85}" presName="Name35" presStyleLbl="parChTrans1D4" presStyleIdx="0" presStyleCnt="1"/>
      <dgm:spPr/>
      <dgm:t>
        <a:bodyPr/>
        <a:lstStyle/>
        <a:p>
          <a:endParaRPr lang="en-US"/>
        </a:p>
      </dgm:t>
    </dgm:pt>
    <dgm:pt modelId="{4A4EA951-F3C2-4C17-9D5B-210002877EBC}" type="pres">
      <dgm:prSet presAssocID="{9E9005B6-428A-45C1-9D4F-F0F322EED633}" presName="hierRoot2" presStyleCnt="0">
        <dgm:presLayoutVars>
          <dgm:hierBranch val="init"/>
        </dgm:presLayoutVars>
      </dgm:prSet>
      <dgm:spPr/>
    </dgm:pt>
    <dgm:pt modelId="{00BA8E4F-28A7-40E5-9A17-69FA48EB7644}" type="pres">
      <dgm:prSet presAssocID="{9E9005B6-428A-45C1-9D4F-F0F322EED633}" presName="rootComposite" presStyleCnt="0"/>
      <dgm:spPr/>
    </dgm:pt>
    <dgm:pt modelId="{2D088591-F095-4E9B-A851-62D7362213DB}" type="pres">
      <dgm:prSet presAssocID="{9E9005B6-428A-45C1-9D4F-F0F322EED633}" presName="rootText" presStyleLbl="node4" presStyleIdx="0" presStyleCnt="1" custLinFactNeighborX="-971" custLinFactNeighborY="-17925">
        <dgm:presLayoutVars>
          <dgm:chPref val="3"/>
        </dgm:presLayoutVars>
      </dgm:prSet>
      <dgm:spPr/>
      <dgm:t>
        <a:bodyPr/>
        <a:lstStyle/>
        <a:p>
          <a:endParaRPr lang="en-US"/>
        </a:p>
      </dgm:t>
    </dgm:pt>
    <dgm:pt modelId="{4CFA4DEA-BA4D-4E97-8C97-15698F3537C0}" type="pres">
      <dgm:prSet presAssocID="{9E9005B6-428A-45C1-9D4F-F0F322EED633}" presName="rootConnector" presStyleLbl="node4" presStyleIdx="0" presStyleCnt="1"/>
      <dgm:spPr/>
      <dgm:t>
        <a:bodyPr/>
        <a:lstStyle/>
        <a:p>
          <a:endParaRPr lang="en-US"/>
        </a:p>
      </dgm:t>
    </dgm:pt>
    <dgm:pt modelId="{E983E70A-6C18-481E-8B40-A41D0CAE4C20}" type="pres">
      <dgm:prSet presAssocID="{9E9005B6-428A-45C1-9D4F-F0F322EED633}" presName="hierChild4" presStyleCnt="0"/>
      <dgm:spPr/>
    </dgm:pt>
    <dgm:pt modelId="{239CCF62-7520-4E4B-8931-D1460824FF65}" type="pres">
      <dgm:prSet presAssocID="{9E9005B6-428A-45C1-9D4F-F0F322EED633}" presName="hierChild5" presStyleCnt="0"/>
      <dgm:spPr/>
    </dgm:pt>
    <dgm:pt modelId="{1DBFB6DE-6601-4627-B448-2713FB2E3CB2}" type="pres">
      <dgm:prSet presAssocID="{0BA214FF-4C86-43A0-97AA-DA0DBD8D5771}" presName="hierChild5" presStyleCnt="0"/>
      <dgm:spPr/>
      <dgm:t>
        <a:bodyPr/>
        <a:lstStyle/>
        <a:p>
          <a:endParaRPr lang="en-US"/>
        </a:p>
      </dgm:t>
    </dgm:pt>
    <dgm:pt modelId="{197E5192-6550-41F9-8681-1077D8C0AC83}" type="pres">
      <dgm:prSet presAssocID="{1A6FAB5D-E20F-4A83-BED8-1ACAE0A1CB8F}" presName="hierChild5" presStyleCnt="0"/>
      <dgm:spPr/>
    </dgm:pt>
    <dgm:pt modelId="{22A918F6-AAB6-4836-811E-4C560298952E}" type="pres">
      <dgm:prSet presAssocID="{BD381CE0-B843-484E-BD9A-0B5C60382532}" presName="hierChild3" presStyleCnt="0"/>
      <dgm:spPr/>
    </dgm:pt>
  </dgm:ptLst>
  <dgm:cxnLst>
    <dgm:cxn modelId="{136B4BE5-4FD2-411B-A06E-3E7FF1D4F0B5}" type="presOf" srcId="{9E9005B6-428A-45C1-9D4F-F0F322EED633}" destId="{2D088591-F095-4E9B-A851-62D7362213DB}" srcOrd="0" destOrd="0" presId="urn:microsoft.com/office/officeart/2005/8/layout/orgChart1"/>
    <dgm:cxn modelId="{EBD59716-C870-43BF-BE79-4524C58200CA}" type="presOf" srcId="{8FAB0BBD-401D-4845-8FC7-E72C91F8EF7E}" destId="{98638F5C-353B-4CF3-B098-DABF4EAC30B5}" srcOrd="0" destOrd="0" presId="urn:microsoft.com/office/officeart/2005/8/layout/orgChart1"/>
    <dgm:cxn modelId="{FB1C9E68-6096-4527-BC99-649AD004F3A1}" srcId="{BD381CE0-B843-484E-BD9A-0B5C60382532}" destId="{1A6FAB5D-E20F-4A83-BED8-1ACAE0A1CB8F}" srcOrd="0" destOrd="0" parTransId="{BDF6AB78-78DD-4605-8555-C662ED6A875F}" sibTransId="{2F2B48EF-D9D6-411B-8901-7CFB71106C37}"/>
    <dgm:cxn modelId="{91C8BE30-1488-49C5-9540-0D7A2659D643}" type="presOf" srcId="{BDF6AB78-78DD-4605-8555-C662ED6A875F}" destId="{23BC7473-6861-40B8-B1E2-E7DCCFE4C23C}" srcOrd="0" destOrd="0" presId="urn:microsoft.com/office/officeart/2005/8/layout/orgChart1"/>
    <dgm:cxn modelId="{ECDFE73E-02E1-43EA-A32C-A13B10FFB075}" type="presOf" srcId="{1A6FAB5D-E20F-4A83-BED8-1ACAE0A1CB8F}" destId="{0E40F575-9EF2-4712-AD53-7AD80A1A1390}" srcOrd="0" destOrd="0" presId="urn:microsoft.com/office/officeart/2005/8/layout/orgChart1"/>
    <dgm:cxn modelId="{658C4147-5A8E-4E51-8F68-998710F5BC42}" srcId="{0BA214FF-4C86-43A0-97AA-DA0DBD8D5771}" destId="{9E9005B6-428A-45C1-9D4F-F0F322EED633}" srcOrd="0" destOrd="0" parTransId="{78112097-DFCA-496F-BF81-55EEFCAC3A85}" sibTransId="{5ED91091-214B-45A9-A279-16FD7B223A01}"/>
    <dgm:cxn modelId="{9FEEC8D9-0C09-498B-854F-34009B9102B5}" srcId="{1A6FAB5D-E20F-4A83-BED8-1ACAE0A1CB8F}" destId="{8FAB0BBD-401D-4845-8FC7-E72C91F8EF7E}" srcOrd="1" destOrd="0" parTransId="{2B96BA91-430B-4B1E-805E-00508B92BEDC}" sibTransId="{92D965CA-84CF-4EB1-8EFC-22F7B0A8F8AC}"/>
    <dgm:cxn modelId="{71C76D10-E2FD-42B2-B87C-9A49508854D0}" type="presOf" srcId="{9E9005B6-428A-45C1-9D4F-F0F322EED633}" destId="{4CFA4DEA-BA4D-4E97-8C97-15698F3537C0}" srcOrd="1" destOrd="0" presId="urn:microsoft.com/office/officeart/2005/8/layout/orgChart1"/>
    <dgm:cxn modelId="{B766E68C-8BB8-4930-8343-CE90AF646ADD}" type="presOf" srcId="{BD381CE0-B843-484E-BD9A-0B5C60382532}" destId="{8B8042B9-534B-4E7B-9D06-43E870ABB286}" srcOrd="0" destOrd="0" presId="urn:microsoft.com/office/officeart/2005/8/layout/orgChart1"/>
    <dgm:cxn modelId="{CC53F4B6-3EB1-4663-BE34-C423E4B218F0}" type="presOf" srcId="{0BA214FF-4C86-43A0-97AA-DA0DBD8D5771}" destId="{E15B0D52-73F8-4353-8BA7-F026F9B963E5}" srcOrd="1" destOrd="0" presId="urn:microsoft.com/office/officeart/2005/8/layout/orgChart1"/>
    <dgm:cxn modelId="{246C03AE-A335-400D-8F7F-9FB748025C88}" srcId="{1A6FAB5D-E20F-4A83-BED8-1ACAE0A1CB8F}" destId="{E3EE65E5-92CD-4163-9994-C89F813DBBFE}" srcOrd="0" destOrd="0" parTransId="{CABFAEB9-4B34-4C2B-8EFE-BE200B7C0CB8}" sibTransId="{558C39AE-A489-4D11-B1AE-5A7BE67F1C73}"/>
    <dgm:cxn modelId="{8D4FA3EE-0CB5-4F57-AA69-98D8E1DFE576}" type="presOf" srcId="{8FAB0BBD-401D-4845-8FC7-E72C91F8EF7E}" destId="{44BAA243-E3FE-4627-B4A1-CEBF10A6E4FA}" srcOrd="1" destOrd="0" presId="urn:microsoft.com/office/officeart/2005/8/layout/orgChart1"/>
    <dgm:cxn modelId="{32C14A8A-BCAA-4959-95B0-A602EA46D144}" type="presOf" srcId="{9C308DDF-5095-49F1-AEE4-9D6EA74A1D6A}" destId="{8EC28CE6-CB38-41FB-8202-433B42E0AFED}" srcOrd="0" destOrd="0" presId="urn:microsoft.com/office/officeart/2005/8/layout/orgChart1"/>
    <dgm:cxn modelId="{3D6D0A78-87E1-48A8-AB1A-0DB55AD1E562}" type="presOf" srcId="{1A6FAB5D-E20F-4A83-BED8-1ACAE0A1CB8F}" destId="{D299D27D-08DB-4281-ABC0-42DF69F48E2C}" srcOrd="1" destOrd="0" presId="urn:microsoft.com/office/officeart/2005/8/layout/orgChart1"/>
    <dgm:cxn modelId="{C11E13FF-B59A-4D24-A4CF-CCA399D91267}" type="presOf" srcId="{6B033056-5F5E-47F5-B408-DA39844B87B1}" destId="{0B16A2A0-6402-4CED-A5CE-D26E25952D8C}" srcOrd="0" destOrd="0" presId="urn:microsoft.com/office/officeart/2005/8/layout/orgChart1"/>
    <dgm:cxn modelId="{09398B2E-819F-461F-8377-5DD5EE259363}" type="presOf" srcId="{E3EE65E5-92CD-4163-9994-C89F813DBBFE}" destId="{1FA91F9A-4747-4DD8-84E7-0AE6B08DCD73}" srcOrd="1" destOrd="0" presId="urn:microsoft.com/office/officeart/2005/8/layout/orgChart1"/>
    <dgm:cxn modelId="{E28228DE-4FCF-4F68-AA12-53B92F352F3B}" type="presOf" srcId="{E3EE65E5-92CD-4163-9994-C89F813DBBFE}" destId="{A8053BB9-5419-4290-8589-C41863284769}" srcOrd="0" destOrd="0" presId="urn:microsoft.com/office/officeart/2005/8/layout/orgChart1"/>
    <dgm:cxn modelId="{B37436A9-98CF-4D54-A34A-92BF36736319}" type="presOf" srcId="{78112097-DFCA-496F-BF81-55EEFCAC3A85}" destId="{893E45D0-F2FC-4A66-9765-3BAB3C410052}" srcOrd="0" destOrd="0" presId="urn:microsoft.com/office/officeart/2005/8/layout/orgChart1"/>
    <dgm:cxn modelId="{686E9BE1-C77D-4F47-BCBF-9D3E8B5E2965}" type="presOf" srcId="{BD381CE0-B843-484E-BD9A-0B5C60382532}" destId="{67C2F684-E6FD-4054-92DF-769B7C2936FC}" srcOrd="1" destOrd="0" presId="urn:microsoft.com/office/officeart/2005/8/layout/orgChart1"/>
    <dgm:cxn modelId="{C3B9719A-BA3D-42DD-BDEB-6E3406307E3A}" type="presOf" srcId="{CABFAEB9-4B34-4C2B-8EFE-BE200B7C0CB8}" destId="{BE0BD97D-3BC3-4F42-B57B-35C774F8B5DF}" srcOrd="0" destOrd="0" presId="urn:microsoft.com/office/officeart/2005/8/layout/orgChart1"/>
    <dgm:cxn modelId="{C226FD52-79CB-406F-9FDB-08B92A16FCD9}" type="presOf" srcId="{0BA214FF-4C86-43A0-97AA-DA0DBD8D5771}" destId="{10FC453B-4CC9-4B56-9819-23EE6C1E2284}" srcOrd="0" destOrd="0" presId="urn:microsoft.com/office/officeart/2005/8/layout/orgChart1"/>
    <dgm:cxn modelId="{66CA4046-A35B-4268-BAAE-BF7792714B86}" type="presOf" srcId="{2B96BA91-430B-4B1E-805E-00508B92BEDC}" destId="{89D6374B-EEF0-4E8A-85C1-0B379A975DC6}" srcOrd="0" destOrd="0" presId="urn:microsoft.com/office/officeart/2005/8/layout/orgChart1"/>
    <dgm:cxn modelId="{D84F1204-BA17-4D1D-AA12-77613243C26C}" srcId="{9C308DDF-5095-49F1-AEE4-9D6EA74A1D6A}" destId="{BD381CE0-B843-484E-BD9A-0B5C60382532}" srcOrd="0" destOrd="0" parTransId="{69F12717-580D-4F99-A048-1DD3DF3EF62A}" sibTransId="{AF7AD446-1BC4-483B-AA21-1FB874830BC4}"/>
    <dgm:cxn modelId="{7F16DCE3-D9A4-454D-B1FE-CDA655DBFEBA}" srcId="{1A6FAB5D-E20F-4A83-BED8-1ACAE0A1CB8F}" destId="{0BA214FF-4C86-43A0-97AA-DA0DBD8D5771}" srcOrd="2" destOrd="0" parTransId="{6B033056-5F5E-47F5-B408-DA39844B87B1}" sibTransId="{B4C66EAA-85D8-4BE8-B649-CFA7B2A4328F}"/>
    <dgm:cxn modelId="{21431406-0EE1-488B-8E59-A7A84B7CA241}" type="presParOf" srcId="{8EC28CE6-CB38-41FB-8202-433B42E0AFED}" destId="{DF3C1EA9-13DA-48BE-BCF2-431F81BFA927}" srcOrd="0" destOrd="0" presId="urn:microsoft.com/office/officeart/2005/8/layout/orgChart1"/>
    <dgm:cxn modelId="{B62FC287-7112-4AD1-92D7-341A5D9DDD38}" type="presParOf" srcId="{DF3C1EA9-13DA-48BE-BCF2-431F81BFA927}" destId="{DA5DC205-5E91-4743-B1B4-B04F15775844}" srcOrd="0" destOrd="0" presId="urn:microsoft.com/office/officeart/2005/8/layout/orgChart1"/>
    <dgm:cxn modelId="{8AAE6DB1-C6DF-4068-B644-AE9DD1C1D540}" type="presParOf" srcId="{DA5DC205-5E91-4743-B1B4-B04F15775844}" destId="{8B8042B9-534B-4E7B-9D06-43E870ABB286}" srcOrd="0" destOrd="0" presId="urn:microsoft.com/office/officeart/2005/8/layout/orgChart1"/>
    <dgm:cxn modelId="{BA72B10B-5AA3-4B24-8BAA-8ECB5F4F45FA}" type="presParOf" srcId="{DA5DC205-5E91-4743-B1B4-B04F15775844}" destId="{67C2F684-E6FD-4054-92DF-769B7C2936FC}" srcOrd="1" destOrd="0" presId="urn:microsoft.com/office/officeart/2005/8/layout/orgChart1"/>
    <dgm:cxn modelId="{1EA99B05-D82C-4627-B075-4599D81BDD9C}" type="presParOf" srcId="{DF3C1EA9-13DA-48BE-BCF2-431F81BFA927}" destId="{78E7D1F0-02BA-4D16-8761-5382030E7558}" srcOrd="1" destOrd="0" presId="urn:microsoft.com/office/officeart/2005/8/layout/orgChart1"/>
    <dgm:cxn modelId="{E02C73BD-3A40-46C5-92BD-2AE30FE34547}" type="presParOf" srcId="{78E7D1F0-02BA-4D16-8761-5382030E7558}" destId="{23BC7473-6861-40B8-B1E2-E7DCCFE4C23C}" srcOrd="0" destOrd="0" presId="urn:microsoft.com/office/officeart/2005/8/layout/orgChart1"/>
    <dgm:cxn modelId="{4596F315-A765-41D9-BB29-633F74422510}" type="presParOf" srcId="{78E7D1F0-02BA-4D16-8761-5382030E7558}" destId="{93E9366C-BB09-4D18-8FC8-4848120AD85D}" srcOrd="1" destOrd="0" presId="urn:microsoft.com/office/officeart/2005/8/layout/orgChart1"/>
    <dgm:cxn modelId="{030A97D5-0D31-418D-AF36-CEA2E09ED2BE}" type="presParOf" srcId="{93E9366C-BB09-4D18-8FC8-4848120AD85D}" destId="{4B9F835E-AD61-41B9-A64D-E8DB327F1364}" srcOrd="0" destOrd="0" presId="urn:microsoft.com/office/officeart/2005/8/layout/orgChart1"/>
    <dgm:cxn modelId="{BC0CEFD0-E668-43B0-96D9-A106F0B6BAD6}" type="presParOf" srcId="{4B9F835E-AD61-41B9-A64D-E8DB327F1364}" destId="{0E40F575-9EF2-4712-AD53-7AD80A1A1390}" srcOrd="0" destOrd="0" presId="urn:microsoft.com/office/officeart/2005/8/layout/orgChart1"/>
    <dgm:cxn modelId="{B45CC7BB-342E-40E6-A943-3B15619D398F}" type="presParOf" srcId="{4B9F835E-AD61-41B9-A64D-E8DB327F1364}" destId="{D299D27D-08DB-4281-ABC0-42DF69F48E2C}" srcOrd="1" destOrd="0" presId="urn:microsoft.com/office/officeart/2005/8/layout/orgChart1"/>
    <dgm:cxn modelId="{8FE3917B-B506-4D0A-BDC9-4C208FA47768}" type="presParOf" srcId="{93E9366C-BB09-4D18-8FC8-4848120AD85D}" destId="{138281CE-B245-4737-AD94-8CC483BFAAC6}" srcOrd="1" destOrd="0" presId="urn:microsoft.com/office/officeart/2005/8/layout/orgChart1"/>
    <dgm:cxn modelId="{9FB5DB19-4D93-4BFD-AE0A-852545E27E58}" type="presParOf" srcId="{138281CE-B245-4737-AD94-8CC483BFAAC6}" destId="{BE0BD97D-3BC3-4F42-B57B-35C774F8B5DF}" srcOrd="0" destOrd="0" presId="urn:microsoft.com/office/officeart/2005/8/layout/orgChart1"/>
    <dgm:cxn modelId="{B41BD915-B997-4A28-86C5-07B192261EF3}" type="presParOf" srcId="{138281CE-B245-4737-AD94-8CC483BFAAC6}" destId="{0CCA6B11-34EB-4189-A72A-1C41C754709D}" srcOrd="1" destOrd="0" presId="urn:microsoft.com/office/officeart/2005/8/layout/orgChart1"/>
    <dgm:cxn modelId="{1B6C0D7A-CAF6-4C44-8D87-F80225284637}" type="presParOf" srcId="{0CCA6B11-34EB-4189-A72A-1C41C754709D}" destId="{F1CF9EF2-4F3C-41E6-81EE-F8C6D9E1D730}" srcOrd="0" destOrd="0" presId="urn:microsoft.com/office/officeart/2005/8/layout/orgChart1"/>
    <dgm:cxn modelId="{04CC99A3-0C84-4421-94F8-09A0E10EDB6D}" type="presParOf" srcId="{F1CF9EF2-4F3C-41E6-81EE-F8C6D9E1D730}" destId="{A8053BB9-5419-4290-8589-C41863284769}" srcOrd="0" destOrd="0" presId="urn:microsoft.com/office/officeart/2005/8/layout/orgChart1"/>
    <dgm:cxn modelId="{053B89FD-043C-4493-B537-1A974EE38996}" type="presParOf" srcId="{F1CF9EF2-4F3C-41E6-81EE-F8C6D9E1D730}" destId="{1FA91F9A-4747-4DD8-84E7-0AE6B08DCD73}" srcOrd="1" destOrd="0" presId="urn:microsoft.com/office/officeart/2005/8/layout/orgChart1"/>
    <dgm:cxn modelId="{ED043102-E07D-4795-A5EE-1EF44D3B8459}" type="presParOf" srcId="{0CCA6B11-34EB-4189-A72A-1C41C754709D}" destId="{DB3DE677-973C-487E-B1C1-F91A52350CFB}" srcOrd="1" destOrd="0" presId="urn:microsoft.com/office/officeart/2005/8/layout/orgChart1"/>
    <dgm:cxn modelId="{99292E26-85D2-46BC-97F9-1D898A949432}" type="presParOf" srcId="{0CCA6B11-34EB-4189-A72A-1C41C754709D}" destId="{CA79CE0F-60B1-466F-864F-4C4E5B3863C5}" srcOrd="2" destOrd="0" presId="urn:microsoft.com/office/officeart/2005/8/layout/orgChart1"/>
    <dgm:cxn modelId="{9FF386F0-7567-48AD-B0F3-D8D64F9824D0}" type="presParOf" srcId="{138281CE-B245-4737-AD94-8CC483BFAAC6}" destId="{89D6374B-EEF0-4E8A-85C1-0B379A975DC6}" srcOrd="2" destOrd="0" presId="urn:microsoft.com/office/officeart/2005/8/layout/orgChart1"/>
    <dgm:cxn modelId="{8599E854-760D-4A3C-B7C0-A8E6B0791A2A}" type="presParOf" srcId="{138281CE-B245-4737-AD94-8CC483BFAAC6}" destId="{3F911F41-9DAC-414F-89BD-3EB71099CAA3}" srcOrd="3" destOrd="0" presId="urn:microsoft.com/office/officeart/2005/8/layout/orgChart1"/>
    <dgm:cxn modelId="{701D8C63-AE33-4164-9DA5-A013C42B3B3B}" type="presParOf" srcId="{3F911F41-9DAC-414F-89BD-3EB71099CAA3}" destId="{48DE5FDF-C1FD-486D-8773-8FF89F5D29B5}" srcOrd="0" destOrd="0" presId="urn:microsoft.com/office/officeart/2005/8/layout/orgChart1"/>
    <dgm:cxn modelId="{140ACFBF-F49D-4C10-B328-BAD5618126B7}" type="presParOf" srcId="{48DE5FDF-C1FD-486D-8773-8FF89F5D29B5}" destId="{98638F5C-353B-4CF3-B098-DABF4EAC30B5}" srcOrd="0" destOrd="0" presId="urn:microsoft.com/office/officeart/2005/8/layout/orgChart1"/>
    <dgm:cxn modelId="{3E4A0623-0A60-41C1-A516-2640EA609AA9}" type="presParOf" srcId="{48DE5FDF-C1FD-486D-8773-8FF89F5D29B5}" destId="{44BAA243-E3FE-4627-B4A1-CEBF10A6E4FA}" srcOrd="1" destOrd="0" presId="urn:microsoft.com/office/officeart/2005/8/layout/orgChart1"/>
    <dgm:cxn modelId="{D1F97651-9C22-4B70-B4BE-D73AA7A491D9}" type="presParOf" srcId="{3F911F41-9DAC-414F-89BD-3EB71099CAA3}" destId="{B7C2AEE1-7BD5-4583-9875-570EC2A8BC25}" srcOrd="1" destOrd="0" presId="urn:microsoft.com/office/officeart/2005/8/layout/orgChart1"/>
    <dgm:cxn modelId="{03ADC548-0200-47B3-9AA3-13709961C7F6}" type="presParOf" srcId="{3F911F41-9DAC-414F-89BD-3EB71099CAA3}" destId="{2283AE56-04CE-4854-AC15-D4428FEFDBC7}" srcOrd="2" destOrd="0" presId="urn:microsoft.com/office/officeart/2005/8/layout/orgChart1"/>
    <dgm:cxn modelId="{FA0DEB49-469B-4521-BF57-51F831CD47D0}" type="presParOf" srcId="{138281CE-B245-4737-AD94-8CC483BFAAC6}" destId="{0B16A2A0-6402-4CED-A5CE-D26E25952D8C}" srcOrd="4" destOrd="0" presId="urn:microsoft.com/office/officeart/2005/8/layout/orgChart1"/>
    <dgm:cxn modelId="{082FB178-DDCD-4367-A53A-587616441F40}" type="presParOf" srcId="{138281CE-B245-4737-AD94-8CC483BFAAC6}" destId="{5DAA96AB-E65E-4A42-8F36-DD265715E440}" srcOrd="5" destOrd="0" presId="urn:microsoft.com/office/officeart/2005/8/layout/orgChart1"/>
    <dgm:cxn modelId="{672311BB-6A57-4F94-A8C0-AAC4AA8AB302}" type="presParOf" srcId="{5DAA96AB-E65E-4A42-8F36-DD265715E440}" destId="{AD3C3C83-AEDA-42A1-B1C9-48C429C9D494}" srcOrd="0" destOrd="0" presId="urn:microsoft.com/office/officeart/2005/8/layout/orgChart1"/>
    <dgm:cxn modelId="{5D6B5980-A497-4F33-AE95-9F2075095D5C}" type="presParOf" srcId="{AD3C3C83-AEDA-42A1-B1C9-48C429C9D494}" destId="{10FC453B-4CC9-4B56-9819-23EE6C1E2284}" srcOrd="0" destOrd="0" presId="urn:microsoft.com/office/officeart/2005/8/layout/orgChart1"/>
    <dgm:cxn modelId="{1154BD07-1C11-439C-BC26-E4AD3C9D241D}" type="presParOf" srcId="{AD3C3C83-AEDA-42A1-B1C9-48C429C9D494}" destId="{E15B0D52-73F8-4353-8BA7-F026F9B963E5}" srcOrd="1" destOrd="0" presId="urn:microsoft.com/office/officeart/2005/8/layout/orgChart1"/>
    <dgm:cxn modelId="{A62F3739-8E03-41C1-A6F6-026205724E24}" type="presParOf" srcId="{5DAA96AB-E65E-4A42-8F36-DD265715E440}" destId="{212A1F72-A7E2-48A3-9DC5-9DCE35E4696D}" srcOrd="1" destOrd="0" presId="urn:microsoft.com/office/officeart/2005/8/layout/orgChart1"/>
    <dgm:cxn modelId="{2AEF96D8-C929-44D7-91D7-1AC93097D8D9}" type="presParOf" srcId="{212A1F72-A7E2-48A3-9DC5-9DCE35E4696D}" destId="{893E45D0-F2FC-4A66-9765-3BAB3C410052}" srcOrd="0" destOrd="0" presId="urn:microsoft.com/office/officeart/2005/8/layout/orgChart1"/>
    <dgm:cxn modelId="{15E78C4F-91CC-4A2B-8DAE-2FCAC698258B}" type="presParOf" srcId="{212A1F72-A7E2-48A3-9DC5-9DCE35E4696D}" destId="{4A4EA951-F3C2-4C17-9D5B-210002877EBC}" srcOrd="1" destOrd="0" presId="urn:microsoft.com/office/officeart/2005/8/layout/orgChart1"/>
    <dgm:cxn modelId="{90D67649-F8F8-40AC-AF4E-6AF2C40F0471}" type="presParOf" srcId="{4A4EA951-F3C2-4C17-9D5B-210002877EBC}" destId="{00BA8E4F-28A7-40E5-9A17-69FA48EB7644}" srcOrd="0" destOrd="0" presId="urn:microsoft.com/office/officeart/2005/8/layout/orgChart1"/>
    <dgm:cxn modelId="{BD70AD40-C3C8-48E9-B6D3-7355B9BD7577}" type="presParOf" srcId="{00BA8E4F-28A7-40E5-9A17-69FA48EB7644}" destId="{2D088591-F095-4E9B-A851-62D7362213DB}" srcOrd="0" destOrd="0" presId="urn:microsoft.com/office/officeart/2005/8/layout/orgChart1"/>
    <dgm:cxn modelId="{0C1408C8-AEFF-4C3C-B6B8-DDE98C173685}" type="presParOf" srcId="{00BA8E4F-28A7-40E5-9A17-69FA48EB7644}" destId="{4CFA4DEA-BA4D-4E97-8C97-15698F3537C0}" srcOrd="1" destOrd="0" presId="urn:microsoft.com/office/officeart/2005/8/layout/orgChart1"/>
    <dgm:cxn modelId="{B139C1A4-EDFC-4FA7-AB84-B84635232B22}" type="presParOf" srcId="{4A4EA951-F3C2-4C17-9D5B-210002877EBC}" destId="{E983E70A-6C18-481E-8B40-A41D0CAE4C20}" srcOrd="1" destOrd="0" presId="urn:microsoft.com/office/officeart/2005/8/layout/orgChart1"/>
    <dgm:cxn modelId="{847F00F3-B334-44CD-9085-4A26A78A6E9F}" type="presParOf" srcId="{4A4EA951-F3C2-4C17-9D5B-210002877EBC}" destId="{239CCF62-7520-4E4B-8931-D1460824FF65}" srcOrd="2" destOrd="0" presId="urn:microsoft.com/office/officeart/2005/8/layout/orgChart1"/>
    <dgm:cxn modelId="{8BB95B13-5492-434F-85BB-325B0E7FB3F8}" type="presParOf" srcId="{5DAA96AB-E65E-4A42-8F36-DD265715E440}" destId="{1DBFB6DE-6601-4627-B448-2713FB2E3CB2}" srcOrd="2" destOrd="0" presId="urn:microsoft.com/office/officeart/2005/8/layout/orgChart1"/>
    <dgm:cxn modelId="{7D4DFCD7-58DA-4E7D-BCF8-D8AEEE3561FA}" type="presParOf" srcId="{93E9366C-BB09-4D18-8FC8-4848120AD85D}" destId="{197E5192-6550-41F9-8681-1077D8C0AC83}" srcOrd="2" destOrd="0" presId="urn:microsoft.com/office/officeart/2005/8/layout/orgChart1"/>
    <dgm:cxn modelId="{7ACB369E-5C11-487A-A64C-EF2B0B0F0BC9}" type="presParOf" srcId="{DF3C1EA9-13DA-48BE-BCF2-431F81BFA927}" destId="{22A918F6-AAB6-4836-811E-4C560298952E}"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3E45D0-F2FC-4A66-9765-3BAB3C410052}">
      <dsp:nvSpPr>
        <dsp:cNvPr id="0" name=""/>
        <dsp:cNvSpPr/>
      </dsp:nvSpPr>
      <dsp:spPr>
        <a:xfrm>
          <a:off x="6555782" y="3719729"/>
          <a:ext cx="91440" cy="233147"/>
        </a:xfrm>
        <a:custGeom>
          <a:avLst/>
          <a:gdLst/>
          <a:ahLst/>
          <a:cxnLst/>
          <a:rect l="0" t="0" r="0" b="0"/>
          <a:pathLst>
            <a:path>
              <a:moveTo>
                <a:pt x="64526" y="0"/>
              </a:moveTo>
              <a:lnTo>
                <a:pt x="64526" y="29779"/>
              </a:lnTo>
              <a:lnTo>
                <a:pt x="45720" y="29779"/>
              </a:lnTo>
              <a:lnTo>
                <a:pt x="45720" y="233147"/>
              </a:lnTo>
            </a:path>
          </a:pathLst>
        </a:custGeom>
        <a:noFill/>
        <a:ln w="254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16A2A0-6402-4CED-A5CE-D26E25952D8C}">
      <dsp:nvSpPr>
        <dsp:cNvPr id="0" name=""/>
        <dsp:cNvSpPr/>
      </dsp:nvSpPr>
      <dsp:spPr>
        <a:xfrm>
          <a:off x="4276725" y="2344568"/>
          <a:ext cx="2343584" cy="406737"/>
        </a:xfrm>
        <a:custGeom>
          <a:avLst/>
          <a:gdLst/>
          <a:ahLst/>
          <a:cxnLst/>
          <a:rect l="0" t="0" r="0" b="0"/>
          <a:pathLst>
            <a:path>
              <a:moveTo>
                <a:pt x="0" y="0"/>
              </a:moveTo>
              <a:lnTo>
                <a:pt x="0" y="203368"/>
              </a:lnTo>
              <a:lnTo>
                <a:pt x="2343584" y="203368"/>
              </a:lnTo>
              <a:lnTo>
                <a:pt x="2343584"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D6374B-EEF0-4E8A-85C1-0B379A975DC6}">
      <dsp:nvSpPr>
        <dsp:cNvPr id="0" name=""/>
        <dsp:cNvSpPr/>
      </dsp:nvSpPr>
      <dsp:spPr>
        <a:xfrm>
          <a:off x="4231004" y="2344568"/>
          <a:ext cx="91440" cy="406737"/>
        </a:xfrm>
        <a:custGeom>
          <a:avLst/>
          <a:gdLst/>
          <a:ahLst/>
          <a:cxnLst/>
          <a:rect l="0" t="0" r="0" b="0"/>
          <a:pathLst>
            <a:path>
              <a:moveTo>
                <a:pt x="45720" y="0"/>
              </a:moveTo>
              <a:lnTo>
                <a:pt x="45720"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0BD97D-3BC3-4F42-B57B-35C774F8B5DF}">
      <dsp:nvSpPr>
        <dsp:cNvPr id="0" name=""/>
        <dsp:cNvSpPr/>
      </dsp:nvSpPr>
      <dsp:spPr>
        <a:xfrm>
          <a:off x="1933140" y="2344568"/>
          <a:ext cx="2343584" cy="406737"/>
        </a:xfrm>
        <a:custGeom>
          <a:avLst/>
          <a:gdLst/>
          <a:ahLst/>
          <a:cxnLst/>
          <a:rect l="0" t="0" r="0" b="0"/>
          <a:pathLst>
            <a:path>
              <a:moveTo>
                <a:pt x="2343584" y="0"/>
              </a:moveTo>
              <a:lnTo>
                <a:pt x="2343584" y="203368"/>
              </a:lnTo>
              <a:lnTo>
                <a:pt x="0" y="203368"/>
              </a:lnTo>
              <a:lnTo>
                <a:pt x="0"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BC7473-6861-40B8-B1E2-E7DCCFE4C23C}">
      <dsp:nvSpPr>
        <dsp:cNvPr id="0" name=""/>
        <dsp:cNvSpPr/>
      </dsp:nvSpPr>
      <dsp:spPr>
        <a:xfrm>
          <a:off x="4231004" y="969407"/>
          <a:ext cx="91440" cy="406737"/>
        </a:xfrm>
        <a:custGeom>
          <a:avLst/>
          <a:gdLst/>
          <a:ahLst/>
          <a:cxnLst/>
          <a:rect l="0" t="0" r="0" b="0"/>
          <a:pathLst>
            <a:path>
              <a:moveTo>
                <a:pt x="45720" y="0"/>
              </a:moveTo>
              <a:lnTo>
                <a:pt x="45720" y="406737"/>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8042B9-534B-4E7B-9D06-43E870ABB286}">
      <dsp:nvSpPr>
        <dsp:cNvPr id="0" name=""/>
        <dsp:cNvSpPr/>
      </dsp:nvSpPr>
      <dsp:spPr>
        <a:xfrm>
          <a:off x="3308301" y="983"/>
          <a:ext cx="1936846" cy="968423"/>
        </a:xfrm>
        <a:prstGeom prst="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Bank Holding Company (FRB)</a:t>
          </a:r>
          <a:endParaRPr lang="en-US" sz="1800" b="1" kern="1200" dirty="0"/>
        </a:p>
      </dsp:txBody>
      <dsp:txXfrm>
        <a:off x="3308301" y="983"/>
        <a:ext cx="1936846" cy="968423"/>
      </dsp:txXfrm>
    </dsp:sp>
    <dsp:sp modelId="{0E40F575-9EF2-4712-AD53-7AD80A1A1390}">
      <dsp:nvSpPr>
        <dsp:cNvPr id="0" name=""/>
        <dsp:cNvSpPr/>
      </dsp:nvSpPr>
      <dsp:spPr>
        <a:xfrm>
          <a:off x="3308301" y="1376145"/>
          <a:ext cx="1936846" cy="968423"/>
        </a:xfrm>
        <a:prstGeom prst="rect">
          <a:avLst/>
        </a:prstGeom>
        <a:solidFill>
          <a:schemeClr val="accent1">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Bank Holding Company (FRB)</a:t>
          </a:r>
          <a:endParaRPr lang="en-US" sz="1800" b="1" kern="1200" dirty="0"/>
        </a:p>
      </dsp:txBody>
      <dsp:txXfrm>
        <a:off x="3308301" y="1376145"/>
        <a:ext cx="1936846" cy="968423"/>
      </dsp:txXfrm>
    </dsp:sp>
    <dsp:sp modelId="{A8053BB9-5419-4290-8589-C41863284769}">
      <dsp:nvSpPr>
        <dsp:cNvPr id="0" name=""/>
        <dsp:cNvSpPr/>
      </dsp:nvSpPr>
      <dsp:spPr>
        <a:xfrm>
          <a:off x="964716" y="2751306"/>
          <a:ext cx="1936846" cy="2044312"/>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Nonbanks </a:t>
          </a:r>
        </a:p>
        <a:p>
          <a:pPr lvl="0" algn="ctr" defTabSz="800100">
            <a:lnSpc>
              <a:spcPct val="90000"/>
            </a:lnSpc>
            <a:spcBef>
              <a:spcPct val="0"/>
            </a:spcBef>
            <a:spcAft>
              <a:spcPct val="35000"/>
            </a:spcAft>
          </a:pPr>
          <a:r>
            <a:rPr lang="en-US" sz="1800" b="1" kern="1200" dirty="0" smtClean="0"/>
            <a:t>(SEC, OCC, </a:t>
          </a:r>
          <a:r>
            <a:rPr lang="en-US" sz="1800" b="1" kern="1200" dirty="0" err="1" smtClean="0"/>
            <a:t>etc</a:t>
          </a:r>
          <a:r>
            <a:rPr lang="en-US" sz="1800" b="1" kern="1200" dirty="0" smtClean="0"/>
            <a:t>)</a:t>
          </a:r>
        </a:p>
        <a:p>
          <a:pPr lvl="0" algn="ctr" defTabSz="800100">
            <a:lnSpc>
              <a:spcPct val="90000"/>
            </a:lnSpc>
            <a:spcBef>
              <a:spcPct val="0"/>
            </a:spcBef>
            <a:spcAft>
              <a:spcPct val="35000"/>
            </a:spcAft>
          </a:pPr>
          <a:r>
            <a:rPr lang="en-US" sz="1400" b="1" kern="1200" dirty="0" smtClean="0"/>
            <a:t>i.e. Securities Broker-Dealers, Investment Banks</a:t>
          </a:r>
          <a:endParaRPr lang="en-US" sz="1400" b="1" kern="1200" dirty="0"/>
        </a:p>
      </dsp:txBody>
      <dsp:txXfrm>
        <a:off x="964716" y="2751306"/>
        <a:ext cx="1936846" cy="2044312"/>
      </dsp:txXfrm>
    </dsp:sp>
    <dsp:sp modelId="{98638F5C-353B-4CF3-B098-DABF4EAC30B5}">
      <dsp:nvSpPr>
        <dsp:cNvPr id="0" name=""/>
        <dsp:cNvSpPr/>
      </dsp:nvSpPr>
      <dsp:spPr>
        <a:xfrm>
          <a:off x="3308301" y="2751306"/>
          <a:ext cx="1936846" cy="2044312"/>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Nonbanks </a:t>
          </a:r>
        </a:p>
        <a:p>
          <a:pPr lvl="0" algn="ctr" defTabSz="800100">
            <a:lnSpc>
              <a:spcPct val="90000"/>
            </a:lnSpc>
            <a:spcBef>
              <a:spcPct val="0"/>
            </a:spcBef>
            <a:spcAft>
              <a:spcPct val="35000"/>
            </a:spcAft>
          </a:pPr>
          <a:r>
            <a:rPr lang="en-US" sz="1800" b="1" kern="1200" dirty="0" smtClean="0"/>
            <a:t>(FRB)</a:t>
          </a:r>
        </a:p>
        <a:p>
          <a:pPr lvl="0" algn="ctr" defTabSz="800100">
            <a:lnSpc>
              <a:spcPct val="90000"/>
            </a:lnSpc>
            <a:spcBef>
              <a:spcPct val="0"/>
            </a:spcBef>
            <a:spcAft>
              <a:spcPct val="35000"/>
            </a:spcAft>
          </a:pPr>
          <a:r>
            <a:rPr lang="en-US" sz="1400" b="1" kern="1200" dirty="0" smtClean="0"/>
            <a:t>i.e. finance companies, specialized mortgage lenders, VC</a:t>
          </a:r>
          <a:endParaRPr lang="en-US" sz="1400" b="1" kern="1200" dirty="0"/>
        </a:p>
      </dsp:txBody>
      <dsp:txXfrm>
        <a:off x="3308301" y="2751306"/>
        <a:ext cx="1936846" cy="2044312"/>
      </dsp:txXfrm>
    </dsp:sp>
    <dsp:sp modelId="{10FC453B-4CC9-4B56-9819-23EE6C1E2284}">
      <dsp:nvSpPr>
        <dsp:cNvPr id="0" name=""/>
        <dsp:cNvSpPr/>
      </dsp:nvSpPr>
      <dsp:spPr>
        <a:xfrm>
          <a:off x="5651886" y="2751306"/>
          <a:ext cx="1936846" cy="968423"/>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Commercial Bank / Subsidiary (FRB)</a:t>
          </a:r>
          <a:endParaRPr lang="en-US" sz="1800" b="1" kern="1200" dirty="0"/>
        </a:p>
      </dsp:txBody>
      <dsp:txXfrm>
        <a:off x="5651886" y="2751306"/>
        <a:ext cx="1936846" cy="968423"/>
      </dsp:txXfrm>
    </dsp:sp>
    <dsp:sp modelId="{2D088591-F095-4E9B-A851-62D7362213DB}">
      <dsp:nvSpPr>
        <dsp:cNvPr id="0" name=""/>
        <dsp:cNvSpPr/>
      </dsp:nvSpPr>
      <dsp:spPr>
        <a:xfrm>
          <a:off x="5633079" y="3952877"/>
          <a:ext cx="1936846" cy="968423"/>
        </a:xfrm>
        <a:prstGeom prst="rect">
          <a:avLst/>
        </a:prstGeom>
        <a:solidFill>
          <a:schemeClr val="accent1">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Branch/Agency (FRB)</a:t>
          </a:r>
          <a:endParaRPr lang="en-US" sz="1800" b="1" kern="1200" dirty="0"/>
        </a:p>
      </dsp:txBody>
      <dsp:txXfrm>
        <a:off x="5633079" y="3952877"/>
        <a:ext cx="1936846" cy="96842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3E45D0-F2FC-4A66-9765-3BAB3C410052}">
      <dsp:nvSpPr>
        <dsp:cNvPr id="0" name=""/>
        <dsp:cNvSpPr/>
      </dsp:nvSpPr>
      <dsp:spPr>
        <a:xfrm>
          <a:off x="6555782" y="3719729"/>
          <a:ext cx="91440" cy="233147"/>
        </a:xfrm>
        <a:custGeom>
          <a:avLst/>
          <a:gdLst/>
          <a:ahLst/>
          <a:cxnLst/>
          <a:rect l="0" t="0" r="0" b="0"/>
          <a:pathLst>
            <a:path>
              <a:moveTo>
                <a:pt x="64526" y="0"/>
              </a:moveTo>
              <a:lnTo>
                <a:pt x="64526" y="29779"/>
              </a:lnTo>
              <a:lnTo>
                <a:pt x="45720" y="29779"/>
              </a:lnTo>
              <a:lnTo>
                <a:pt x="45720" y="233147"/>
              </a:lnTo>
            </a:path>
          </a:pathLst>
        </a:custGeom>
        <a:noFill/>
        <a:ln w="254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16A2A0-6402-4CED-A5CE-D26E25952D8C}">
      <dsp:nvSpPr>
        <dsp:cNvPr id="0" name=""/>
        <dsp:cNvSpPr/>
      </dsp:nvSpPr>
      <dsp:spPr>
        <a:xfrm>
          <a:off x="4276725" y="2344568"/>
          <a:ext cx="2343584" cy="406737"/>
        </a:xfrm>
        <a:custGeom>
          <a:avLst/>
          <a:gdLst/>
          <a:ahLst/>
          <a:cxnLst/>
          <a:rect l="0" t="0" r="0" b="0"/>
          <a:pathLst>
            <a:path>
              <a:moveTo>
                <a:pt x="0" y="0"/>
              </a:moveTo>
              <a:lnTo>
                <a:pt x="0" y="203368"/>
              </a:lnTo>
              <a:lnTo>
                <a:pt x="2343584" y="203368"/>
              </a:lnTo>
              <a:lnTo>
                <a:pt x="2343584"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D6374B-EEF0-4E8A-85C1-0B379A975DC6}">
      <dsp:nvSpPr>
        <dsp:cNvPr id="0" name=""/>
        <dsp:cNvSpPr/>
      </dsp:nvSpPr>
      <dsp:spPr>
        <a:xfrm>
          <a:off x="4231004" y="2344568"/>
          <a:ext cx="91440" cy="406737"/>
        </a:xfrm>
        <a:custGeom>
          <a:avLst/>
          <a:gdLst/>
          <a:ahLst/>
          <a:cxnLst/>
          <a:rect l="0" t="0" r="0" b="0"/>
          <a:pathLst>
            <a:path>
              <a:moveTo>
                <a:pt x="45720" y="0"/>
              </a:moveTo>
              <a:lnTo>
                <a:pt x="45720"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0BD97D-3BC3-4F42-B57B-35C774F8B5DF}">
      <dsp:nvSpPr>
        <dsp:cNvPr id="0" name=""/>
        <dsp:cNvSpPr/>
      </dsp:nvSpPr>
      <dsp:spPr>
        <a:xfrm>
          <a:off x="1933140" y="2344568"/>
          <a:ext cx="2343584" cy="406737"/>
        </a:xfrm>
        <a:custGeom>
          <a:avLst/>
          <a:gdLst/>
          <a:ahLst/>
          <a:cxnLst/>
          <a:rect l="0" t="0" r="0" b="0"/>
          <a:pathLst>
            <a:path>
              <a:moveTo>
                <a:pt x="2343584" y="0"/>
              </a:moveTo>
              <a:lnTo>
                <a:pt x="2343584" y="203368"/>
              </a:lnTo>
              <a:lnTo>
                <a:pt x="0" y="203368"/>
              </a:lnTo>
              <a:lnTo>
                <a:pt x="0" y="406737"/>
              </a:lnTo>
            </a:path>
          </a:pathLst>
        </a:custGeom>
        <a:noFill/>
        <a:ln w="25400" cap="flat" cmpd="sng" algn="ctr">
          <a:solidFill>
            <a:schemeClr val="accent1">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BC7473-6861-40B8-B1E2-E7DCCFE4C23C}">
      <dsp:nvSpPr>
        <dsp:cNvPr id="0" name=""/>
        <dsp:cNvSpPr/>
      </dsp:nvSpPr>
      <dsp:spPr>
        <a:xfrm>
          <a:off x="4231004" y="969407"/>
          <a:ext cx="91440" cy="406737"/>
        </a:xfrm>
        <a:custGeom>
          <a:avLst/>
          <a:gdLst/>
          <a:ahLst/>
          <a:cxnLst/>
          <a:rect l="0" t="0" r="0" b="0"/>
          <a:pathLst>
            <a:path>
              <a:moveTo>
                <a:pt x="45720" y="0"/>
              </a:moveTo>
              <a:lnTo>
                <a:pt x="45720" y="406737"/>
              </a:lnTo>
            </a:path>
          </a:pathLst>
        </a:custGeom>
        <a:noFill/>
        <a:ln w="25400" cap="flat" cmpd="sng" algn="ctr">
          <a:solidFill>
            <a:schemeClr val="accent1">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8042B9-534B-4E7B-9D06-43E870ABB286}">
      <dsp:nvSpPr>
        <dsp:cNvPr id="0" name=""/>
        <dsp:cNvSpPr/>
      </dsp:nvSpPr>
      <dsp:spPr>
        <a:xfrm>
          <a:off x="3308301" y="983"/>
          <a:ext cx="1936846" cy="968423"/>
        </a:xfrm>
        <a:prstGeom prst="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Bank Holding Company (FRB)</a:t>
          </a:r>
          <a:endParaRPr lang="en-US" sz="1800" b="1" kern="1200" dirty="0"/>
        </a:p>
      </dsp:txBody>
      <dsp:txXfrm>
        <a:off x="3308301" y="983"/>
        <a:ext cx="1936846" cy="968423"/>
      </dsp:txXfrm>
    </dsp:sp>
    <dsp:sp modelId="{0E40F575-9EF2-4712-AD53-7AD80A1A1390}">
      <dsp:nvSpPr>
        <dsp:cNvPr id="0" name=""/>
        <dsp:cNvSpPr/>
      </dsp:nvSpPr>
      <dsp:spPr>
        <a:xfrm>
          <a:off x="3308301" y="1376145"/>
          <a:ext cx="1936846" cy="968423"/>
        </a:xfrm>
        <a:prstGeom prst="rect">
          <a:avLst/>
        </a:prstGeom>
        <a:solidFill>
          <a:schemeClr val="accent1">
            <a:tint val="99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Bank Holding Company (FRB)</a:t>
          </a:r>
          <a:endParaRPr lang="en-US" sz="1800" b="1" kern="1200" dirty="0"/>
        </a:p>
      </dsp:txBody>
      <dsp:txXfrm>
        <a:off x="3308301" y="1376145"/>
        <a:ext cx="1936846" cy="968423"/>
      </dsp:txXfrm>
    </dsp:sp>
    <dsp:sp modelId="{A8053BB9-5419-4290-8589-C41863284769}">
      <dsp:nvSpPr>
        <dsp:cNvPr id="0" name=""/>
        <dsp:cNvSpPr/>
      </dsp:nvSpPr>
      <dsp:spPr>
        <a:xfrm>
          <a:off x="964716" y="2751306"/>
          <a:ext cx="1936846" cy="2044312"/>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Nonbanks </a:t>
          </a:r>
        </a:p>
        <a:p>
          <a:pPr lvl="0" algn="ctr" defTabSz="800100">
            <a:lnSpc>
              <a:spcPct val="90000"/>
            </a:lnSpc>
            <a:spcBef>
              <a:spcPct val="0"/>
            </a:spcBef>
            <a:spcAft>
              <a:spcPct val="35000"/>
            </a:spcAft>
          </a:pPr>
          <a:r>
            <a:rPr lang="en-US" sz="1800" b="1" kern="1200" dirty="0" smtClean="0"/>
            <a:t>(SEC, OCC, </a:t>
          </a:r>
          <a:r>
            <a:rPr lang="en-US" sz="1800" b="1" kern="1200" dirty="0" err="1" smtClean="0"/>
            <a:t>etc</a:t>
          </a:r>
          <a:r>
            <a:rPr lang="en-US" sz="1800" b="1" kern="1200" dirty="0" smtClean="0"/>
            <a:t>)</a:t>
          </a:r>
        </a:p>
        <a:p>
          <a:pPr lvl="0" algn="ctr" defTabSz="800100">
            <a:lnSpc>
              <a:spcPct val="90000"/>
            </a:lnSpc>
            <a:spcBef>
              <a:spcPct val="0"/>
            </a:spcBef>
            <a:spcAft>
              <a:spcPct val="35000"/>
            </a:spcAft>
          </a:pPr>
          <a:r>
            <a:rPr lang="en-US" sz="1400" b="1" kern="1200" dirty="0" smtClean="0"/>
            <a:t>i.e. Securities Broker-Dealers, Investment Banks</a:t>
          </a:r>
          <a:endParaRPr lang="en-US" sz="1400" b="1" kern="1200" dirty="0"/>
        </a:p>
      </dsp:txBody>
      <dsp:txXfrm>
        <a:off x="964716" y="2751306"/>
        <a:ext cx="1936846" cy="2044312"/>
      </dsp:txXfrm>
    </dsp:sp>
    <dsp:sp modelId="{98638F5C-353B-4CF3-B098-DABF4EAC30B5}">
      <dsp:nvSpPr>
        <dsp:cNvPr id="0" name=""/>
        <dsp:cNvSpPr/>
      </dsp:nvSpPr>
      <dsp:spPr>
        <a:xfrm>
          <a:off x="3308301" y="2751306"/>
          <a:ext cx="1936846" cy="2044312"/>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Nonbanks </a:t>
          </a:r>
        </a:p>
        <a:p>
          <a:pPr lvl="0" algn="ctr" defTabSz="800100">
            <a:lnSpc>
              <a:spcPct val="90000"/>
            </a:lnSpc>
            <a:spcBef>
              <a:spcPct val="0"/>
            </a:spcBef>
            <a:spcAft>
              <a:spcPct val="35000"/>
            </a:spcAft>
          </a:pPr>
          <a:r>
            <a:rPr lang="en-US" sz="1800" b="1" kern="1200" dirty="0" smtClean="0"/>
            <a:t>(FRB)</a:t>
          </a:r>
        </a:p>
        <a:p>
          <a:pPr lvl="0" algn="ctr" defTabSz="800100">
            <a:lnSpc>
              <a:spcPct val="90000"/>
            </a:lnSpc>
            <a:spcBef>
              <a:spcPct val="0"/>
            </a:spcBef>
            <a:spcAft>
              <a:spcPct val="35000"/>
            </a:spcAft>
          </a:pPr>
          <a:r>
            <a:rPr lang="en-US" sz="1400" b="1" kern="1200" dirty="0" smtClean="0"/>
            <a:t>i.e. finance companies, specialized mortgage lenders, VC</a:t>
          </a:r>
          <a:endParaRPr lang="en-US" sz="1400" b="1" kern="1200" dirty="0"/>
        </a:p>
      </dsp:txBody>
      <dsp:txXfrm>
        <a:off x="3308301" y="2751306"/>
        <a:ext cx="1936846" cy="2044312"/>
      </dsp:txXfrm>
    </dsp:sp>
    <dsp:sp modelId="{10FC453B-4CC9-4B56-9819-23EE6C1E2284}">
      <dsp:nvSpPr>
        <dsp:cNvPr id="0" name=""/>
        <dsp:cNvSpPr/>
      </dsp:nvSpPr>
      <dsp:spPr>
        <a:xfrm>
          <a:off x="5651886" y="2751306"/>
          <a:ext cx="1936846" cy="968423"/>
        </a:xfrm>
        <a:prstGeom prst="rect">
          <a:avLst/>
        </a:prstGeom>
        <a:solidFill>
          <a:schemeClr val="accent1">
            <a:tint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Commercial Bank / Subsidiary (FRB)</a:t>
          </a:r>
          <a:endParaRPr lang="en-US" sz="1800" b="1" kern="1200" dirty="0"/>
        </a:p>
      </dsp:txBody>
      <dsp:txXfrm>
        <a:off x="5651886" y="2751306"/>
        <a:ext cx="1936846" cy="968423"/>
      </dsp:txXfrm>
    </dsp:sp>
    <dsp:sp modelId="{2D088591-F095-4E9B-A851-62D7362213DB}">
      <dsp:nvSpPr>
        <dsp:cNvPr id="0" name=""/>
        <dsp:cNvSpPr/>
      </dsp:nvSpPr>
      <dsp:spPr>
        <a:xfrm>
          <a:off x="5633079" y="3952877"/>
          <a:ext cx="1936846" cy="968423"/>
        </a:xfrm>
        <a:prstGeom prst="rect">
          <a:avLst/>
        </a:prstGeom>
        <a:solidFill>
          <a:schemeClr val="accent1">
            <a:tint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Branch/Agency (FRB)</a:t>
          </a:r>
        </a:p>
      </dsp:txBody>
      <dsp:txXfrm>
        <a:off x="5633079" y="3952877"/>
        <a:ext cx="1936846" cy="96842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E118427-3681-4E02-A26D-B42E48568A37}" type="datetimeFigureOut">
              <a:rPr lang="en-US" smtClean="0"/>
              <a:pPr/>
              <a:t>7/25/2014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7E34D6E-E288-4F19-9CC8-BAE7AB173FAE}" type="slidenum">
              <a:rPr lang="en-US" smtClean="0"/>
              <a:pPr/>
              <a:t>‹#›</a:t>
            </a:fld>
            <a:endParaRPr lang="en-US"/>
          </a:p>
        </p:txBody>
      </p:sp>
    </p:spTree>
    <p:extLst>
      <p:ext uri="{BB962C8B-B14F-4D97-AF65-F5344CB8AC3E}">
        <p14:creationId xmlns:p14="http://schemas.microsoft.com/office/powerpoint/2010/main" xmlns="" val="3949924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9EC00E5-1422-4C67-AEB6-D4BD607114FA}" type="datetimeFigureOut">
              <a:rPr lang="en-US" smtClean="0"/>
              <a:pPr/>
              <a:t>7/25/2014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F8A391D-92FE-4C41-9373-E24907F33AE8}" type="slidenum">
              <a:rPr lang="en-US" smtClean="0"/>
              <a:pPr/>
              <a:t>‹#›</a:t>
            </a:fld>
            <a:endParaRPr lang="en-US"/>
          </a:p>
        </p:txBody>
      </p:sp>
    </p:spTree>
    <p:extLst>
      <p:ext uri="{BB962C8B-B14F-4D97-AF65-F5344CB8AC3E}">
        <p14:creationId xmlns:p14="http://schemas.microsoft.com/office/powerpoint/2010/main" xmlns="" val="620579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federalreserve.gov/" TargetMode="External"/><Relationship Id="rId7" Type="http://schemas.openxmlformats.org/officeDocument/2006/relationships/hyperlink" Target="http://www.consumerfinance.gov/"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www.occ.treas.gov/" TargetMode="External"/><Relationship Id="rId5" Type="http://schemas.openxmlformats.org/officeDocument/2006/relationships/hyperlink" Target="http://www.ncua.gov/" TargetMode="External"/><Relationship Id="rId4" Type="http://schemas.openxmlformats.org/officeDocument/2006/relationships/hyperlink" Target="http://www.fdic.gov/"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commercialbanksguide.com/deutsche+bank/"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files to the FRB? And who doesn’t?</a:t>
            </a:r>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a:t>
            </a:fld>
            <a:endParaRPr lang="en-US"/>
          </a:p>
        </p:txBody>
      </p:sp>
    </p:spTree>
    <p:extLst>
      <p:ext uri="{BB962C8B-B14F-4D97-AF65-F5344CB8AC3E}">
        <p14:creationId xmlns:p14="http://schemas.microsoft.com/office/powerpoint/2010/main" xmlns="" val="88124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Arun</a:t>
            </a:r>
          </a:p>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11</a:t>
            </a:fld>
            <a:endParaRPr lang="en-US"/>
          </a:p>
        </p:txBody>
      </p:sp>
    </p:spTree>
    <p:extLst>
      <p:ext uri="{BB962C8B-B14F-4D97-AF65-F5344CB8AC3E}">
        <p14:creationId xmlns:p14="http://schemas.microsoft.com/office/powerpoint/2010/main" xmlns="" val="292357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16</a:t>
            </a:fld>
            <a:endParaRPr lang="en-US"/>
          </a:p>
        </p:txBody>
      </p:sp>
    </p:spTree>
    <p:extLst>
      <p:ext uri="{BB962C8B-B14F-4D97-AF65-F5344CB8AC3E}">
        <p14:creationId xmlns:p14="http://schemas.microsoft.com/office/powerpoint/2010/main" xmlns="" val="1231790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18</a:t>
            </a:fld>
            <a:endParaRPr lang="en-US"/>
          </a:p>
        </p:txBody>
      </p:sp>
    </p:spTree>
    <p:extLst>
      <p:ext uri="{BB962C8B-B14F-4D97-AF65-F5344CB8AC3E}">
        <p14:creationId xmlns:p14="http://schemas.microsoft.com/office/powerpoint/2010/main" xmlns="" val="386572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19</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20</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21</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22</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23</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24</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25</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files to the FRB? And who doesn’t?</a:t>
            </a:r>
          </a:p>
          <a:p>
            <a:r>
              <a:rPr lang="en-US" dirty="0" smtClean="0"/>
              <a:t>- Entities</a:t>
            </a:r>
            <a:r>
              <a:rPr lang="en-US" baseline="0" dirty="0" smtClean="0"/>
              <a:t> inside the large square file to the FRB</a:t>
            </a:r>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3</a:t>
            </a:fld>
            <a:endParaRPr lang="en-US"/>
          </a:p>
        </p:txBody>
      </p:sp>
    </p:spTree>
    <p:extLst>
      <p:ext uri="{BB962C8B-B14F-4D97-AF65-F5344CB8AC3E}">
        <p14:creationId xmlns:p14="http://schemas.microsoft.com/office/powerpoint/2010/main" xmlns="" val="8812432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26</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27</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28</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29</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30</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31</a:t>
            </a:fld>
            <a:endParaRPr lang="en-US"/>
          </a:p>
        </p:txBody>
      </p:sp>
    </p:spTree>
    <p:extLst>
      <p:ext uri="{BB962C8B-B14F-4D97-AF65-F5344CB8AC3E}">
        <p14:creationId xmlns:p14="http://schemas.microsoft.com/office/powerpoint/2010/main" xmlns="" val="152788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Linda) Feel free to substitute any of the official definitions below as deemed</a:t>
            </a:r>
            <a:r>
              <a:rPr lang="en-US" baseline="0" dirty="0" smtClean="0"/>
              <a:t> appropriate</a:t>
            </a:r>
            <a:r>
              <a:rPr lang="en-US" dirty="0" smtClean="0"/>
              <a:t>:</a:t>
            </a:r>
          </a:p>
          <a:p>
            <a:endParaRPr lang="en-US" dirty="0" smtClean="0"/>
          </a:p>
          <a:p>
            <a:r>
              <a:rPr lang="en-US" dirty="0" smtClean="0"/>
              <a:t>Official</a:t>
            </a:r>
            <a:r>
              <a:rPr lang="en-US" baseline="0" dirty="0" smtClean="0"/>
              <a:t> definitions from NIC:</a:t>
            </a:r>
          </a:p>
          <a:p>
            <a:endParaRPr lang="en-US" baseline="0" dirty="0" smtClean="0"/>
          </a:p>
          <a:p>
            <a:r>
              <a:rPr lang="en-US" sz="1200" b="1" kern="1200" dirty="0" smtClean="0">
                <a:solidFill>
                  <a:schemeClr val="tx1"/>
                </a:solidFill>
                <a:effectLst/>
                <a:latin typeface="+mn-lt"/>
                <a:ea typeface="+mn-ea"/>
                <a:cs typeface="+mn-cs"/>
              </a:rPr>
              <a:t>Bank Holding Company</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 company that owns and/or controls one or more U.S. banks or one that owns, or has controlling interest in, one or more banks. A bank holding company may also own another bank holding company, which in turn owns or controls a bank; the company at the top of the ownership chain is called the top holder. The Board of Governors is responsible for regulating and supervising bank holding companies, even if the bank owned by the holding company is under the primary supervision of a different federal agency (OCC or FDIC)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b="1" kern="1200" dirty="0" smtClean="0">
                <a:solidFill>
                  <a:schemeClr val="tx1"/>
                </a:solidFill>
                <a:effectLst/>
                <a:latin typeface="+mn-lt"/>
                <a:ea typeface="+mn-ea"/>
                <a:cs typeface="+mn-cs"/>
              </a:rPr>
              <a:t>Commercial Bank</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 financial institution that is owned by stockholders, operates for a profit, and engages in various lending activities.</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Foreign Banking Organization (FBO)</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Foreign banking organizations can acquire or establish freestanding banks or bank holding companies in the United States. These entities are regulated and supervised as domestic institutions. </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FFIEC</a:t>
            </a:r>
            <a:r>
              <a:rPr lang="en-US" sz="1200" kern="1200" dirty="0" smtClean="0">
                <a:solidFill>
                  <a:schemeClr val="tx1"/>
                </a:solidFill>
                <a:effectLst/>
                <a:latin typeface="+mn-lt"/>
                <a:ea typeface="+mn-ea"/>
                <a:cs typeface="+mn-cs"/>
              </a:rPr>
              <a:t> </a:t>
            </a:r>
            <a:r>
              <a:rPr lang="en-US" dirty="0" smtClean="0"/>
              <a:t>is a formal interagency body empowered to prescribe uniform principles, standards, and report forms for the federal examination of financial institutions by the Board of Governors of the Federal Reserve System (</a:t>
            </a:r>
            <a:r>
              <a:rPr lang="en-US" dirty="0" smtClean="0">
                <a:hlinkClick r:id="rId3"/>
              </a:rPr>
              <a:t>FRB</a:t>
            </a:r>
            <a:r>
              <a:rPr lang="en-US" dirty="0" smtClean="0"/>
              <a:t>), the Federal Deposit Insurance Corporation (</a:t>
            </a:r>
            <a:r>
              <a:rPr lang="en-US" dirty="0" smtClean="0">
                <a:hlinkClick r:id="rId4"/>
              </a:rPr>
              <a:t>FDIC</a:t>
            </a:r>
            <a:r>
              <a:rPr lang="en-US" dirty="0" smtClean="0"/>
              <a:t>), the National Credit Union Administration (</a:t>
            </a:r>
            <a:r>
              <a:rPr lang="en-US" dirty="0" smtClean="0">
                <a:hlinkClick r:id="rId5"/>
              </a:rPr>
              <a:t>NCUA</a:t>
            </a:r>
            <a:r>
              <a:rPr lang="en-US" dirty="0" smtClean="0"/>
              <a:t>), the Office of the Comptroller of the Currency (</a:t>
            </a:r>
            <a:r>
              <a:rPr lang="en-US" dirty="0" smtClean="0">
                <a:hlinkClick r:id="rId6"/>
              </a:rPr>
              <a:t>OCC</a:t>
            </a:r>
            <a:r>
              <a:rPr lang="en-US" dirty="0" smtClean="0"/>
              <a:t>), and the Consumer Financial Protection Bureau (</a:t>
            </a:r>
            <a:r>
              <a:rPr lang="en-US" dirty="0" smtClean="0">
                <a:hlinkClick r:id="rId7"/>
              </a:rPr>
              <a:t>CFPB</a:t>
            </a:r>
            <a:r>
              <a:rPr lang="en-US" dirty="0" smtClean="0"/>
              <a:t>), and to make recommendations to promote uniformity in the supervision of financial institutions.</a:t>
            </a:r>
          </a:p>
        </p:txBody>
      </p:sp>
      <p:sp>
        <p:nvSpPr>
          <p:cNvPr id="4" name="Slide Number Placeholder 3"/>
          <p:cNvSpPr>
            <a:spLocks noGrp="1"/>
          </p:cNvSpPr>
          <p:nvPr>
            <p:ph type="sldNum" sz="quarter" idx="10"/>
          </p:nvPr>
        </p:nvSpPr>
        <p:spPr/>
        <p:txBody>
          <a:bodyPr/>
          <a:lstStyle/>
          <a:p>
            <a:fld id="{6F8A391D-92FE-4C41-9373-E24907F33AE8}" type="slidenum">
              <a:rPr lang="en-US" smtClean="0"/>
              <a:pPr/>
              <a:t>4</a:t>
            </a:fld>
            <a:endParaRPr lang="en-US"/>
          </a:p>
        </p:txBody>
      </p:sp>
    </p:spTree>
    <p:extLst>
      <p:ext uri="{BB962C8B-B14F-4D97-AF65-F5344CB8AC3E}">
        <p14:creationId xmlns:p14="http://schemas.microsoft.com/office/powerpoint/2010/main" xmlns="" val="3112905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Notes:</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Taunus Corporation</a:t>
            </a:r>
            <a:r>
              <a:rPr lang="en-US" dirty="0" smtClean="0"/>
              <a:t> was founded in 1999 as the North American subsidiary of Germany’s </a:t>
            </a:r>
            <a:r>
              <a:rPr lang="en-US" dirty="0" smtClean="0">
                <a:hlinkClick r:id="rId3" tooltip="Deutsche Bank"/>
              </a:rPr>
              <a:t>Deutsche Bank AG</a:t>
            </a:r>
            <a:r>
              <a:rPr lang="en-US" dirty="0" smtClean="0"/>
              <a:t>. The company is headquartered in New York 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Edge/Agreement Corporation</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An organization chartered by the Federal Reserve to engage in international banking and financial operations. They</a:t>
            </a:r>
            <a:r>
              <a:rPr lang="en-US" sz="1200" kern="1200" baseline="0" dirty="0" smtClean="0">
                <a:solidFill>
                  <a:schemeClr val="tx1"/>
                </a:solidFill>
                <a:effectLst/>
                <a:latin typeface="+mn-lt"/>
                <a:ea typeface="+mn-ea"/>
                <a:cs typeface="+mn-cs"/>
              </a:rPr>
              <a:t> file information about foreign country exposures (FFIEC 009)</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F8A391D-92FE-4C41-9373-E24907F33AE8}" type="slidenum">
              <a:rPr lang="en-US" smtClean="0"/>
              <a:pPr/>
              <a:t>5</a:t>
            </a:fld>
            <a:endParaRPr lang="en-US"/>
          </a:p>
        </p:txBody>
      </p:sp>
    </p:spTree>
    <p:extLst>
      <p:ext uri="{BB962C8B-B14F-4D97-AF65-F5344CB8AC3E}">
        <p14:creationId xmlns:p14="http://schemas.microsoft.com/office/powerpoint/2010/main" xmlns="" val="1745393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TBD: FR Y-6 info, FR Y-7Q key</a:t>
            </a:r>
            <a:r>
              <a:rPr lang="en-US" baseline="0" dirty="0" smtClean="0"/>
              <a:t> variables, FFIEC 019 frequency</a:t>
            </a:r>
          </a:p>
          <a:p>
            <a:r>
              <a:rPr lang="en-US" baseline="0" dirty="0" smtClean="0"/>
              <a:t>Ask Linda if she still wants FR Y6 included?</a:t>
            </a:r>
          </a:p>
          <a:p>
            <a:r>
              <a:rPr lang="en-US" baseline="0" dirty="0" smtClean="0"/>
              <a:t>Ask Linda if she wants domestic information for domestic high holders (i.e. FR 2644 for US </a:t>
            </a:r>
            <a:r>
              <a:rPr lang="en-US" baseline="0" dirty="0" err="1" smtClean="0"/>
              <a:t>Comm</a:t>
            </a:r>
            <a:r>
              <a:rPr lang="en-US" baseline="0" dirty="0" smtClean="0"/>
              <a:t> banks under USBOs)?</a:t>
            </a:r>
          </a:p>
          <a:p>
            <a:r>
              <a:rPr lang="en-US" baseline="0" dirty="0" smtClean="0"/>
              <a:t>Ask Linda if she wants us to show data dates from time of </a:t>
            </a:r>
            <a:r>
              <a:rPr lang="en-US" baseline="0" dirty="0" err="1" smtClean="0"/>
              <a:t>downloadability</a:t>
            </a:r>
            <a:r>
              <a:rPr lang="en-US" baseline="0" dirty="0" smtClean="0"/>
              <a:t> or actual start of the series?</a:t>
            </a:r>
          </a:p>
          <a:p>
            <a:r>
              <a:rPr lang="en-US" baseline="0" dirty="0" smtClean="0"/>
              <a:t>Find out if FBOs own US </a:t>
            </a:r>
            <a:r>
              <a:rPr lang="en-US" baseline="0" dirty="0" err="1" smtClean="0"/>
              <a:t>EdgeAgree</a:t>
            </a:r>
            <a:r>
              <a:rPr lang="en-US" baseline="0" dirty="0" smtClean="0"/>
              <a:t> Corps (FR 2886b)?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accent6">
                    <a:lumMod val="75000"/>
                  </a:schemeClr>
                </a:solidFill>
              </a:rPr>
              <a:t>FR 2886b</a:t>
            </a:r>
            <a:r>
              <a:rPr lang="en-US" sz="1200" dirty="0" smtClean="0"/>
              <a:t>, 1978Q4, </a:t>
            </a:r>
            <a:r>
              <a:rPr lang="en-US" sz="1200" b="1" dirty="0" smtClean="0"/>
              <a:t>Q </a:t>
            </a:r>
            <a:r>
              <a:rPr lang="en-US" sz="1200" b="1" dirty="0" smtClean="0">
                <a:solidFill>
                  <a:srgbClr val="0070C0"/>
                </a:solidFill>
              </a:rPr>
              <a:t>B I</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93CA098F-23F8-4011-8A9D-9E37CD268CB0}" type="slidenum">
              <a:rPr lang="en-US" smtClean="0"/>
              <a:pPr/>
              <a:t>6</a:t>
            </a:fld>
            <a:endParaRPr lang="en-US"/>
          </a:p>
        </p:txBody>
      </p:sp>
    </p:spTree>
    <p:extLst>
      <p:ext uri="{BB962C8B-B14F-4D97-AF65-F5344CB8AC3E}">
        <p14:creationId xmlns:p14="http://schemas.microsoft.com/office/powerpoint/2010/main" xmlns="" val="2812359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EdgeAgree</a:t>
            </a:r>
            <a:r>
              <a:rPr lang="en-US" baseline="0" dirty="0" smtClean="0"/>
              <a:t> Corps are physically located in the US, and have historically housed the majority of a USBOs international banking activity and exposure.</a:t>
            </a:r>
            <a:endParaRPr lang="en-US" dirty="0" smtClean="0"/>
          </a:p>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7</a:t>
            </a:fld>
            <a:endParaRPr lang="en-US"/>
          </a:p>
        </p:txBody>
      </p:sp>
    </p:spTree>
    <p:extLst>
      <p:ext uri="{BB962C8B-B14F-4D97-AF65-F5344CB8AC3E}">
        <p14:creationId xmlns:p14="http://schemas.microsoft.com/office/powerpoint/2010/main" xmlns="" val="3506868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TBD:</a:t>
            </a:r>
            <a:r>
              <a:rPr lang="en-US" baseline="0" dirty="0" smtClean="0"/>
              <a:t> What are foreign offices of US Commercial banks?</a:t>
            </a:r>
          </a:p>
          <a:p>
            <a:r>
              <a:rPr lang="en-US" baseline="0" dirty="0" smtClean="0"/>
              <a:t>Ask Linda if she wants </a:t>
            </a:r>
            <a:r>
              <a:rPr lang="en-US" baseline="0" dirty="0" err="1" smtClean="0"/>
              <a:t>Fr</a:t>
            </a:r>
            <a:r>
              <a:rPr lang="en-US" baseline="0" dirty="0" smtClean="0"/>
              <a:t> Y 10 (USBO structure changes) and FR Y 11 (FBO structure changes included)? Note that they are not given in a consistent dataset</a:t>
            </a:r>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8</a:t>
            </a:fld>
            <a:endParaRPr lang="en-US"/>
          </a:p>
        </p:txBody>
      </p:sp>
    </p:spTree>
    <p:extLst>
      <p:ext uri="{BB962C8B-B14F-4D97-AF65-F5344CB8AC3E}">
        <p14:creationId xmlns:p14="http://schemas.microsoft.com/office/powerpoint/2010/main" xmlns="" val="418098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Arun</a:t>
            </a:r>
          </a:p>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9</a:t>
            </a:fld>
            <a:endParaRPr lang="en-US"/>
          </a:p>
        </p:txBody>
      </p:sp>
    </p:spTree>
    <p:extLst>
      <p:ext uri="{BB962C8B-B14F-4D97-AF65-F5344CB8AC3E}">
        <p14:creationId xmlns:p14="http://schemas.microsoft.com/office/powerpoint/2010/main" xmlns="" val="106226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Arun</a:t>
            </a:r>
          </a:p>
          <a:p>
            <a:endParaRPr lang="en-US" dirty="0"/>
          </a:p>
        </p:txBody>
      </p:sp>
      <p:sp>
        <p:nvSpPr>
          <p:cNvPr id="4" name="Slide Number Placeholder 3"/>
          <p:cNvSpPr>
            <a:spLocks noGrp="1"/>
          </p:cNvSpPr>
          <p:nvPr>
            <p:ph type="sldNum" sz="quarter" idx="10"/>
          </p:nvPr>
        </p:nvSpPr>
        <p:spPr/>
        <p:txBody>
          <a:bodyPr/>
          <a:lstStyle/>
          <a:p>
            <a:fld id="{6F8A391D-92FE-4C41-9373-E24907F33AE8}" type="slidenum">
              <a:rPr lang="en-US" smtClean="0"/>
              <a:pPr/>
              <a:t>10</a:t>
            </a:fld>
            <a:endParaRPr lang="en-US"/>
          </a:p>
        </p:txBody>
      </p:sp>
    </p:spTree>
    <p:extLst>
      <p:ext uri="{BB962C8B-B14F-4D97-AF65-F5344CB8AC3E}">
        <p14:creationId xmlns:p14="http://schemas.microsoft.com/office/powerpoint/2010/main" xmlns="" val="269626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55305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1854101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3039634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_Slide">
    <p:spTree>
      <p:nvGrpSpPr>
        <p:cNvPr id="1" name=""/>
        <p:cNvGrpSpPr/>
        <p:nvPr/>
      </p:nvGrpSpPr>
      <p:grpSpPr>
        <a:xfrm>
          <a:off x="0" y="0"/>
          <a:ext cx="0" cy="0"/>
          <a:chOff x="0" y="0"/>
          <a:chExt cx="0" cy="0"/>
        </a:xfrm>
      </p:grpSpPr>
      <p:pic>
        <p:nvPicPr>
          <p:cNvPr id="9" name="Picture 8" descr="3184-R14-FedPPT_6_100DPI.jpg"/>
          <p:cNvPicPr>
            <a:picLocks noChangeAspect="1"/>
          </p:cNvPicPr>
          <p:nvPr userDrawn="1"/>
        </p:nvPicPr>
        <p:blipFill>
          <a:blip r:embed="rId2" cstate="print"/>
          <a:stretch>
            <a:fillRect/>
          </a:stretch>
        </p:blipFill>
        <p:spPr>
          <a:xfrm>
            <a:off x="0" y="0"/>
            <a:ext cx="9144000" cy="6858001"/>
          </a:xfrm>
          <a:prstGeom prst="rect">
            <a:avLst/>
          </a:prstGeom>
        </p:spPr>
      </p:pic>
      <p:sp>
        <p:nvSpPr>
          <p:cNvPr id="6" name="Text Placeholder 8"/>
          <p:cNvSpPr>
            <a:spLocks noGrp="1"/>
          </p:cNvSpPr>
          <p:nvPr>
            <p:ph type="body" sz="quarter" idx="11" hasCustomPrompt="1"/>
          </p:nvPr>
        </p:nvSpPr>
        <p:spPr>
          <a:xfrm>
            <a:off x="393192" y="6341364"/>
            <a:ext cx="7379208" cy="288036"/>
          </a:xfrm>
        </p:spPr>
        <p:txBody>
          <a:bodyPr lIns="0" tIns="0" rIns="0" bIns="0">
            <a:noAutofit/>
          </a:bodyPr>
          <a:lstStyle>
            <a:lvl1pPr marL="0" indent="0">
              <a:lnSpc>
                <a:spcPct val="100000"/>
              </a:lnSpc>
              <a:spcBef>
                <a:spcPts val="0"/>
              </a:spcBef>
              <a:buNone/>
              <a:defRPr sz="1400">
                <a:solidFill>
                  <a:srgbClr val="FFFFFF"/>
                </a:solidFill>
              </a:defRPr>
            </a:lvl1pPr>
            <a:lvl2pPr marL="0" indent="0">
              <a:lnSpc>
                <a:spcPts val="2500"/>
              </a:lnSpc>
              <a:spcBef>
                <a:spcPts val="0"/>
              </a:spcBef>
              <a:buNone/>
              <a:defRPr sz="1400">
                <a:solidFill>
                  <a:srgbClr val="FFFFFF"/>
                </a:solidFill>
              </a:defRPr>
            </a:lvl2pPr>
          </a:lstStyle>
          <a:p>
            <a:pPr lvl="0"/>
            <a:r>
              <a:rPr lang="en-US" dirty="0" smtClean="0"/>
              <a:t>Date</a:t>
            </a:r>
          </a:p>
        </p:txBody>
      </p:sp>
      <p:sp>
        <p:nvSpPr>
          <p:cNvPr id="11" name="Title 1"/>
          <p:cNvSpPr>
            <a:spLocks noGrp="1"/>
          </p:cNvSpPr>
          <p:nvPr>
            <p:ph type="ctrTitle" hasCustomPrompt="1"/>
          </p:nvPr>
        </p:nvSpPr>
        <p:spPr>
          <a:xfrm>
            <a:off x="393192" y="4224528"/>
            <a:ext cx="7379208" cy="1298448"/>
          </a:xfrm>
        </p:spPr>
        <p:txBody>
          <a:bodyPr lIns="0" tIns="0" rIns="0" bIns="45720">
            <a:noAutofit/>
          </a:bodyPr>
          <a:lstStyle>
            <a:lvl1pPr algn="l">
              <a:lnSpc>
                <a:spcPts val="3500"/>
              </a:lnSpc>
              <a:defRPr sz="2800" b="1">
                <a:solidFill>
                  <a:srgbClr val="FFFFFF"/>
                </a:solidFill>
              </a:defRPr>
            </a:lvl1pPr>
          </a:lstStyle>
          <a:p>
            <a:r>
              <a:rPr lang="en-US" dirty="0" smtClean="0"/>
              <a:t>Insert Title</a:t>
            </a:r>
            <a:endParaRPr lang="en-US" dirty="0"/>
          </a:p>
        </p:txBody>
      </p:sp>
      <p:sp>
        <p:nvSpPr>
          <p:cNvPr id="8" name="Text Placeholder 8"/>
          <p:cNvSpPr>
            <a:spLocks noGrp="1"/>
          </p:cNvSpPr>
          <p:nvPr>
            <p:ph type="body" sz="quarter" idx="10" hasCustomPrompt="1"/>
          </p:nvPr>
        </p:nvSpPr>
        <p:spPr>
          <a:xfrm>
            <a:off x="393192" y="5753290"/>
            <a:ext cx="8293608" cy="576072"/>
          </a:xfrm>
        </p:spPr>
        <p:txBody>
          <a:bodyPr lIns="0" tIns="0" rIns="0" bIns="0">
            <a:noAutofit/>
          </a:bodyPr>
          <a:lstStyle>
            <a:lvl1pPr marL="0">
              <a:lnSpc>
                <a:spcPts val="2000"/>
              </a:lnSpc>
              <a:spcBef>
                <a:spcPts val="0"/>
              </a:spcBef>
              <a:buNone/>
              <a:defRPr sz="1700">
                <a:solidFill>
                  <a:srgbClr val="FFFFFF"/>
                </a:solidFill>
              </a:defRPr>
            </a:lvl1pPr>
            <a:lvl2pPr marL="0" indent="0">
              <a:lnSpc>
                <a:spcPts val="2500"/>
              </a:lnSpc>
              <a:spcBef>
                <a:spcPts val="0"/>
              </a:spcBef>
              <a:buNone/>
              <a:defRPr sz="1400">
                <a:solidFill>
                  <a:srgbClr val="FFFFFF"/>
                </a:solidFill>
              </a:defRPr>
            </a:lvl2pPr>
          </a:lstStyle>
          <a:p>
            <a:pPr lvl="0"/>
            <a:r>
              <a:rPr lang="en-US" dirty="0" smtClean="0"/>
              <a:t>Insert Subtitle</a:t>
            </a:r>
          </a:p>
        </p:txBody>
      </p:sp>
    </p:spTree>
    <p:extLst>
      <p:ext uri="{BB962C8B-B14F-4D97-AF65-F5344CB8AC3E}">
        <p14:creationId xmlns:p14="http://schemas.microsoft.com/office/powerpoint/2010/main" xmlns="" val="55682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1444980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627473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106541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2158459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247922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1144870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3209765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2200103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D454F-DCB2-47EE-B0BD-537FE9AE3375}" type="slidenum">
              <a:rPr lang="en-US" smtClean="0"/>
              <a:pPr/>
              <a:t>‹#›</a:t>
            </a:fld>
            <a:endParaRPr lang="en-US"/>
          </a:p>
        </p:txBody>
      </p:sp>
    </p:spTree>
    <p:extLst>
      <p:ext uri="{BB962C8B-B14F-4D97-AF65-F5344CB8AC3E}">
        <p14:creationId xmlns:p14="http://schemas.microsoft.com/office/powerpoint/2010/main" xmlns="" val="2537187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www.chicagofed.org/webpages/banking/financial_institution_reports/index.cf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federalreserve.gov/foia/request.htm" TargetMode="External"/><Relationship Id="rId7" Type="http://schemas.openxmlformats.org/officeDocument/2006/relationships/hyperlink" Target="http://www.federalreserve.gov/foia/fees.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www.federalreserve.gov/foia/servicecenter.htm" TargetMode="External"/><Relationship Id="rId5" Type="http://schemas.openxmlformats.org/officeDocument/2006/relationships/hyperlink" Target="http://www.federalreserve.gov/foia/tips.htm" TargetMode="External"/><Relationship Id="rId4" Type="http://schemas.openxmlformats.org/officeDocument/2006/relationships/hyperlink" Target="http://www.federalreserve.gov/forms/efoiaform.aspx"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www.ffiec.gov/nicpubweb/nicweb/nichome.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federalreserve.gov/apps/mdrm/data-dictionar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chicagofed.org/digital_assets/others/banking/financial_institution_reports/notes_on_forming_consistent_time_series.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hicagofed.org/webpages/banking/financial_institution_reports/structure_and_geographical_variables.cf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federalreserve.gov/release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federalreserve.gov/apps/reportforms/default.asp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11"/>
          </p:nvPr>
        </p:nvSpPr>
        <p:spPr>
          <a:xfrm>
            <a:off x="381000" y="5867400"/>
            <a:ext cx="8293608" cy="288036"/>
          </a:xfrm>
        </p:spPr>
        <p:txBody>
          <a:bodyPr/>
          <a:lstStyle/>
          <a:p>
            <a:r>
              <a:rPr lang="en-US" dirty="0" smtClean="0"/>
              <a:t>July 2014   NBER Summer Institute, Workshop on Data Sources in International Finance. Views expressed are those of the author and do not necessarily reflect the position of the Federal Reserve Bank of New York, the Federal Reserve Board, or the Federal Reserve System.   Special thanks to Arun Gupta and Rose Wang for compiling much of the information contained within.  Potential errors are my own.</a:t>
            </a:r>
          </a:p>
          <a:p>
            <a:r>
              <a:rPr lang="en-US" dirty="0" smtClean="0"/>
              <a:t> </a:t>
            </a:r>
            <a:endParaRPr lang="en-US" dirty="0"/>
          </a:p>
        </p:txBody>
      </p:sp>
      <p:sp>
        <p:nvSpPr>
          <p:cNvPr id="8" name="Title 7"/>
          <p:cNvSpPr>
            <a:spLocks noGrp="1"/>
          </p:cNvSpPr>
          <p:nvPr>
            <p:ph type="ctrTitle"/>
          </p:nvPr>
        </p:nvSpPr>
        <p:spPr>
          <a:xfrm>
            <a:off x="76200" y="4267200"/>
            <a:ext cx="8305800" cy="1298448"/>
          </a:xfrm>
        </p:spPr>
        <p:txBody>
          <a:bodyPr/>
          <a:lstStyle/>
          <a:p>
            <a:pPr>
              <a:lnSpc>
                <a:spcPct val="100000"/>
              </a:lnSpc>
            </a:pPr>
            <a:r>
              <a:rPr lang="en-US" b="0" dirty="0" smtClean="0"/>
              <a:t>An introduction to International Banking Data (US)</a:t>
            </a:r>
            <a:r>
              <a:rPr lang="en-US" sz="2400" b="0" dirty="0" smtClean="0"/>
              <a:t/>
            </a:r>
            <a:br>
              <a:rPr lang="en-US" sz="2400" b="0" dirty="0" smtClean="0"/>
            </a:br>
            <a:r>
              <a:rPr lang="en-US" sz="2400" b="0" dirty="0" smtClean="0"/>
              <a:t>	Presentation by Linda Goldberg</a:t>
            </a:r>
            <a:endParaRPr lang="en-US" sz="2400" b="0" i="1" dirty="0"/>
          </a:p>
        </p:txBody>
      </p:sp>
    </p:spTree>
    <p:extLst>
      <p:ext uri="{BB962C8B-B14F-4D97-AF65-F5344CB8AC3E}">
        <p14:creationId xmlns:p14="http://schemas.microsoft.com/office/powerpoint/2010/main" xmlns="" val="1160911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Accessing Data (1)</a:t>
            </a: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400" dirty="0" smtClean="0"/>
              <a:t>Chicago FRB Public Website</a:t>
            </a:r>
          </a:p>
          <a:p>
            <a:pPr marL="0" indent="0">
              <a:buNone/>
            </a:pPr>
            <a:r>
              <a:rPr lang="en-US" sz="2400" u="sng" dirty="0" smtClean="0">
                <a:hlinkClick r:id="rId3"/>
              </a:rPr>
              <a:t>http</a:t>
            </a:r>
            <a:r>
              <a:rPr lang="en-US" sz="2400" u="sng" dirty="0">
                <a:hlinkClick r:id="rId3"/>
              </a:rPr>
              <a:t>://</a:t>
            </a:r>
            <a:r>
              <a:rPr lang="en-US" sz="2400" u="sng" dirty="0" smtClean="0">
                <a:hlinkClick r:id="rId3"/>
              </a:rPr>
              <a:t>www.chicagofed.org/webpages/banking/financial_institution_reports/index.cfm</a:t>
            </a:r>
            <a:endParaRPr lang="en-US" sz="2400" dirty="0" smtClean="0"/>
          </a:p>
          <a:p>
            <a:r>
              <a:rPr lang="en-US" sz="2400" dirty="0" smtClean="0"/>
              <a:t>Download datasets for FFIEC 031, FFIEC 041, FFIEC 002, FR 2886b, FR Y9C, FR Y-9LP, and FR Y-9SP.</a:t>
            </a:r>
          </a:p>
          <a:p>
            <a:pPr marL="0" indent="0">
              <a:buNone/>
            </a:pPr>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10</a:t>
            </a:fld>
            <a:endParaRPr lang="en-US"/>
          </a:p>
        </p:txBody>
      </p:sp>
    </p:spTree>
    <p:extLst>
      <p:ext uri="{BB962C8B-B14F-4D97-AF65-F5344CB8AC3E}">
        <p14:creationId xmlns:p14="http://schemas.microsoft.com/office/powerpoint/2010/main" xmlns="" val="3851840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Accessing Data (2)</a:t>
            </a:r>
            <a:endParaRPr lang="en-US" sz="3200" dirty="0">
              <a:solidFill>
                <a:srgbClr val="FF0000"/>
              </a:solidFill>
            </a:endParaRPr>
          </a:p>
        </p:txBody>
      </p:sp>
      <p:sp>
        <p:nvSpPr>
          <p:cNvPr id="3" name="Content Placeholder 2"/>
          <p:cNvSpPr>
            <a:spLocks noGrp="1"/>
          </p:cNvSpPr>
          <p:nvPr>
            <p:ph idx="1"/>
          </p:nvPr>
        </p:nvSpPr>
        <p:spPr>
          <a:xfrm>
            <a:off x="457200" y="1371600"/>
            <a:ext cx="8458200" cy="4525963"/>
          </a:xfrm>
        </p:spPr>
        <p:txBody>
          <a:bodyPr>
            <a:noAutofit/>
          </a:bodyPr>
          <a:lstStyle/>
          <a:p>
            <a:r>
              <a:rPr lang="en-US" sz="2400" dirty="0"/>
              <a:t>Freedom of Information Office at the Board of </a:t>
            </a:r>
            <a:r>
              <a:rPr lang="en-US" sz="2400" dirty="0" smtClean="0"/>
              <a:t>Governors </a:t>
            </a:r>
          </a:p>
          <a:p>
            <a:r>
              <a:rPr lang="en-US" sz="2400" dirty="0" smtClean="0"/>
              <a:t>Access to FR2314, FR Y-11, FR Y-7N</a:t>
            </a:r>
          </a:p>
          <a:p>
            <a:pPr lvl="1"/>
            <a:r>
              <a:rPr lang="en-US" sz="2400" dirty="0" smtClean="0"/>
              <a:t>Making </a:t>
            </a:r>
            <a:r>
              <a:rPr lang="en-US" sz="2400" dirty="0"/>
              <a:t>a FOIA Request: </a:t>
            </a:r>
            <a:r>
              <a:rPr lang="en-US" sz="2400" u="sng" dirty="0">
                <a:hlinkClick r:id="rId3"/>
              </a:rPr>
              <a:t>http://www.federalreserve.gov/foia/request.htm</a:t>
            </a:r>
            <a:endParaRPr lang="en-US" sz="2400" dirty="0"/>
          </a:p>
          <a:p>
            <a:pPr lvl="1"/>
            <a:r>
              <a:rPr lang="en-US" sz="2400" dirty="0"/>
              <a:t>Electronic Request Form: </a:t>
            </a:r>
            <a:r>
              <a:rPr lang="en-US" sz="2400" u="sng" dirty="0">
                <a:hlinkClick r:id="rId4"/>
              </a:rPr>
              <a:t>http://www.federalreserve.gov/forms/efoiaform.aspx</a:t>
            </a:r>
            <a:endParaRPr lang="en-US" sz="2400" dirty="0"/>
          </a:p>
          <a:p>
            <a:pPr lvl="1"/>
            <a:r>
              <a:rPr lang="en-US" sz="2400" dirty="0"/>
              <a:t>Tips for FOIA Requesters: </a:t>
            </a:r>
            <a:r>
              <a:rPr lang="en-US" sz="2400" u="sng" dirty="0">
                <a:hlinkClick r:id="rId5"/>
              </a:rPr>
              <a:t>http://www.federalreserve.gov/foia/tips.htm</a:t>
            </a:r>
            <a:endParaRPr lang="en-US" sz="2400" dirty="0"/>
          </a:p>
          <a:p>
            <a:pPr lvl="1"/>
            <a:r>
              <a:rPr lang="en-US" sz="2400" dirty="0"/>
              <a:t>FOIA Contacts: </a:t>
            </a:r>
            <a:r>
              <a:rPr lang="en-US" sz="2400" u="sng" dirty="0">
                <a:hlinkClick r:id="rId6"/>
              </a:rPr>
              <a:t>http://www.federalreserve.gov/foia/servicecenter.htm</a:t>
            </a:r>
            <a:endParaRPr lang="en-US" sz="2400" dirty="0"/>
          </a:p>
          <a:p>
            <a:pPr lvl="1"/>
            <a:r>
              <a:rPr lang="en-US" sz="2400" dirty="0"/>
              <a:t>Fees and Waivers: </a:t>
            </a:r>
            <a:r>
              <a:rPr lang="en-US" sz="2400" u="sng" dirty="0">
                <a:hlinkClick r:id="rId7"/>
              </a:rPr>
              <a:t>http://www.federalreserve.gov/foia/fees.htm</a:t>
            </a:r>
            <a:endParaRPr lang="en-US" sz="2400" dirty="0"/>
          </a:p>
          <a:p>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11</a:t>
            </a:fld>
            <a:endParaRPr lang="en-US"/>
          </a:p>
        </p:txBody>
      </p:sp>
    </p:spTree>
    <p:extLst>
      <p:ext uri="{BB962C8B-B14F-4D97-AF65-F5344CB8AC3E}">
        <p14:creationId xmlns:p14="http://schemas.microsoft.com/office/powerpoint/2010/main" xmlns="" val="2056931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Useful Links (1)</a:t>
            </a: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400" dirty="0"/>
              <a:t>National Information Center (NIC) </a:t>
            </a:r>
            <a:r>
              <a:rPr lang="en-US" sz="2400" u="sng" dirty="0">
                <a:hlinkClick r:id="rId2"/>
              </a:rPr>
              <a:t>http://www.ffiec.gov/nicpubweb/nicweb/nichome.aspx</a:t>
            </a:r>
            <a:endParaRPr lang="en-US" sz="2400" dirty="0"/>
          </a:p>
          <a:p>
            <a:r>
              <a:rPr lang="en-US" sz="2400" dirty="0"/>
              <a:t>You can use the Institution Search </a:t>
            </a:r>
            <a:r>
              <a:rPr lang="en-US" sz="2400" dirty="0" smtClean="0"/>
              <a:t>to view </a:t>
            </a:r>
            <a:r>
              <a:rPr lang="en-US" sz="2400" dirty="0"/>
              <a:t>individual information on Organizational trees, Institution Histories, Institution Acquisitions, and on a case-by-case basis, the individual pdf reporting forms (such as the FFIEC 031, FFIEC 041, </a:t>
            </a:r>
            <a:r>
              <a:rPr lang="en-US" sz="2400" dirty="0" smtClean="0"/>
              <a:t>Y-9C</a:t>
            </a:r>
            <a:r>
              <a:rPr lang="en-US" sz="2400" dirty="0"/>
              <a:t>, </a:t>
            </a:r>
            <a:r>
              <a:rPr lang="en-US" sz="2400" dirty="0" smtClean="0"/>
              <a:t>Y-9LP</a:t>
            </a:r>
            <a:r>
              <a:rPr lang="en-US" sz="2400" dirty="0"/>
              <a:t>, etc</a:t>
            </a:r>
            <a:r>
              <a:rPr lang="en-US" sz="2400" dirty="0" smtClean="0"/>
              <a:t>.).</a:t>
            </a:r>
            <a:endParaRPr lang="en-US" sz="2400" dirty="0"/>
          </a:p>
          <a:p>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12</a:t>
            </a:fld>
            <a:endParaRPr lang="en-US"/>
          </a:p>
        </p:txBody>
      </p:sp>
    </p:spTree>
    <p:extLst>
      <p:ext uri="{BB962C8B-B14F-4D97-AF65-F5344CB8AC3E}">
        <p14:creationId xmlns:p14="http://schemas.microsoft.com/office/powerpoint/2010/main" xmlns="" val="453257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Useful Links (2)</a:t>
            </a: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400" dirty="0"/>
              <a:t>Micro Data Reference Manual (MDRM) Data Dictionary: </a:t>
            </a:r>
            <a:r>
              <a:rPr lang="en-US" sz="2400" u="sng" dirty="0">
                <a:hlinkClick r:id="rId2"/>
              </a:rPr>
              <a:t>http://www.federalreserve.gov/apps/mdrm/data-dictionary</a:t>
            </a:r>
            <a:endParaRPr lang="en-US" sz="2400" dirty="0"/>
          </a:p>
          <a:p>
            <a:r>
              <a:rPr lang="en-US" sz="2400" dirty="0"/>
              <a:t>This website can be used to search the definitions of specific variables found in the various FRB banking datasets. To search the meaning of any given variable, type the last 4 digits of the variable name into the Search For: box.</a:t>
            </a:r>
          </a:p>
          <a:p>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13</a:t>
            </a:fld>
            <a:endParaRPr lang="en-US"/>
          </a:p>
        </p:txBody>
      </p:sp>
    </p:spTree>
    <p:extLst>
      <p:ext uri="{BB962C8B-B14F-4D97-AF65-F5344CB8AC3E}">
        <p14:creationId xmlns:p14="http://schemas.microsoft.com/office/powerpoint/2010/main" xmlns="" val="2697737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Useful Links (3)</a:t>
            </a:r>
            <a:endParaRPr lang="en-US" sz="3200" dirty="0">
              <a:solidFill>
                <a:srgbClr val="FF0000"/>
              </a:solidFill>
            </a:endParaRPr>
          </a:p>
        </p:txBody>
      </p:sp>
      <p:sp>
        <p:nvSpPr>
          <p:cNvPr id="3" name="Content Placeholder 2"/>
          <p:cNvSpPr>
            <a:spLocks noGrp="1"/>
          </p:cNvSpPr>
          <p:nvPr>
            <p:ph idx="1"/>
          </p:nvPr>
        </p:nvSpPr>
        <p:spPr>
          <a:xfrm>
            <a:off x="457200" y="1600200"/>
            <a:ext cx="8305800" cy="4525963"/>
          </a:xfrm>
        </p:spPr>
        <p:txBody>
          <a:bodyPr>
            <a:normAutofit/>
          </a:bodyPr>
          <a:lstStyle/>
          <a:p>
            <a:r>
              <a:rPr lang="en-US" sz="2400" dirty="0"/>
              <a:t>Forming Consistent Time Series: </a:t>
            </a:r>
            <a:r>
              <a:rPr lang="en-US" sz="2400" u="sng" dirty="0">
                <a:hlinkClick r:id="rId2"/>
              </a:rPr>
              <a:t>http://www.chicagofed.org/digital_assets/others/banking/financial_institution_reports/notes_on_forming_consistent_time_series.pdf</a:t>
            </a:r>
            <a:endParaRPr lang="en-US" sz="2400" dirty="0"/>
          </a:p>
          <a:p>
            <a:r>
              <a:rPr lang="en-US" sz="2400" dirty="0"/>
              <a:t>The Chicago Fed provides some examples of how to recreate consistent time series of dataset variables (since reporting forms incur changes through time).</a:t>
            </a:r>
          </a:p>
          <a:p>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14</a:t>
            </a:fld>
            <a:endParaRPr lang="en-US"/>
          </a:p>
        </p:txBody>
      </p:sp>
    </p:spTree>
    <p:extLst>
      <p:ext uri="{BB962C8B-B14F-4D97-AF65-F5344CB8AC3E}">
        <p14:creationId xmlns:p14="http://schemas.microsoft.com/office/powerpoint/2010/main" xmlns="" val="41931585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Useful Links (4)</a:t>
            </a: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400" dirty="0"/>
              <a:t>List of Structural and Geographical Variables associated with datasets: </a:t>
            </a:r>
            <a:r>
              <a:rPr lang="en-US" sz="2400" u="sng" dirty="0">
                <a:hlinkClick r:id="rId2"/>
              </a:rPr>
              <a:t>http://www.chicagofed.org/webpages/banking/financial_institution_reports/structure_and_geographical_variables.cfm</a:t>
            </a:r>
            <a:endParaRPr lang="en-US" sz="2400" dirty="0"/>
          </a:p>
          <a:p>
            <a:r>
              <a:rPr lang="en-US" sz="2400" dirty="0"/>
              <a:t>The Chicago Fed provides a convenient list of important structural variables found in many of the FRB banking datasets. All of these definitions can be also searched and found in MDRM.</a:t>
            </a:r>
          </a:p>
          <a:p>
            <a:endParaRPr lang="en-US" sz="24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15</a:t>
            </a:fld>
            <a:endParaRPr lang="en-US"/>
          </a:p>
        </p:txBody>
      </p:sp>
    </p:spTree>
    <p:extLst>
      <p:ext uri="{BB962C8B-B14F-4D97-AF65-F5344CB8AC3E}">
        <p14:creationId xmlns:p14="http://schemas.microsoft.com/office/powerpoint/2010/main" xmlns="" val="387529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Appendix – Detailed Information on Selected Forms Filed to the FRB</a:t>
            </a:r>
            <a:endParaRPr lang="en-US" dirty="0"/>
          </a:p>
        </p:txBody>
      </p:sp>
    </p:spTree>
    <p:extLst>
      <p:ext uri="{BB962C8B-B14F-4D97-AF65-F5344CB8AC3E}">
        <p14:creationId xmlns:p14="http://schemas.microsoft.com/office/powerpoint/2010/main" xmlns="" val="936016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2400" dirty="0"/>
              <a:t>Titles of Reporting Forms </a:t>
            </a:r>
            <a:r>
              <a:rPr lang="en-US" sz="2400" dirty="0" smtClean="0">
                <a:solidFill>
                  <a:prstClr val="black"/>
                </a:solidFill>
              </a:rPr>
              <a:t>filed by USBOs with operations abroad</a:t>
            </a:r>
            <a:endParaRPr lang="en-US" dirty="0"/>
          </a:p>
        </p:txBody>
      </p:sp>
      <p:sp>
        <p:nvSpPr>
          <p:cNvPr id="3" name="Content Placeholder 2"/>
          <p:cNvSpPr>
            <a:spLocks noGrp="1"/>
          </p:cNvSpPr>
          <p:nvPr>
            <p:ph sz="quarter" idx="1"/>
          </p:nvPr>
        </p:nvSpPr>
        <p:spPr>
          <a:xfrm>
            <a:off x="457200" y="1295400"/>
            <a:ext cx="8229600" cy="4876800"/>
          </a:xfrm>
        </p:spPr>
        <p:txBody>
          <a:bodyPr>
            <a:normAutofit/>
          </a:bodyPr>
          <a:lstStyle/>
          <a:p>
            <a:r>
              <a:rPr lang="en-US" sz="2000" dirty="0"/>
              <a:t>FFIEC 031 	</a:t>
            </a:r>
            <a:r>
              <a:rPr lang="en-US" sz="2000" dirty="0" smtClean="0"/>
              <a:t>	Consolidated </a:t>
            </a:r>
            <a:r>
              <a:rPr lang="en-US" sz="2000" dirty="0"/>
              <a:t>Reports of Condition and Income for </a:t>
            </a:r>
            <a:r>
              <a:rPr lang="en-US" sz="2000" dirty="0" smtClean="0"/>
              <a:t>			a </a:t>
            </a:r>
            <a:r>
              <a:rPr lang="en-US" sz="2000" dirty="0"/>
              <a:t>Bank </a:t>
            </a:r>
            <a:r>
              <a:rPr lang="en-US" sz="2000" dirty="0" smtClean="0"/>
              <a:t>with Domestic and </a:t>
            </a:r>
            <a:r>
              <a:rPr lang="en-US" sz="2000" dirty="0"/>
              <a:t>Foreign </a:t>
            </a:r>
            <a:r>
              <a:rPr lang="en-US" sz="2000" dirty="0" smtClean="0"/>
              <a:t>Offices </a:t>
            </a:r>
          </a:p>
          <a:p>
            <a:endParaRPr lang="en-US" sz="2000" dirty="0" smtClean="0"/>
          </a:p>
          <a:p>
            <a:pPr lvl="0"/>
            <a:r>
              <a:rPr lang="en-US" sz="2000" dirty="0" smtClean="0"/>
              <a:t>FR </a:t>
            </a:r>
            <a:r>
              <a:rPr lang="en-US" sz="2000" dirty="0"/>
              <a:t>2314/2314S 	</a:t>
            </a:r>
            <a:r>
              <a:rPr lang="en-US" sz="2000" dirty="0" smtClean="0"/>
              <a:t>Financial </a:t>
            </a:r>
            <a:r>
              <a:rPr lang="en-US" sz="2000" dirty="0"/>
              <a:t>Statements of Foreign Subsidiaries of U.S. </a:t>
            </a:r>
            <a:r>
              <a:rPr lang="en-US" sz="2000" dirty="0" smtClean="0"/>
              <a:t>			Banking Organizations </a:t>
            </a:r>
          </a:p>
          <a:p>
            <a:endParaRPr lang="en-US" sz="2000" dirty="0"/>
          </a:p>
          <a:p>
            <a:pPr lvl="0"/>
            <a:r>
              <a:rPr lang="en-US" sz="2000" dirty="0"/>
              <a:t>FFIEC 009/009a 	Country Exposure Report/Country </a:t>
            </a:r>
            <a:r>
              <a:rPr lang="en-US" sz="2000" dirty="0" smtClean="0"/>
              <a:t>Exposure 				Information Report</a:t>
            </a:r>
          </a:p>
          <a:p>
            <a:pPr lvl="0"/>
            <a:endParaRPr lang="en-US" sz="2000" dirty="0" smtClean="0"/>
          </a:p>
          <a:p>
            <a:pPr lvl="0"/>
            <a:r>
              <a:rPr lang="en-US" sz="2000" dirty="0" smtClean="0"/>
              <a:t>FFIEC </a:t>
            </a:r>
            <a:r>
              <a:rPr lang="en-US" sz="2000" dirty="0"/>
              <a:t>030/030S 	Foreign Branch Report of Condition/Abbreviated </a:t>
            </a:r>
            <a:r>
              <a:rPr lang="en-US" sz="2000" dirty="0" smtClean="0"/>
              <a:t>			Foreign Branch </a:t>
            </a:r>
            <a:r>
              <a:rPr lang="en-US" sz="2000" dirty="0"/>
              <a:t>Report of </a:t>
            </a:r>
            <a:r>
              <a:rPr lang="en-US" sz="2000" dirty="0" smtClean="0"/>
              <a:t>Condition </a:t>
            </a:r>
          </a:p>
          <a:p>
            <a:pPr lvl="0"/>
            <a:endParaRPr lang="en-US" sz="2000" dirty="0"/>
          </a:p>
          <a:p>
            <a:r>
              <a:rPr lang="en-US" sz="2000" dirty="0"/>
              <a:t>FR 2886b </a:t>
            </a:r>
            <a:r>
              <a:rPr lang="en-US" sz="2000" dirty="0" smtClean="0"/>
              <a:t>		Consolidated </a:t>
            </a:r>
            <a:r>
              <a:rPr lang="en-US" sz="2000" dirty="0"/>
              <a:t>Report of Condition for Edge and </a:t>
            </a:r>
            <a:r>
              <a:rPr lang="en-US" sz="2000" dirty="0" smtClean="0"/>
              <a:t>			Agreement </a:t>
            </a:r>
            <a:r>
              <a:rPr lang="en-US" sz="2000" dirty="0"/>
              <a:t>Corporations</a:t>
            </a:r>
          </a:p>
        </p:txBody>
      </p:sp>
      <p:sp>
        <p:nvSpPr>
          <p:cNvPr id="4" name="Slide Number Placeholder 3"/>
          <p:cNvSpPr>
            <a:spLocks noGrp="1"/>
          </p:cNvSpPr>
          <p:nvPr>
            <p:ph type="sldNum" sz="quarter" idx="12"/>
          </p:nvPr>
        </p:nvSpPr>
        <p:spPr/>
        <p:txBody>
          <a:bodyPr/>
          <a:lstStyle/>
          <a:p>
            <a:fld id="{2DCD454F-DCB2-47EE-B0BD-537FE9AE3375}" type="slidenum">
              <a:rPr lang="en-US" smtClean="0"/>
              <a:pPr/>
              <a:t>17</a:t>
            </a:fld>
            <a:endParaRPr lang="en-US"/>
          </a:p>
        </p:txBody>
      </p:sp>
    </p:spTree>
    <p:extLst>
      <p:ext uri="{BB962C8B-B14F-4D97-AF65-F5344CB8AC3E}">
        <p14:creationId xmlns:p14="http://schemas.microsoft.com/office/powerpoint/2010/main" xmlns="" val="768011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000" dirty="0" smtClean="0"/>
              <a:t>Titles of Reporting Forms filed by FBOs with operations in the US</a:t>
            </a:r>
            <a:endParaRPr lang="en-US" sz="3000" dirty="0"/>
          </a:p>
        </p:txBody>
      </p:sp>
      <p:sp>
        <p:nvSpPr>
          <p:cNvPr id="3" name="Content Placeholder 2"/>
          <p:cNvSpPr>
            <a:spLocks noGrp="1"/>
          </p:cNvSpPr>
          <p:nvPr>
            <p:ph sz="quarter" idx="1"/>
          </p:nvPr>
        </p:nvSpPr>
        <p:spPr>
          <a:xfrm>
            <a:off x="152400" y="990600"/>
            <a:ext cx="8763000" cy="4876800"/>
          </a:xfrm>
        </p:spPr>
        <p:txBody>
          <a:bodyPr>
            <a:noAutofit/>
          </a:bodyPr>
          <a:lstStyle/>
          <a:p>
            <a:pPr lvl="0"/>
            <a:r>
              <a:rPr lang="en-US" sz="2000" dirty="0"/>
              <a:t>FR Y-9C 	</a:t>
            </a:r>
            <a:r>
              <a:rPr lang="en-US" sz="2000" dirty="0" smtClean="0"/>
              <a:t>Consolidated </a:t>
            </a:r>
            <a:r>
              <a:rPr lang="en-US" sz="2000" dirty="0"/>
              <a:t>Financial Statements for Bank Holding Companies </a:t>
            </a:r>
            <a:endParaRPr lang="en-US" sz="2000" dirty="0" smtClean="0"/>
          </a:p>
          <a:p>
            <a:pPr lvl="0"/>
            <a:r>
              <a:rPr lang="en-US" sz="2000" dirty="0" smtClean="0"/>
              <a:t>FFIEC </a:t>
            </a:r>
            <a:r>
              <a:rPr lang="en-US" sz="2000" dirty="0"/>
              <a:t>031 	</a:t>
            </a:r>
            <a:r>
              <a:rPr lang="en-US" sz="2000" dirty="0" smtClean="0"/>
              <a:t>Consolidated </a:t>
            </a:r>
            <a:r>
              <a:rPr lang="en-US" sz="2000" dirty="0"/>
              <a:t>Reports of Condition and Income for a Bank with </a:t>
            </a:r>
            <a:r>
              <a:rPr lang="en-US" sz="2000" dirty="0" smtClean="0"/>
              <a:t>		Domestic and Foreign Offices</a:t>
            </a:r>
          </a:p>
          <a:p>
            <a:pPr lvl="0"/>
            <a:r>
              <a:rPr lang="en-US" sz="2000" dirty="0" smtClean="0"/>
              <a:t>FFIEC </a:t>
            </a:r>
            <a:r>
              <a:rPr lang="en-US" sz="2000" dirty="0"/>
              <a:t>041 	Consolidated Reports of Condition and Income for a Bank with </a:t>
            </a:r>
            <a:r>
              <a:rPr lang="en-US" sz="2000" dirty="0" smtClean="0"/>
              <a:t>		Domestic Offices </a:t>
            </a:r>
            <a:r>
              <a:rPr lang="en-US" sz="2000" dirty="0"/>
              <a:t>Only </a:t>
            </a:r>
            <a:endParaRPr lang="en-US" sz="2000" dirty="0" smtClean="0"/>
          </a:p>
          <a:p>
            <a:r>
              <a:rPr lang="en-US" sz="2000" dirty="0" smtClean="0"/>
              <a:t>FR 2644	Weekly Report of Selected Assets and Liabilities of Domestically 		Chartered Commercial Banks and U.S. Branches and Agencies of 		Foreign Banks </a:t>
            </a:r>
            <a:endParaRPr lang="en-US" sz="2000" dirty="0"/>
          </a:p>
          <a:p>
            <a:pPr lvl="0"/>
            <a:r>
              <a:rPr lang="en-US" sz="2000" dirty="0" smtClean="0"/>
              <a:t>FFIEC </a:t>
            </a:r>
            <a:r>
              <a:rPr lang="en-US" sz="2000" dirty="0"/>
              <a:t>009/009a </a:t>
            </a:r>
            <a:r>
              <a:rPr lang="en-US" sz="2000" dirty="0" smtClean="0"/>
              <a:t>Country </a:t>
            </a:r>
            <a:r>
              <a:rPr lang="en-US" sz="2000" dirty="0"/>
              <a:t>Exposure Report/Country Exposure </a:t>
            </a:r>
            <a:r>
              <a:rPr lang="en-US" sz="2000" dirty="0" smtClean="0"/>
              <a:t>Information Report</a:t>
            </a:r>
          </a:p>
          <a:p>
            <a:pPr lvl="0"/>
            <a:r>
              <a:rPr lang="en-US" sz="2000" dirty="0" smtClean="0"/>
              <a:t>FFIEC </a:t>
            </a:r>
            <a:r>
              <a:rPr lang="en-US" sz="2000" dirty="0"/>
              <a:t>002 	</a:t>
            </a:r>
            <a:r>
              <a:rPr lang="en-US" sz="2000" dirty="0" smtClean="0"/>
              <a:t>Report </a:t>
            </a:r>
            <a:r>
              <a:rPr lang="en-US" sz="2000" dirty="0"/>
              <a:t>of Assets and Liabilities of U.S. Branches and Agencies of </a:t>
            </a:r>
            <a:r>
              <a:rPr lang="en-US" sz="2000" dirty="0" smtClean="0"/>
              <a:t>		Foreign Banks </a:t>
            </a:r>
          </a:p>
          <a:p>
            <a:pPr lvl="0"/>
            <a:r>
              <a:rPr lang="en-US" sz="2000" dirty="0" smtClean="0"/>
              <a:t>FFIEC </a:t>
            </a:r>
            <a:r>
              <a:rPr lang="en-US" sz="2000" dirty="0"/>
              <a:t>019 	</a:t>
            </a:r>
            <a:r>
              <a:rPr lang="en-US" sz="2000" dirty="0" smtClean="0"/>
              <a:t>Country </a:t>
            </a:r>
            <a:r>
              <a:rPr lang="en-US" sz="2000" dirty="0"/>
              <a:t>Exposure Report for U.S. Branches and Agencies of </a:t>
            </a:r>
            <a:r>
              <a:rPr lang="en-US" sz="2000" dirty="0" smtClean="0"/>
              <a:t>			Foreign Banks</a:t>
            </a:r>
          </a:p>
          <a:p>
            <a:pPr lvl="0"/>
            <a:r>
              <a:rPr lang="en-US" sz="2000" dirty="0" smtClean="0"/>
              <a:t>FR </a:t>
            </a:r>
            <a:r>
              <a:rPr lang="en-US" sz="2000" dirty="0"/>
              <a:t>Y-7N/Y-7NS </a:t>
            </a:r>
            <a:r>
              <a:rPr lang="en-US" sz="2000" dirty="0" smtClean="0"/>
              <a:t>Financial </a:t>
            </a:r>
            <a:r>
              <a:rPr lang="en-US" sz="2000" dirty="0"/>
              <a:t>Statements of U.S. Nonbank Subsidiaries Held </a:t>
            </a:r>
            <a:r>
              <a:rPr lang="en-US" sz="2000" dirty="0" smtClean="0"/>
              <a:t>by 			Foreign </a:t>
            </a:r>
            <a:r>
              <a:rPr lang="en-US" sz="2000" dirty="0"/>
              <a:t>Banking </a:t>
            </a:r>
            <a:r>
              <a:rPr lang="en-US" sz="2000" dirty="0" smtClean="0"/>
              <a:t> Organizations </a:t>
            </a:r>
          </a:p>
          <a:p>
            <a:pPr lvl="0"/>
            <a:r>
              <a:rPr lang="en-US" sz="2000" dirty="0" smtClean="0"/>
              <a:t>FR Y-7  	Annual </a:t>
            </a:r>
            <a:r>
              <a:rPr lang="en-US" sz="2000" dirty="0"/>
              <a:t>Report of Parent Foreign Banking Organizations </a:t>
            </a:r>
          </a:p>
          <a:p>
            <a:endParaRPr lang="en-US" sz="20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18</a:t>
            </a:fld>
            <a:endParaRPr lang="en-US" dirty="0"/>
          </a:p>
        </p:txBody>
      </p:sp>
    </p:spTree>
    <p:extLst>
      <p:ext uri="{BB962C8B-B14F-4D97-AF65-F5344CB8AC3E}">
        <p14:creationId xmlns:p14="http://schemas.microsoft.com/office/powerpoint/2010/main" xmlns="" val="14849131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a:ea typeface="Times New Roman"/>
                <a:cs typeface="Times New Roman"/>
              </a:rPr>
              <a:t>FR </a:t>
            </a:r>
            <a:r>
              <a:rPr lang="en-US" sz="4000" dirty="0" smtClean="0">
                <a:ea typeface="Times New Roman"/>
                <a:cs typeface="Times New Roman"/>
              </a:rPr>
              <a:t>Y-9C</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Consolidated </a:t>
            </a:r>
            <a:r>
              <a:rPr lang="en-US" sz="1800" dirty="0">
                <a:latin typeface="+mj-lt"/>
                <a:ea typeface="Times New Roman"/>
                <a:cs typeface="Times New Roman"/>
              </a:rPr>
              <a:t>Financial Statements for Bank </a:t>
            </a:r>
            <a:r>
              <a:rPr lang="en-US" sz="1800" dirty="0" smtClean="0">
                <a:latin typeface="+mj-lt"/>
                <a:ea typeface="Times New Roman"/>
                <a:cs typeface="Times New Roman"/>
              </a:rPr>
              <a:t>Holding 			Companies </a:t>
            </a:r>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	Quarterly</a:t>
            </a:r>
            <a:endParaRPr lang="en-US" sz="1800" dirty="0"/>
          </a:p>
          <a:p>
            <a:r>
              <a:rPr lang="en-US" sz="1800" dirty="0" smtClean="0"/>
              <a:t>Respondents: 	BHCs/SLHCs </a:t>
            </a:r>
            <a:r>
              <a:rPr lang="en-US" sz="1800" dirty="0"/>
              <a:t>with $500 million asset minimum threshold</a:t>
            </a:r>
          </a:p>
          <a:p>
            <a:r>
              <a:rPr lang="en-US" sz="1800" dirty="0" smtClean="0"/>
              <a:t>Series Dates: 	1981Q2 - present</a:t>
            </a:r>
            <a:endParaRPr lang="en-US" sz="1800" dirty="0"/>
          </a:p>
          <a:p>
            <a:r>
              <a:rPr lang="en-US" sz="1800" dirty="0" smtClean="0"/>
              <a:t>Availability</a:t>
            </a:r>
            <a:r>
              <a:rPr lang="en-US" sz="1800" dirty="0"/>
              <a:t>: </a:t>
            </a:r>
            <a:r>
              <a:rPr lang="en-US" sz="1800" dirty="0" smtClean="0"/>
              <a:t>	Reports </a:t>
            </a:r>
            <a:r>
              <a:rPr lang="en-US" sz="1800" dirty="0"/>
              <a:t>available to public upon request on individual basis. </a:t>
            </a:r>
            <a:r>
              <a:rPr lang="en-US" sz="1800" dirty="0" smtClean="0"/>
              <a:t>		Certain </a:t>
            </a:r>
            <a:r>
              <a:rPr lang="en-US" sz="1800" dirty="0"/>
              <a:t>sections are confidential</a:t>
            </a:r>
            <a:r>
              <a:rPr lang="en-US" sz="1800" dirty="0" smtClean="0"/>
              <a:t>.</a:t>
            </a:r>
          </a:p>
          <a:p>
            <a:r>
              <a:rPr lang="en-US" sz="1800" dirty="0" smtClean="0"/>
              <a:t>Accessibility: 	</a:t>
            </a:r>
            <a:r>
              <a:rPr lang="en-US" sz="1800" dirty="0" smtClean="0">
                <a:hlinkClick r:id="rId3" action="ppaction://hlinksldjump"/>
              </a:rPr>
              <a:t>Chicago Fed website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19</a:t>
            </a:fld>
            <a:endParaRPr lang="en-US"/>
          </a:p>
        </p:txBody>
      </p:sp>
    </p:spTree>
    <p:extLst>
      <p:ext uri="{BB962C8B-B14F-4D97-AF65-F5344CB8AC3E}">
        <p14:creationId xmlns:p14="http://schemas.microsoft.com/office/powerpoint/2010/main" xmlns="" val="20975951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p:cNvGraphicFramePr>
            <a:graphicFrameLocks/>
          </p:cNvGraphicFramePr>
          <p:nvPr>
            <p:extLst>
              <p:ext uri="{D42A27DB-BD31-4B8C-83A1-F6EECF244321}">
                <p14:modId xmlns:p14="http://schemas.microsoft.com/office/powerpoint/2010/main" xmlns="" val="3530900131"/>
              </p:ext>
            </p:extLst>
          </p:nvPr>
        </p:nvGraphicFramePr>
        <p:xfrm>
          <a:off x="285750" y="847725"/>
          <a:ext cx="8553450" cy="5095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228600" y="304800"/>
            <a:ext cx="7620000" cy="523220"/>
          </a:xfrm>
          <a:prstGeom prst="rect">
            <a:avLst/>
          </a:prstGeom>
          <a:noFill/>
        </p:spPr>
        <p:txBody>
          <a:bodyPr wrap="square" rtlCol="0">
            <a:spAutoFit/>
          </a:bodyPr>
          <a:lstStyle/>
          <a:p>
            <a:r>
              <a:rPr lang="en-US" sz="2800" dirty="0" smtClean="0"/>
              <a:t>What is a “Bank”?</a:t>
            </a:r>
            <a:endParaRPr lang="en-US" sz="2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a:t>
            </a:fld>
            <a:endParaRPr lang="en-US"/>
          </a:p>
        </p:txBody>
      </p:sp>
    </p:spTree>
    <p:extLst>
      <p:ext uri="{BB962C8B-B14F-4D97-AF65-F5344CB8AC3E}">
        <p14:creationId xmlns:p14="http://schemas.microsoft.com/office/powerpoint/2010/main" xmlns="" val="38898189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a:ea typeface="Times New Roman"/>
                <a:cs typeface="Times New Roman"/>
              </a:rPr>
              <a:t>FFIEC </a:t>
            </a:r>
            <a:r>
              <a:rPr lang="en-US" sz="4000" dirty="0" smtClean="0">
                <a:ea typeface="Times New Roman"/>
                <a:cs typeface="Times New Roman"/>
              </a:rPr>
              <a:t>031</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Consolidated Reports of Condition and Income for a Bank with </a:t>
            </a:r>
            <a:r>
              <a:rPr lang="en-US" sz="1800" dirty="0" smtClean="0"/>
              <a:t>		Domestic and Foreign</a:t>
            </a:r>
            <a:r>
              <a:rPr lang="en-US" sz="1800" dirty="0"/>
              <a:t> </a:t>
            </a:r>
            <a:r>
              <a:rPr lang="en-US" sz="1800" dirty="0" smtClean="0"/>
              <a:t>Offices</a:t>
            </a:r>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	Quarterly</a:t>
            </a:r>
            <a:endParaRPr lang="en-US" sz="1800" dirty="0"/>
          </a:p>
          <a:p>
            <a:r>
              <a:rPr lang="en-US" sz="1800" dirty="0" smtClean="0"/>
              <a:t>Respondents: 	</a:t>
            </a:r>
            <a:r>
              <a:rPr lang="en-US" sz="1800" dirty="0"/>
              <a:t>All state member US (commercial) banks with </a:t>
            </a:r>
            <a:r>
              <a:rPr lang="en-US" sz="1800" dirty="0" smtClean="0"/>
              <a:t>only domestic </a:t>
            </a:r>
            <a:r>
              <a:rPr lang="en-US" sz="1800" dirty="0"/>
              <a:t>	</a:t>
            </a:r>
            <a:r>
              <a:rPr lang="en-US" sz="1800" dirty="0" smtClean="0"/>
              <a:t>	offices</a:t>
            </a:r>
            <a:endParaRPr lang="en-US" sz="1800" dirty="0"/>
          </a:p>
          <a:p>
            <a:r>
              <a:rPr lang="en-US" sz="1800" dirty="0" smtClean="0"/>
              <a:t>Series Dates: 	1984Q1 </a:t>
            </a:r>
            <a:r>
              <a:rPr lang="en-US" sz="1800" dirty="0"/>
              <a:t>to </a:t>
            </a:r>
            <a:r>
              <a:rPr lang="en-US" sz="1800" dirty="0" smtClean="0"/>
              <a:t>present</a:t>
            </a:r>
          </a:p>
          <a:p>
            <a:r>
              <a:rPr lang="en-US" sz="1800" dirty="0" smtClean="0"/>
              <a:t>Availability</a:t>
            </a:r>
            <a:r>
              <a:rPr lang="en-US" sz="1800" dirty="0"/>
              <a:t>: </a:t>
            </a:r>
            <a:r>
              <a:rPr lang="en-US" sz="1800" dirty="0" smtClean="0"/>
              <a:t>	</a:t>
            </a:r>
            <a:r>
              <a:rPr lang="en-US" sz="1800" dirty="0"/>
              <a:t>Data is public. Certain sections are confidential</a:t>
            </a:r>
            <a:r>
              <a:rPr lang="en-US" sz="1800" dirty="0" smtClean="0"/>
              <a:t>.</a:t>
            </a:r>
          </a:p>
          <a:p>
            <a:r>
              <a:rPr lang="en-US" sz="1800" dirty="0" smtClean="0"/>
              <a:t>Accessibility: 	</a:t>
            </a:r>
            <a:r>
              <a:rPr lang="en-US" sz="1800" dirty="0">
                <a:hlinkClick r:id="rId3" action="ppaction://hlinksldjump"/>
              </a:rPr>
              <a:t>Chicago Fed website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20</a:t>
            </a:fld>
            <a:endParaRPr lang="en-US"/>
          </a:p>
        </p:txBody>
      </p:sp>
    </p:spTree>
    <p:extLst>
      <p:ext uri="{BB962C8B-B14F-4D97-AF65-F5344CB8AC3E}">
        <p14:creationId xmlns:p14="http://schemas.microsoft.com/office/powerpoint/2010/main" xmlns="" val="11940399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a:ea typeface="Times New Roman"/>
                <a:cs typeface="Times New Roman"/>
              </a:rPr>
              <a:t>FFIEC </a:t>
            </a:r>
            <a:r>
              <a:rPr lang="en-US" sz="4000" dirty="0" smtClean="0">
                <a:ea typeface="Times New Roman"/>
                <a:cs typeface="Times New Roman"/>
              </a:rPr>
              <a:t>041</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Consolidated Reports of Condition and Income for a Bank with </a:t>
            </a:r>
            <a:r>
              <a:rPr lang="en-US" sz="1800" dirty="0" smtClean="0"/>
              <a:t>		Domestic </a:t>
            </a:r>
            <a:r>
              <a:rPr lang="en-US" sz="1800" dirty="0"/>
              <a:t>Offices </a:t>
            </a:r>
            <a:r>
              <a:rPr lang="en-US" sz="1800" dirty="0" smtClean="0"/>
              <a:t>Only</a:t>
            </a:r>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	Quarterly</a:t>
            </a:r>
            <a:endParaRPr lang="en-US" sz="1800" dirty="0"/>
          </a:p>
          <a:p>
            <a:r>
              <a:rPr lang="en-US" sz="1800" dirty="0" smtClean="0"/>
              <a:t>Respondents: 	</a:t>
            </a:r>
            <a:r>
              <a:rPr lang="en-US" sz="1800" dirty="0"/>
              <a:t>All state member US (commercial) banks with </a:t>
            </a:r>
            <a:r>
              <a:rPr lang="en-US" sz="1800" dirty="0" smtClean="0"/>
              <a:t>only domestic </a:t>
            </a:r>
            <a:r>
              <a:rPr lang="en-US" sz="1800" dirty="0"/>
              <a:t>	</a:t>
            </a:r>
            <a:r>
              <a:rPr lang="en-US" sz="1800" dirty="0" smtClean="0"/>
              <a:t>	offices</a:t>
            </a:r>
            <a:endParaRPr lang="en-US" sz="1800" dirty="0"/>
          </a:p>
          <a:p>
            <a:r>
              <a:rPr lang="en-US" sz="1800" dirty="0" smtClean="0"/>
              <a:t>Series Dates: 	</a:t>
            </a:r>
            <a:r>
              <a:rPr lang="en-US" sz="1800" dirty="0"/>
              <a:t>2001Q1 to </a:t>
            </a:r>
            <a:r>
              <a:rPr lang="en-US" sz="1800" dirty="0" smtClean="0"/>
              <a:t>present (exists on FFIEC 032, FFIEC 033, and FFIEC 034 		1984Q1 – 2000Q4)</a:t>
            </a:r>
          </a:p>
          <a:p>
            <a:r>
              <a:rPr lang="en-US" sz="1800" dirty="0" smtClean="0"/>
              <a:t>Availability</a:t>
            </a:r>
            <a:r>
              <a:rPr lang="en-US" sz="1800" dirty="0"/>
              <a:t>: </a:t>
            </a:r>
            <a:r>
              <a:rPr lang="en-US" sz="1800" dirty="0" smtClean="0"/>
              <a:t>	</a:t>
            </a:r>
            <a:r>
              <a:rPr lang="en-US" sz="1800" dirty="0"/>
              <a:t>Data is public. Certain sections are confidential</a:t>
            </a:r>
            <a:r>
              <a:rPr lang="en-US" sz="1800" dirty="0" smtClean="0"/>
              <a:t>.</a:t>
            </a:r>
          </a:p>
          <a:p>
            <a:r>
              <a:rPr lang="en-US" sz="1800" dirty="0" smtClean="0"/>
              <a:t>Accessibility: 	</a:t>
            </a:r>
            <a:r>
              <a:rPr lang="en-US" sz="1800" dirty="0">
                <a:hlinkClick r:id="rId3" action="ppaction://hlinksldjump"/>
              </a:rPr>
              <a:t>Chicago Fed website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21</a:t>
            </a:fld>
            <a:endParaRPr lang="en-US"/>
          </a:p>
        </p:txBody>
      </p:sp>
    </p:spTree>
    <p:extLst>
      <p:ext uri="{BB962C8B-B14F-4D97-AF65-F5344CB8AC3E}">
        <p14:creationId xmlns:p14="http://schemas.microsoft.com/office/powerpoint/2010/main" xmlns="" val="32068385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FFIEC 009/FFIEC 009a</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Country Exposure Report/Country Exposure Information </a:t>
            </a:r>
            <a:r>
              <a:rPr lang="en-US" sz="1800" dirty="0" smtClean="0"/>
              <a:t>Report</a:t>
            </a:r>
          </a:p>
          <a:p>
            <a:r>
              <a:rPr lang="en-US" sz="1800" dirty="0" smtClean="0">
                <a:latin typeface="+mj-lt"/>
                <a:ea typeface="Times New Roman"/>
                <a:cs typeface="Times New Roman"/>
              </a:rPr>
              <a:t>Key variables: 	Foreign Country Exposures</a:t>
            </a:r>
          </a:p>
          <a:p>
            <a:r>
              <a:rPr lang="en-US" sz="1800" dirty="0" smtClean="0"/>
              <a:t>Frequency</a:t>
            </a:r>
            <a:r>
              <a:rPr lang="en-US" sz="1800" dirty="0"/>
              <a:t>: </a:t>
            </a:r>
            <a:r>
              <a:rPr lang="en-US" sz="1800" dirty="0" smtClean="0"/>
              <a:t>	Quarterly</a:t>
            </a:r>
            <a:endParaRPr lang="en-US" sz="1800" dirty="0"/>
          </a:p>
          <a:p>
            <a:r>
              <a:rPr lang="en-US" sz="1800" dirty="0" smtClean="0"/>
              <a:t>Respondents: 	</a:t>
            </a:r>
            <a:r>
              <a:rPr lang="en-US" sz="1800" dirty="0"/>
              <a:t>All US commercial banks, edge and agreement corporations, </a:t>
            </a:r>
            <a:r>
              <a:rPr lang="en-US" sz="1800" dirty="0" smtClean="0"/>
              <a:t>and 		bank </a:t>
            </a:r>
            <a:r>
              <a:rPr lang="en-US" sz="1800" dirty="0"/>
              <a:t>holding companies holding $30 million or more in claims on </a:t>
            </a:r>
            <a:r>
              <a:rPr lang="en-US" sz="1800" dirty="0" smtClean="0"/>
              <a:t>		residents </a:t>
            </a:r>
            <a:r>
              <a:rPr lang="en-US" sz="1800" dirty="0"/>
              <a:t>of foreign </a:t>
            </a:r>
            <a:r>
              <a:rPr lang="en-US" sz="1800" dirty="0" smtClean="0"/>
              <a:t>countries</a:t>
            </a:r>
          </a:p>
          <a:p>
            <a:r>
              <a:rPr lang="en-US" sz="1800" dirty="0" smtClean="0"/>
              <a:t>Series Dates: 	1986Q1 </a:t>
            </a:r>
            <a:r>
              <a:rPr lang="en-US" sz="1800" dirty="0"/>
              <a:t>to present</a:t>
            </a:r>
            <a:endParaRPr lang="en-US" sz="1800" dirty="0" smtClean="0"/>
          </a:p>
          <a:p>
            <a:r>
              <a:rPr lang="en-US" sz="1800" dirty="0" smtClean="0"/>
              <a:t>Availability</a:t>
            </a:r>
            <a:r>
              <a:rPr lang="en-US" sz="1800" dirty="0"/>
              <a:t>: </a:t>
            </a:r>
            <a:r>
              <a:rPr lang="en-US" sz="1800" dirty="0" smtClean="0"/>
              <a:t>	</a:t>
            </a:r>
            <a:r>
              <a:rPr lang="en-US" sz="1800" dirty="0"/>
              <a:t>Individual Reports are confidential. Aggregate data are </a:t>
            </a:r>
            <a:r>
              <a:rPr lang="en-US" sz="1800" dirty="0" smtClean="0"/>
              <a:t>published 		in </a:t>
            </a:r>
            <a:r>
              <a:rPr lang="en-US" sz="1800" dirty="0"/>
              <a:t>the Country Exposure Lending Survey (E.16) statistical release </a:t>
            </a:r>
            <a:r>
              <a:rPr lang="en-US" sz="1800" dirty="0" smtClean="0"/>
              <a:t>		</a:t>
            </a:r>
            <a:r>
              <a:rPr lang="en-US" sz="1800" u="sng" dirty="0" smtClean="0">
                <a:hlinkClick r:id="rId3"/>
              </a:rPr>
              <a:t>http</a:t>
            </a:r>
            <a:r>
              <a:rPr lang="en-US" sz="1800" u="sng" dirty="0">
                <a:hlinkClick r:id="rId3"/>
              </a:rPr>
              <a:t>://www.federalreserve.gov/releases</a:t>
            </a:r>
            <a:r>
              <a:rPr lang="en-US" sz="1800" u="sng" dirty="0" smtClean="0">
                <a:hlinkClick r:id="rId3"/>
              </a:rPr>
              <a:t>/</a:t>
            </a:r>
            <a:endParaRPr lang="en-US" sz="1800" dirty="0" smtClean="0"/>
          </a:p>
          <a:p>
            <a:r>
              <a:rPr lang="en-US" sz="1800" dirty="0" smtClean="0"/>
              <a:t>Accessibility: 	Confidential</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22</a:t>
            </a:fld>
            <a:endParaRPr lang="en-US"/>
          </a:p>
        </p:txBody>
      </p:sp>
    </p:spTree>
    <p:extLst>
      <p:ext uri="{BB962C8B-B14F-4D97-AF65-F5344CB8AC3E}">
        <p14:creationId xmlns:p14="http://schemas.microsoft.com/office/powerpoint/2010/main" xmlns="" val="7144331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FR 2644</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Weekly Report of Selected Assets and Liabilities of Domestically </a:t>
            </a:r>
            <a:r>
              <a:rPr lang="en-US" sz="1800" dirty="0" smtClean="0"/>
              <a:t>		Chartered </a:t>
            </a:r>
            <a:r>
              <a:rPr lang="en-US" sz="1800" dirty="0"/>
              <a:t>Commercial Banks and U.S. Branches and Agencies of </a:t>
            </a:r>
            <a:r>
              <a:rPr lang="en-US" sz="1800" dirty="0" smtClean="0"/>
              <a:t>		Foreign </a:t>
            </a:r>
            <a:r>
              <a:rPr lang="en-US" sz="1800" dirty="0"/>
              <a:t>Banks </a:t>
            </a:r>
            <a:endParaRPr lang="en-US" sz="1800" dirty="0" smtClean="0"/>
          </a:p>
          <a:p>
            <a:r>
              <a:rPr lang="en-US" sz="1800" dirty="0" smtClean="0">
                <a:latin typeface="+mj-lt"/>
                <a:ea typeface="Times New Roman"/>
                <a:cs typeface="Times New Roman"/>
              </a:rPr>
              <a:t>Key variables: 	Balance Sheet</a:t>
            </a:r>
          </a:p>
          <a:p>
            <a:r>
              <a:rPr lang="en-US" sz="1800" dirty="0" smtClean="0"/>
              <a:t>Frequency</a:t>
            </a:r>
            <a:r>
              <a:rPr lang="en-US" sz="1800" dirty="0"/>
              <a:t>: </a:t>
            </a:r>
            <a:r>
              <a:rPr lang="en-US" sz="1800" dirty="0" smtClean="0"/>
              <a:t>	Weekly</a:t>
            </a:r>
            <a:endParaRPr lang="en-US" sz="1800" dirty="0"/>
          </a:p>
          <a:p>
            <a:r>
              <a:rPr lang="en-US" sz="1800" dirty="0" smtClean="0"/>
              <a:t>Respondents: 	US </a:t>
            </a:r>
            <a:r>
              <a:rPr lang="en-US" sz="1800" dirty="0"/>
              <a:t>commercial banks, </a:t>
            </a:r>
            <a:r>
              <a:rPr lang="en-US" sz="1800" dirty="0" smtClean="0"/>
              <a:t>US branches and agencies of foreign banks</a:t>
            </a:r>
          </a:p>
          <a:p>
            <a:r>
              <a:rPr lang="en-US" sz="1800" dirty="0" smtClean="0"/>
              <a:t>Series Dates: 	1960W1 </a:t>
            </a:r>
            <a:r>
              <a:rPr lang="en-US" sz="1800" dirty="0"/>
              <a:t>to present</a:t>
            </a:r>
            <a:endParaRPr lang="en-US" sz="1800" dirty="0" smtClean="0"/>
          </a:p>
          <a:p>
            <a:r>
              <a:rPr lang="en-US" sz="1800" dirty="0" smtClean="0"/>
              <a:t>Availability</a:t>
            </a:r>
            <a:r>
              <a:rPr lang="en-US" sz="1800" dirty="0"/>
              <a:t>: </a:t>
            </a:r>
            <a:r>
              <a:rPr lang="en-US" sz="1800" dirty="0" smtClean="0"/>
              <a:t>	Confidential</a:t>
            </a:r>
          </a:p>
          <a:p>
            <a:r>
              <a:rPr lang="en-US" sz="1800" dirty="0" smtClean="0"/>
              <a:t>Accessibility: 	Confidential</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23</a:t>
            </a:fld>
            <a:endParaRPr lang="en-US"/>
          </a:p>
        </p:txBody>
      </p:sp>
    </p:spTree>
    <p:extLst>
      <p:ext uri="{BB962C8B-B14F-4D97-AF65-F5344CB8AC3E}">
        <p14:creationId xmlns:p14="http://schemas.microsoft.com/office/powerpoint/2010/main" xmlns="" val="42772712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FFIEC 002</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Report of Assets and Liabilities of U.S. Branches and Agencies of </a:t>
            </a:r>
            <a:r>
              <a:rPr lang="en-US" sz="1800" dirty="0" smtClean="0"/>
              <a:t>		Foreign </a:t>
            </a:r>
            <a:r>
              <a:rPr lang="en-US" sz="1800" dirty="0"/>
              <a:t>Banks </a:t>
            </a:r>
            <a:endParaRPr lang="en-US" sz="1800" dirty="0" smtClean="0"/>
          </a:p>
          <a:p>
            <a:r>
              <a:rPr lang="en-US" sz="1800" dirty="0" smtClean="0">
                <a:latin typeface="+mj-lt"/>
                <a:ea typeface="Times New Roman"/>
                <a:cs typeface="Times New Roman"/>
              </a:rPr>
              <a:t>Key variables: 	Balance Sheet</a:t>
            </a:r>
          </a:p>
          <a:p>
            <a:r>
              <a:rPr lang="en-US" sz="1800" dirty="0" smtClean="0"/>
              <a:t>Frequency</a:t>
            </a:r>
            <a:r>
              <a:rPr lang="en-US" sz="1800" dirty="0"/>
              <a:t>: </a:t>
            </a:r>
            <a:r>
              <a:rPr lang="en-US" sz="1800" dirty="0" smtClean="0"/>
              <a:t>	Quarterly</a:t>
            </a:r>
            <a:endParaRPr lang="en-US" sz="1800" dirty="0"/>
          </a:p>
          <a:p>
            <a:r>
              <a:rPr lang="en-US" sz="1800" dirty="0" smtClean="0"/>
              <a:t>Respondents: 	US </a:t>
            </a:r>
            <a:r>
              <a:rPr lang="en-US" sz="1800" dirty="0"/>
              <a:t>branches and agencies of FBOs</a:t>
            </a:r>
          </a:p>
          <a:p>
            <a:r>
              <a:rPr lang="en-US" sz="1800" dirty="0" smtClean="0"/>
              <a:t>Series Dates: 	1980Q2 </a:t>
            </a:r>
            <a:r>
              <a:rPr lang="en-US" sz="1800" dirty="0"/>
              <a:t>to present</a:t>
            </a:r>
            <a:endParaRPr lang="en-US" sz="1800" dirty="0" smtClean="0"/>
          </a:p>
          <a:p>
            <a:r>
              <a:rPr lang="en-US" sz="1800" dirty="0" smtClean="0"/>
              <a:t>Availability</a:t>
            </a:r>
            <a:r>
              <a:rPr lang="en-US" sz="1800" dirty="0"/>
              <a:t>: </a:t>
            </a:r>
            <a:r>
              <a:rPr lang="en-US" sz="1800" dirty="0" smtClean="0"/>
              <a:t>	</a:t>
            </a:r>
            <a:r>
              <a:rPr lang="en-US" sz="1800" dirty="0"/>
              <a:t>Individual reports available upon request for a fee payable to </a:t>
            </a:r>
            <a:r>
              <a:rPr lang="en-US" sz="1800" dirty="0" smtClean="0"/>
              <a:t>the 		NTIS</a:t>
            </a:r>
            <a:r>
              <a:rPr lang="en-US" sz="1800" dirty="0"/>
              <a:t>. The following sections are confidential: Various contact </a:t>
            </a:r>
            <a:r>
              <a:rPr lang="en-US" sz="1800" dirty="0" smtClean="0"/>
              <a:t>		information</a:t>
            </a:r>
            <a:r>
              <a:rPr lang="en-US" sz="1800" dirty="0"/>
              <a:t>, Schedule M - Due from/Due to Related Institutions in </a:t>
            </a:r>
            <a:r>
              <a:rPr lang="en-US" sz="1800" dirty="0" smtClean="0"/>
              <a:t>		the </a:t>
            </a:r>
            <a:r>
              <a:rPr lang="en-US" sz="1800" dirty="0"/>
              <a:t>U.S. and in Foreign </a:t>
            </a:r>
            <a:r>
              <a:rPr lang="en-US" sz="1800" dirty="0" smtClean="0"/>
              <a:t>Countries</a:t>
            </a:r>
          </a:p>
          <a:p>
            <a:r>
              <a:rPr lang="en-US" sz="1800" dirty="0" smtClean="0"/>
              <a:t>Accessibility: 	</a:t>
            </a:r>
            <a:r>
              <a:rPr lang="en-US" sz="1800" dirty="0">
                <a:hlinkClick r:id="rId3" action="ppaction://hlinksldjump"/>
              </a:rPr>
              <a:t>Chicago Fed website</a:t>
            </a:r>
            <a:endParaRPr lang="en-US" sz="1800" dirty="0"/>
          </a:p>
          <a:p>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24</a:t>
            </a:fld>
            <a:endParaRPr lang="en-US"/>
          </a:p>
        </p:txBody>
      </p:sp>
    </p:spTree>
    <p:extLst>
      <p:ext uri="{BB962C8B-B14F-4D97-AF65-F5344CB8AC3E}">
        <p14:creationId xmlns:p14="http://schemas.microsoft.com/office/powerpoint/2010/main" xmlns="" val="11596221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FFIEC 019</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Country Exposure Report for U.S. Branches and Agencies of </a:t>
            </a:r>
            <a:r>
              <a:rPr lang="en-US" sz="1800" dirty="0" smtClean="0"/>
              <a:t>		Foreign </a:t>
            </a:r>
            <a:r>
              <a:rPr lang="en-US" sz="1800" dirty="0"/>
              <a:t>Banks</a:t>
            </a:r>
            <a:endParaRPr lang="en-US" sz="1800" dirty="0" smtClean="0"/>
          </a:p>
          <a:p>
            <a:r>
              <a:rPr lang="en-US" sz="1800" dirty="0" smtClean="0">
                <a:latin typeface="+mj-lt"/>
                <a:ea typeface="Times New Roman"/>
                <a:cs typeface="Times New Roman"/>
              </a:rPr>
              <a:t>Key variables: 	Foreign Country Exposures</a:t>
            </a:r>
          </a:p>
          <a:p>
            <a:r>
              <a:rPr lang="en-US" sz="1800" dirty="0" smtClean="0"/>
              <a:t>Frequency</a:t>
            </a:r>
            <a:r>
              <a:rPr lang="en-US" sz="1800" dirty="0"/>
              <a:t>: </a:t>
            </a:r>
            <a:r>
              <a:rPr lang="en-US" sz="1800" dirty="0" smtClean="0"/>
              <a:t>	Quarterly</a:t>
            </a:r>
            <a:endParaRPr lang="en-US" sz="1800" dirty="0"/>
          </a:p>
          <a:p>
            <a:r>
              <a:rPr lang="en-US" sz="1800" dirty="0" smtClean="0"/>
              <a:t>Respondents: 	US </a:t>
            </a:r>
            <a:r>
              <a:rPr lang="en-US" sz="1800" dirty="0"/>
              <a:t>branches and agencies of </a:t>
            </a:r>
            <a:r>
              <a:rPr lang="en-US" sz="1800" dirty="0" smtClean="0"/>
              <a:t>FBOs with total direct claims on 		foreign residents in excess of $30 million</a:t>
            </a:r>
            <a:endParaRPr lang="en-US" sz="1800" dirty="0"/>
          </a:p>
          <a:p>
            <a:r>
              <a:rPr lang="en-US" sz="1800" dirty="0" smtClean="0"/>
              <a:t>Series Dates: 	1986Q2 </a:t>
            </a:r>
            <a:r>
              <a:rPr lang="en-US" sz="1800" dirty="0"/>
              <a:t>to present</a:t>
            </a:r>
            <a:endParaRPr lang="en-US" sz="1800" dirty="0" smtClean="0"/>
          </a:p>
          <a:p>
            <a:r>
              <a:rPr lang="en-US" sz="1800" dirty="0" smtClean="0"/>
              <a:t>Availability</a:t>
            </a:r>
            <a:r>
              <a:rPr lang="en-US" sz="1800" dirty="0"/>
              <a:t>: </a:t>
            </a:r>
            <a:r>
              <a:rPr lang="en-US" sz="1800" dirty="0" smtClean="0"/>
              <a:t>	</a:t>
            </a:r>
            <a:r>
              <a:rPr lang="en-US" sz="1800" dirty="0"/>
              <a:t>All data are </a:t>
            </a:r>
            <a:r>
              <a:rPr lang="en-US" sz="1800" dirty="0" smtClean="0"/>
              <a:t>confidential</a:t>
            </a:r>
          </a:p>
          <a:p>
            <a:r>
              <a:rPr lang="en-US" sz="1800" dirty="0" smtClean="0"/>
              <a:t>Accessibility: 	Confidential</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25</a:t>
            </a:fld>
            <a:endParaRPr lang="en-US"/>
          </a:p>
        </p:txBody>
      </p:sp>
    </p:spTree>
    <p:extLst>
      <p:ext uri="{BB962C8B-B14F-4D97-AF65-F5344CB8AC3E}">
        <p14:creationId xmlns:p14="http://schemas.microsoft.com/office/powerpoint/2010/main" xmlns="" val="15560920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FR Y-7N/FR Y-7NS</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Financial Statements of U.S. Nonbank Subsidiaries Held by Foreign </a:t>
            </a:r>
            <a:r>
              <a:rPr lang="en-US" sz="1800" dirty="0" smtClean="0"/>
              <a:t>		Banking Organizations</a:t>
            </a:r>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	Quarterly/Annually based on asset thresholds</a:t>
            </a:r>
            <a:endParaRPr lang="en-US" sz="1800" dirty="0"/>
          </a:p>
          <a:p>
            <a:r>
              <a:rPr lang="en-US" sz="1800" dirty="0" smtClean="0"/>
              <a:t>Respondents: 	</a:t>
            </a:r>
            <a:r>
              <a:rPr lang="en-US" sz="1800" dirty="0"/>
              <a:t>FBO files report for each nonbank </a:t>
            </a:r>
            <a:r>
              <a:rPr lang="en-US" sz="1800" dirty="0" smtClean="0"/>
              <a:t>subsidiary</a:t>
            </a:r>
            <a:endParaRPr lang="en-US" sz="1800" dirty="0"/>
          </a:p>
          <a:p>
            <a:r>
              <a:rPr lang="en-US" sz="1800" dirty="0" smtClean="0"/>
              <a:t>Series Dates: 	</a:t>
            </a:r>
            <a:r>
              <a:rPr lang="en-US" sz="1800" dirty="0"/>
              <a:t>2002Q4 to </a:t>
            </a:r>
            <a:r>
              <a:rPr lang="en-US" sz="1800" dirty="0" smtClean="0"/>
              <a:t>present (this information is available on the FR Y-7 from 		1995 – 2001)</a:t>
            </a:r>
          </a:p>
          <a:p>
            <a:r>
              <a:rPr lang="en-US" sz="1800" dirty="0" smtClean="0"/>
              <a:t>Availability</a:t>
            </a:r>
            <a:r>
              <a:rPr lang="en-US" sz="1800" dirty="0"/>
              <a:t>: </a:t>
            </a:r>
            <a:r>
              <a:rPr lang="en-US" sz="1800" dirty="0" smtClean="0"/>
              <a:t>	</a:t>
            </a:r>
            <a:r>
              <a:rPr lang="en-US" sz="1800" dirty="0"/>
              <a:t>All data are public unless FBO requests confidentiality for certain </a:t>
            </a:r>
            <a:r>
              <a:rPr lang="en-US" sz="1800" dirty="0" smtClean="0"/>
              <a:t>		items.</a:t>
            </a:r>
          </a:p>
          <a:p>
            <a:r>
              <a:rPr lang="en-US" sz="1800" dirty="0" smtClean="0"/>
              <a:t>Accessibility: 	</a:t>
            </a:r>
            <a:r>
              <a:rPr lang="en-US" sz="1800" dirty="0" smtClean="0">
                <a:hlinkClick r:id="rId3" action="ppaction://hlinksldjump"/>
              </a:rPr>
              <a:t>Freedom of Information Office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26</a:t>
            </a:fld>
            <a:endParaRPr lang="en-US"/>
          </a:p>
        </p:txBody>
      </p:sp>
    </p:spTree>
    <p:extLst>
      <p:ext uri="{BB962C8B-B14F-4D97-AF65-F5344CB8AC3E}">
        <p14:creationId xmlns:p14="http://schemas.microsoft.com/office/powerpoint/2010/main" xmlns="" val="15595555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FR Y-7</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Annual Report of Parent Foreign Banking Organizations </a:t>
            </a:r>
            <a:endParaRPr lang="en-US" sz="1800" dirty="0" smtClean="0">
              <a:latin typeface="+mj-lt"/>
              <a:ea typeface="Times New Roman"/>
              <a:cs typeface="Times New Roman"/>
            </a:endParaRPr>
          </a:p>
          <a:p>
            <a:r>
              <a:rPr lang="en-US" sz="1800" dirty="0" smtClean="0">
                <a:latin typeface="+mj-lt"/>
                <a:ea typeface="Times New Roman"/>
                <a:cs typeface="Times New Roman"/>
              </a:rPr>
              <a:t>Key variables: 	Balance Sheet, Income Statement, Organizational Structure</a:t>
            </a:r>
          </a:p>
          <a:p>
            <a:r>
              <a:rPr lang="en-US" sz="1800" dirty="0" smtClean="0"/>
              <a:t>Frequency</a:t>
            </a:r>
            <a:r>
              <a:rPr lang="en-US" sz="1800" dirty="0"/>
              <a:t>: </a:t>
            </a:r>
            <a:r>
              <a:rPr lang="en-US" sz="1800" dirty="0" smtClean="0"/>
              <a:t>	Annually</a:t>
            </a:r>
            <a:endParaRPr lang="en-US" sz="1800" dirty="0"/>
          </a:p>
          <a:p>
            <a:r>
              <a:rPr lang="en-US" sz="1800" dirty="0" smtClean="0"/>
              <a:t>Respondents: 	</a:t>
            </a:r>
            <a:r>
              <a:rPr lang="en-US" sz="1800" dirty="0"/>
              <a:t>All FBOs that have a US banking presence through US c</a:t>
            </a:r>
            <a:r>
              <a:rPr lang="en-US" sz="1800" dirty="0" smtClean="0"/>
              <a:t>ommercial 		bank subsidiaries, </a:t>
            </a:r>
            <a:r>
              <a:rPr lang="en-US" sz="1800" dirty="0"/>
              <a:t>US </a:t>
            </a:r>
            <a:r>
              <a:rPr lang="en-US" sz="1800" dirty="0" err="1" smtClean="0"/>
              <a:t>EdgeAgree</a:t>
            </a:r>
            <a:r>
              <a:rPr lang="en-US" sz="1800" dirty="0" smtClean="0"/>
              <a:t> subsidiaries, </a:t>
            </a:r>
            <a:r>
              <a:rPr lang="en-US" sz="1800" dirty="0"/>
              <a:t>or US branches &amp; </a:t>
            </a:r>
            <a:r>
              <a:rPr lang="en-US" sz="1800" dirty="0" smtClean="0"/>
              <a:t>		agencies</a:t>
            </a:r>
            <a:endParaRPr lang="en-US" sz="1800" dirty="0"/>
          </a:p>
          <a:p>
            <a:r>
              <a:rPr lang="en-US" sz="1800" dirty="0" smtClean="0"/>
              <a:t>Series Dates: 	</a:t>
            </a:r>
            <a:r>
              <a:rPr lang="en-US" sz="1800" dirty="0"/>
              <a:t>1995 to 2001 </a:t>
            </a:r>
            <a:endParaRPr lang="en-US" sz="1800" dirty="0" smtClean="0"/>
          </a:p>
          <a:p>
            <a:r>
              <a:rPr lang="en-US" sz="1800" dirty="0" smtClean="0"/>
              <a:t>Availability</a:t>
            </a:r>
            <a:r>
              <a:rPr lang="en-US" sz="1800" dirty="0"/>
              <a:t>: </a:t>
            </a:r>
            <a:r>
              <a:rPr lang="en-US" sz="1800" dirty="0" smtClean="0"/>
              <a:t>	</a:t>
            </a:r>
            <a:r>
              <a:rPr lang="en-US" sz="1800" dirty="0"/>
              <a:t>All data are public (upon request), unless FBO </a:t>
            </a:r>
            <a:r>
              <a:rPr lang="en-US" sz="1800" dirty="0" smtClean="0"/>
              <a:t>requests 			confidentiality </a:t>
            </a:r>
            <a:r>
              <a:rPr lang="en-US" sz="1800" dirty="0"/>
              <a:t>for certain items. Data from the FR Y-7 are not </a:t>
            </a:r>
            <a:r>
              <a:rPr lang="en-US" sz="1800" dirty="0" smtClean="0"/>
              <a:t>		published.</a:t>
            </a:r>
          </a:p>
          <a:p>
            <a:r>
              <a:rPr lang="en-US" sz="1800" dirty="0" smtClean="0"/>
              <a:t>Accessibility: 	?</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27</a:t>
            </a:fld>
            <a:endParaRPr lang="en-US"/>
          </a:p>
        </p:txBody>
      </p:sp>
    </p:spTree>
    <p:extLst>
      <p:ext uri="{BB962C8B-B14F-4D97-AF65-F5344CB8AC3E}">
        <p14:creationId xmlns:p14="http://schemas.microsoft.com/office/powerpoint/2010/main" xmlns="" val="14028880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FR 2886B</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Consolidated Report of Condition and Income for Edge and </a:t>
            </a:r>
            <a:r>
              <a:rPr lang="en-US" sz="1800" dirty="0" smtClean="0"/>
              <a:t>		Agreement </a:t>
            </a:r>
            <a:r>
              <a:rPr lang="en-US" sz="1800" dirty="0"/>
              <a:t>Corporations </a:t>
            </a:r>
            <a:endParaRPr lang="en-US" sz="1800" dirty="0" smtClean="0"/>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Quarterly</a:t>
            </a:r>
          </a:p>
          <a:p>
            <a:r>
              <a:rPr lang="en-US" sz="1800" dirty="0" smtClean="0"/>
              <a:t>Respondents: 	</a:t>
            </a:r>
            <a:r>
              <a:rPr lang="en-US" sz="1800" dirty="0"/>
              <a:t>The panel consists of Edge and agreement corporations organized </a:t>
            </a:r>
            <a:r>
              <a:rPr lang="en-US" sz="1800" dirty="0" smtClean="0"/>
              <a:t>		under </a:t>
            </a:r>
            <a:r>
              <a:rPr lang="en-US" sz="1800" dirty="0"/>
              <a:t>section 25 or 25A of the Federal Reserve Act</a:t>
            </a:r>
            <a:r>
              <a:rPr lang="en-US" sz="1800" dirty="0" smtClean="0"/>
              <a:t>.</a:t>
            </a:r>
          </a:p>
          <a:p>
            <a:r>
              <a:rPr lang="en-US" sz="1800" dirty="0" smtClean="0"/>
              <a:t>Series Dates: 	1972Q1 to </a:t>
            </a:r>
            <a:r>
              <a:rPr lang="en-US" sz="1800" dirty="0"/>
              <a:t>present </a:t>
            </a:r>
          </a:p>
          <a:p>
            <a:r>
              <a:rPr lang="en-US" sz="1800" dirty="0" smtClean="0"/>
              <a:t>Availability</a:t>
            </a:r>
            <a:r>
              <a:rPr lang="en-US" sz="1800" dirty="0"/>
              <a:t>: </a:t>
            </a:r>
            <a:r>
              <a:rPr lang="en-US" sz="1800" dirty="0" smtClean="0"/>
              <a:t>	</a:t>
            </a:r>
            <a:r>
              <a:rPr lang="en-US" sz="1800" dirty="0"/>
              <a:t>All data are </a:t>
            </a:r>
            <a:r>
              <a:rPr lang="en-US" sz="1800" dirty="0" smtClean="0"/>
              <a:t>public.</a:t>
            </a:r>
          </a:p>
          <a:p>
            <a:r>
              <a:rPr lang="en-US" sz="1800" dirty="0" smtClean="0"/>
              <a:t>Accessibility: 	</a:t>
            </a:r>
            <a:r>
              <a:rPr lang="en-US" sz="1800" dirty="0">
                <a:hlinkClick r:id="rId3" action="ppaction://hlinksldjump"/>
              </a:rPr>
              <a:t>Chicago Fed website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28</a:t>
            </a:fld>
            <a:endParaRPr lang="en-US"/>
          </a:p>
        </p:txBody>
      </p:sp>
    </p:spTree>
    <p:extLst>
      <p:ext uri="{BB962C8B-B14F-4D97-AF65-F5344CB8AC3E}">
        <p14:creationId xmlns:p14="http://schemas.microsoft.com/office/powerpoint/2010/main" xmlns="" val="2435865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FR Y-7Q</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a:t>The Capital and Asset Report for Foreign Banking </a:t>
            </a:r>
            <a:r>
              <a:rPr lang="en-US" sz="1800" dirty="0" smtClean="0"/>
              <a:t>Organizations</a:t>
            </a:r>
          </a:p>
          <a:p>
            <a:r>
              <a:rPr lang="en-US" sz="1800" dirty="0" smtClean="0">
                <a:latin typeface="+mj-lt"/>
                <a:ea typeface="Times New Roman"/>
                <a:cs typeface="Times New Roman"/>
              </a:rPr>
              <a:t>Key variables: 	Balance Sheet</a:t>
            </a:r>
          </a:p>
          <a:p>
            <a:r>
              <a:rPr lang="en-US" sz="1800" dirty="0" smtClean="0"/>
              <a:t>Frequency</a:t>
            </a:r>
            <a:r>
              <a:rPr lang="en-US" sz="1800" dirty="0"/>
              <a:t>: 	</a:t>
            </a:r>
            <a:r>
              <a:rPr lang="en-US" sz="1800" dirty="0" smtClean="0"/>
              <a:t>Quarterly/Annually </a:t>
            </a:r>
            <a:r>
              <a:rPr lang="en-US" sz="1800" dirty="0"/>
              <a:t>based on </a:t>
            </a:r>
            <a:r>
              <a:rPr lang="en-US" sz="1800" dirty="0" smtClean="0"/>
              <a:t>FHC status</a:t>
            </a:r>
          </a:p>
          <a:p>
            <a:r>
              <a:rPr lang="en-US" sz="1800" dirty="0" smtClean="0"/>
              <a:t>Respondents: 	All FBOs that have a US banking presence through US commercial 		bank subsidiaries, US </a:t>
            </a:r>
            <a:r>
              <a:rPr lang="en-US" sz="1800" dirty="0" err="1" smtClean="0"/>
              <a:t>EdgeAgree</a:t>
            </a:r>
            <a:r>
              <a:rPr lang="en-US" sz="1800" dirty="0" smtClean="0"/>
              <a:t> subsidiaries, or US branches &amp; 		agencies </a:t>
            </a:r>
          </a:p>
          <a:p>
            <a:r>
              <a:rPr lang="en-US" sz="1800" dirty="0" smtClean="0"/>
              <a:t>Series Dates: 	2002Q4 to </a:t>
            </a:r>
            <a:r>
              <a:rPr lang="en-US" sz="1800" dirty="0"/>
              <a:t>present (this information is available on the FR Y-7 from 		1995 – 2001</a:t>
            </a:r>
            <a:r>
              <a:rPr lang="en-US" sz="1800" dirty="0" smtClean="0"/>
              <a:t>)</a:t>
            </a:r>
          </a:p>
          <a:p>
            <a:r>
              <a:rPr lang="en-US" sz="1800" dirty="0" smtClean="0"/>
              <a:t>Availability</a:t>
            </a:r>
            <a:r>
              <a:rPr lang="en-US" sz="1800" dirty="0"/>
              <a:t>: </a:t>
            </a:r>
            <a:r>
              <a:rPr lang="en-US" sz="1800" dirty="0" smtClean="0"/>
              <a:t>	</a:t>
            </a:r>
            <a:r>
              <a:rPr lang="en-US" sz="1800" dirty="0"/>
              <a:t>All data are </a:t>
            </a:r>
            <a:r>
              <a:rPr lang="en-US" sz="1800" dirty="0" smtClean="0"/>
              <a:t>public.</a:t>
            </a:r>
          </a:p>
          <a:p>
            <a:r>
              <a:rPr lang="en-US" sz="1800" dirty="0" smtClean="0"/>
              <a:t>Accessibility: 	TBD</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29</a:t>
            </a:fld>
            <a:endParaRPr lang="en-US"/>
          </a:p>
        </p:txBody>
      </p:sp>
    </p:spTree>
    <p:extLst>
      <p:ext uri="{BB962C8B-B14F-4D97-AF65-F5344CB8AC3E}">
        <p14:creationId xmlns:p14="http://schemas.microsoft.com/office/powerpoint/2010/main" xmlns="" val="2122069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p:cNvGraphicFramePr>
            <a:graphicFrameLocks/>
          </p:cNvGraphicFramePr>
          <p:nvPr>
            <p:extLst>
              <p:ext uri="{D42A27DB-BD31-4B8C-83A1-F6EECF244321}">
                <p14:modId xmlns:p14="http://schemas.microsoft.com/office/powerpoint/2010/main" xmlns="" val="3430242003"/>
              </p:ext>
            </p:extLst>
          </p:nvPr>
        </p:nvGraphicFramePr>
        <p:xfrm>
          <a:off x="285750" y="847725"/>
          <a:ext cx="8553450" cy="5095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352800" y="674132"/>
            <a:ext cx="4876800" cy="5345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648200" y="6172200"/>
            <a:ext cx="2286000" cy="381000"/>
          </a:xfrm>
          <a:prstGeom prst="rect">
            <a:avLst/>
          </a:prstGeom>
          <a:noFill/>
        </p:spPr>
        <p:txBody>
          <a:bodyPr wrap="square" rtlCol="0">
            <a:spAutoFit/>
          </a:bodyPr>
          <a:lstStyle/>
          <a:p>
            <a:r>
              <a:rPr lang="en-US" dirty="0" smtClean="0"/>
              <a:t>Reports to the FRB</a:t>
            </a:r>
            <a:endParaRPr lang="en-US" dirty="0"/>
          </a:p>
        </p:txBody>
      </p:sp>
      <p:sp>
        <p:nvSpPr>
          <p:cNvPr id="7" name="TextBox 6"/>
          <p:cNvSpPr txBox="1"/>
          <p:nvPr/>
        </p:nvSpPr>
        <p:spPr>
          <a:xfrm>
            <a:off x="228600" y="304800"/>
            <a:ext cx="7620000" cy="523220"/>
          </a:xfrm>
          <a:prstGeom prst="rect">
            <a:avLst/>
          </a:prstGeom>
          <a:noFill/>
        </p:spPr>
        <p:txBody>
          <a:bodyPr wrap="square" rtlCol="0">
            <a:spAutoFit/>
          </a:bodyPr>
          <a:lstStyle/>
          <a:p>
            <a:r>
              <a:rPr lang="en-US" sz="2800" dirty="0" smtClean="0"/>
              <a:t>What is a “Bank”?</a:t>
            </a:r>
            <a:endParaRPr lang="en-US" sz="2800" dirty="0"/>
          </a:p>
        </p:txBody>
      </p:sp>
      <p:sp>
        <p:nvSpPr>
          <p:cNvPr id="3" name="Slide Number Placeholder 2"/>
          <p:cNvSpPr>
            <a:spLocks noGrp="1"/>
          </p:cNvSpPr>
          <p:nvPr>
            <p:ph type="sldNum" sz="quarter" idx="12"/>
          </p:nvPr>
        </p:nvSpPr>
        <p:spPr/>
        <p:txBody>
          <a:bodyPr/>
          <a:lstStyle/>
          <a:p>
            <a:fld id="{2DCD454F-DCB2-47EE-B0BD-537FE9AE3375}" type="slidenum">
              <a:rPr lang="en-US" smtClean="0"/>
              <a:pPr/>
              <a:t>3</a:t>
            </a:fld>
            <a:endParaRPr lang="en-US"/>
          </a:p>
        </p:txBody>
      </p:sp>
    </p:spTree>
    <p:extLst>
      <p:ext uri="{BB962C8B-B14F-4D97-AF65-F5344CB8AC3E}">
        <p14:creationId xmlns:p14="http://schemas.microsoft.com/office/powerpoint/2010/main" xmlns="" val="12290715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FFIEC 030/030S</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smtClean="0"/>
              <a:t>Foreign </a:t>
            </a:r>
            <a:r>
              <a:rPr lang="en-US" sz="1800" dirty="0"/>
              <a:t>Branch Report of Condition/Abbreviated Foreign Branch </a:t>
            </a:r>
            <a:r>
              <a:rPr lang="en-US" sz="1800" dirty="0" smtClean="0"/>
              <a:t>		Report </a:t>
            </a:r>
            <a:r>
              <a:rPr lang="en-US" sz="1800" dirty="0"/>
              <a:t>of Condition</a:t>
            </a:r>
            <a:endParaRPr lang="en-US" sz="1800" dirty="0" smtClean="0"/>
          </a:p>
          <a:p>
            <a:r>
              <a:rPr lang="en-US" sz="1800" dirty="0" smtClean="0">
                <a:latin typeface="+mj-lt"/>
                <a:ea typeface="Times New Roman"/>
                <a:cs typeface="Times New Roman"/>
              </a:rPr>
              <a:t>Key variables: 	Balance Sheet</a:t>
            </a:r>
          </a:p>
          <a:p>
            <a:r>
              <a:rPr lang="en-US" sz="1800" dirty="0" smtClean="0"/>
              <a:t>Frequency</a:t>
            </a:r>
            <a:r>
              <a:rPr lang="en-US" sz="1800" dirty="0"/>
              <a:t>: 	</a:t>
            </a:r>
            <a:r>
              <a:rPr lang="en-US" sz="1800" dirty="0" smtClean="0"/>
              <a:t>Quarterly/Annually </a:t>
            </a:r>
            <a:r>
              <a:rPr lang="en-US" sz="1800" dirty="0"/>
              <a:t>based on </a:t>
            </a:r>
            <a:r>
              <a:rPr lang="en-US" sz="1800" dirty="0" smtClean="0"/>
              <a:t>asset thresholds</a:t>
            </a:r>
          </a:p>
          <a:p>
            <a:r>
              <a:rPr lang="en-US" sz="1800" dirty="0" smtClean="0"/>
              <a:t>Respondents: 	Foreign </a:t>
            </a:r>
            <a:r>
              <a:rPr lang="en-US" sz="1800" dirty="0"/>
              <a:t>branches of insured U.S.-chartered commercial </a:t>
            </a:r>
            <a:r>
              <a:rPr lang="en-US" sz="1800" dirty="0" smtClean="0"/>
              <a:t>banks</a:t>
            </a:r>
          </a:p>
          <a:p>
            <a:r>
              <a:rPr lang="en-US" sz="1800" dirty="0" smtClean="0"/>
              <a:t>Series Dates: 	1984Q4 to present</a:t>
            </a:r>
          </a:p>
          <a:p>
            <a:r>
              <a:rPr lang="en-US" sz="1800" dirty="0" smtClean="0"/>
              <a:t>Availability</a:t>
            </a:r>
            <a:r>
              <a:rPr lang="en-US" sz="1800" dirty="0"/>
              <a:t>: 	</a:t>
            </a:r>
            <a:r>
              <a:rPr lang="en-US" sz="1800" dirty="0" err="1" smtClean="0"/>
              <a:t>Microdata</a:t>
            </a:r>
            <a:r>
              <a:rPr lang="en-US" sz="1800" dirty="0" smtClean="0"/>
              <a:t> </a:t>
            </a:r>
            <a:r>
              <a:rPr lang="en-US" sz="1800" dirty="0"/>
              <a:t>data are confidential and are not published. However, </a:t>
            </a:r>
            <a:r>
              <a:rPr lang="en-US" sz="1800" dirty="0" smtClean="0"/>
              <a:t>		aggregate </a:t>
            </a:r>
            <a:r>
              <a:rPr lang="en-US" sz="1800" dirty="0"/>
              <a:t>data are available upon request. </a:t>
            </a:r>
            <a:endParaRPr lang="en-US" sz="1800" dirty="0" smtClean="0"/>
          </a:p>
          <a:p>
            <a:r>
              <a:rPr lang="en-US" sz="1800" dirty="0" smtClean="0"/>
              <a:t>Accessibility: 	Confidential</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30</a:t>
            </a:fld>
            <a:endParaRPr lang="en-US"/>
          </a:p>
        </p:txBody>
      </p:sp>
    </p:spTree>
    <p:extLst>
      <p:ext uri="{BB962C8B-B14F-4D97-AF65-F5344CB8AC3E}">
        <p14:creationId xmlns:p14="http://schemas.microsoft.com/office/powerpoint/2010/main" xmlns="" val="16172930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lvl="0">
              <a:lnSpc>
                <a:spcPct val="115000"/>
              </a:lnSpc>
              <a:spcBef>
                <a:spcPts val="0"/>
              </a:spcBef>
              <a:spcAft>
                <a:spcPts val="1000"/>
              </a:spcAft>
            </a:pPr>
            <a:r>
              <a:rPr lang="en-US" sz="4000" dirty="0" smtClean="0">
                <a:ea typeface="Times New Roman"/>
                <a:cs typeface="Times New Roman"/>
              </a:rPr>
              <a:t>FFIEC 2314/2314S</a:t>
            </a:r>
            <a:endParaRPr lang="en-US" sz="4000" dirty="0"/>
          </a:p>
        </p:txBody>
      </p:sp>
      <p:sp>
        <p:nvSpPr>
          <p:cNvPr id="3" name="Content Placeholder 2"/>
          <p:cNvSpPr>
            <a:spLocks noGrp="1"/>
          </p:cNvSpPr>
          <p:nvPr>
            <p:ph idx="1"/>
          </p:nvPr>
        </p:nvSpPr>
        <p:spPr/>
        <p:txBody>
          <a:bodyPr>
            <a:normAutofit/>
          </a:bodyPr>
          <a:lstStyle/>
          <a:p>
            <a:r>
              <a:rPr lang="en-US" sz="1800" dirty="0" smtClean="0">
                <a:latin typeface="+mj-lt"/>
                <a:ea typeface="Times New Roman"/>
                <a:cs typeface="Times New Roman"/>
              </a:rPr>
              <a:t>Name: 	</a:t>
            </a:r>
            <a:r>
              <a:rPr lang="en-US" sz="1800" dirty="0" smtClean="0"/>
              <a:t>Financial </a:t>
            </a:r>
            <a:r>
              <a:rPr lang="en-US" sz="1800" dirty="0"/>
              <a:t>Statements of Foreign Subsidiaries of U.S. Banking </a:t>
            </a:r>
            <a:r>
              <a:rPr lang="en-US" sz="1800" dirty="0" smtClean="0"/>
              <a:t>		Organizations</a:t>
            </a:r>
          </a:p>
          <a:p>
            <a:r>
              <a:rPr lang="en-US" sz="1800" dirty="0" smtClean="0">
                <a:latin typeface="+mj-lt"/>
                <a:ea typeface="Times New Roman"/>
                <a:cs typeface="Times New Roman"/>
              </a:rPr>
              <a:t>Key variables: 	Balance Sheet, Income Statement</a:t>
            </a:r>
          </a:p>
          <a:p>
            <a:r>
              <a:rPr lang="en-US" sz="1800" dirty="0" smtClean="0"/>
              <a:t>Frequency</a:t>
            </a:r>
            <a:r>
              <a:rPr lang="en-US" sz="1800" dirty="0"/>
              <a:t>: 	</a:t>
            </a:r>
            <a:r>
              <a:rPr lang="en-US" sz="1800" dirty="0" smtClean="0"/>
              <a:t>Quarterly/Annually </a:t>
            </a:r>
            <a:r>
              <a:rPr lang="en-US" sz="1800" dirty="0"/>
              <a:t>based on </a:t>
            </a:r>
            <a:r>
              <a:rPr lang="en-US" sz="1800" dirty="0" smtClean="0"/>
              <a:t>asset thresholds</a:t>
            </a:r>
          </a:p>
          <a:p>
            <a:r>
              <a:rPr lang="en-US" sz="1800" dirty="0" smtClean="0"/>
              <a:t>Respondents: 	US </a:t>
            </a:r>
            <a:r>
              <a:rPr lang="en-US" sz="1800" dirty="0"/>
              <a:t>BHCs files a report for each foreign subsidiary </a:t>
            </a:r>
            <a:endParaRPr lang="en-US" sz="1800" dirty="0" smtClean="0"/>
          </a:p>
          <a:p>
            <a:r>
              <a:rPr lang="en-US" sz="1800" dirty="0" smtClean="0"/>
              <a:t>Series Dates: 	2002Q4 to present</a:t>
            </a:r>
          </a:p>
          <a:p>
            <a:r>
              <a:rPr lang="en-US" sz="1800" dirty="0" smtClean="0"/>
              <a:t>Availability</a:t>
            </a:r>
            <a:r>
              <a:rPr lang="en-US" sz="1800" dirty="0"/>
              <a:t>: </a:t>
            </a:r>
            <a:r>
              <a:rPr lang="en-US" sz="1800" dirty="0" smtClean="0"/>
              <a:t>	Individual </a:t>
            </a:r>
            <a:r>
              <a:rPr lang="en-US" sz="1800" dirty="0"/>
              <a:t>reports may be requested, unless reporting entity has </a:t>
            </a:r>
            <a:r>
              <a:rPr lang="en-US" sz="1800" dirty="0" smtClean="0"/>
              <a:t>		requested </a:t>
            </a:r>
            <a:r>
              <a:rPr lang="en-US" sz="1800" dirty="0"/>
              <a:t>confidentiality </a:t>
            </a:r>
            <a:endParaRPr lang="en-US" sz="1800" dirty="0" smtClean="0"/>
          </a:p>
          <a:p>
            <a:r>
              <a:rPr lang="en-US" sz="1800" dirty="0" smtClean="0"/>
              <a:t>Accessibility: 	</a:t>
            </a:r>
            <a:r>
              <a:rPr lang="en-US" sz="1800" dirty="0">
                <a:hlinkClick r:id="rId3" action="ppaction://hlinksldjump"/>
              </a:rPr>
              <a:t>Freedom of Information Office</a:t>
            </a:r>
            <a:endParaRPr lang="en-US" sz="18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31</a:t>
            </a:fld>
            <a:endParaRPr lang="en-US"/>
          </a:p>
        </p:txBody>
      </p:sp>
    </p:spTree>
    <p:extLst>
      <p:ext uri="{BB962C8B-B14F-4D97-AF65-F5344CB8AC3E}">
        <p14:creationId xmlns:p14="http://schemas.microsoft.com/office/powerpoint/2010/main" xmlns="" val="2279294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800" dirty="0" smtClean="0"/>
              <a:t>Commonly Used Terms in US Regulatory Reporting</a:t>
            </a:r>
            <a:endParaRPr lang="en-US" sz="2800" dirty="0"/>
          </a:p>
        </p:txBody>
      </p:sp>
      <p:sp>
        <p:nvSpPr>
          <p:cNvPr id="3" name="Content Placeholder 2"/>
          <p:cNvSpPr>
            <a:spLocks noGrp="1"/>
          </p:cNvSpPr>
          <p:nvPr>
            <p:ph idx="1"/>
          </p:nvPr>
        </p:nvSpPr>
        <p:spPr>
          <a:xfrm>
            <a:off x="304800" y="914400"/>
            <a:ext cx="8610600" cy="5410200"/>
          </a:xfrm>
        </p:spPr>
        <p:txBody>
          <a:bodyPr>
            <a:noAutofit/>
          </a:bodyPr>
          <a:lstStyle/>
          <a:p>
            <a:pPr>
              <a:lnSpc>
                <a:spcPct val="150000"/>
              </a:lnSpc>
            </a:pPr>
            <a:r>
              <a:rPr lang="en-US" sz="2000" dirty="0" smtClean="0"/>
              <a:t>BHC – Bank holding </a:t>
            </a:r>
            <a:r>
              <a:rPr lang="en-US" sz="2000" dirty="0"/>
              <a:t>c</a:t>
            </a:r>
            <a:r>
              <a:rPr lang="en-US" sz="2000" dirty="0" smtClean="0"/>
              <a:t>ompany</a:t>
            </a:r>
          </a:p>
          <a:p>
            <a:pPr>
              <a:lnSpc>
                <a:spcPct val="150000"/>
              </a:lnSpc>
            </a:pPr>
            <a:r>
              <a:rPr lang="en-US" sz="2000" dirty="0" smtClean="0"/>
              <a:t>Bank – FDIC-insured depository institutions</a:t>
            </a:r>
          </a:p>
          <a:p>
            <a:pPr>
              <a:lnSpc>
                <a:spcPct val="150000"/>
              </a:lnSpc>
            </a:pPr>
            <a:r>
              <a:rPr lang="en-US" sz="2000" dirty="0" smtClean="0"/>
              <a:t>Nonbank – non-depository </a:t>
            </a:r>
            <a:r>
              <a:rPr lang="en-US" sz="2000" i="1" dirty="0" smtClean="0"/>
              <a:t>financial</a:t>
            </a:r>
            <a:r>
              <a:rPr lang="en-US" sz="2000" dirty="0" smtClean="0"/>
              <a:t> institutions </a:t>
            </a:r>
          </a:p>
          <a:p>
            <a:pPr lvl="1">
              <a:lnSpc>
                <a:spcPct val="150000"/>
              </a:lnSpc>
            </a:pPr>
            <a:r>
              <a:rPr lang="en-US" sz="2000" dirty="0" smtClean="0"/>
              <a:t>e.g. Broker dealers, finance companies, investment banks, etc.</a:t>
            </a:r>
          </a:p>
          <a:p>
            <a:pPr>
              <a:lnSpc>
                <a:spcPct val="150000"/>
              </a:lnSpc>
            </a:pPr>
            <a:r>
              <a:rPr lang="en-US" sz="2000" dirty="0" smtClean="0"/>
              <a:t>USBO – United States Banking Organizations (BHCs headquartered in the US)</a:t>
            </a:r>
          </a:p>
          <a:p>
            <a:pPr lvl="1">
              <a:lnSpc>
                <a:spcPct val="150000"/>
              </a:lnSpc>
            </a:pPr>
            <a:r>
              <a:rPr lang="en-US" sz="2000" dirty="0" smtClean="0"/>
              <a:t>e.g.. Bank of America, JP Morgan Chase, Citigroup, etc.</a:t>
            </a:r>
          </a:p>
          <a:p>
            <a:pPr>
              <a:lnSpc>
                <a:spcPct val="150000"/>
              </a:lnSpc>
            </a:pPr>
            <a:r>
              <a:rPr lang="en-US" sz="2000" dirty="0" smtClean="0"/>
              <a:t>FBO – Foreign Banking Organizations (BHCs headquartered abroad)</a:t>
            </a:r>
          </a:p>
          <a:p>
            <a:pPr lvl="1">
              <a:lnSpc>
                <a:spcPct val="150000"/>
              </a:lnSpc>
            </a:pPr>
            <a:r>
              <a:rPr lang="en-US" sz="2000" dirty="0" smtClean="0"/>
              <a:t>e.g. Deutsche Bank AG, Credit Suisse AG, BNP Paribas AG</a:t>
            </a:r>
            <a:endParaRPr lang="en-US" sz="2000" dirty="0"/>
          </a:p>
          <a:p>
            <a:pPr>
              <a:lnSpc>
                <a:spcPct val="150000"/>
              </a:lnSpc>
            </a:pPr>
            <a:r>
              <a:rPr lang="en-US" sz="2000" dirty="0" smtClean="0"/>
              <a:t>FFIEC – Reporting forms </a:t>
            </a:r>
            <a:r>
              <a:rPr lang="en-US" sz="2000" dirty="0"/>
              <a:t>administered </a:t>
            </a:r>
            <a:r>
              <a:rPr lang="en-US" sz="2000" dirty="0" smtClean="0"/>
              <a:t>by the Federal Financial Institutions Examination Council 	i.e. FFIEC 031 (Call Report)</a:t>
            </a:r>
            <a:endParaRPr lang="en-US" sz="2000" dirty="0"/>
          </a:p>
          <a:p>
            <a:pPr>
              <a:lnSpc>
                <a:spcPct val="150000"/>
              </a:lnSpc>
            </a:pPr>
            <a:r>
              <a:rPr lang="en-US" sz="2000" dirty="0" smtClean="0"/>
              <a:t>FR – Reporting forms administered by the Federal Reserve 	i.e. FR Y-9C</a:t>
            </a:r>
            <a:endParaRPr lang="en-US" sz="2000" dirty="0"/>
          </a:p>
          <a:p>
            <a:pPr>
              <a:lnSpc>
                <a:spcPct val="150000"/>
              </a:lnSpc>
            </a:pPr>
            <a:endParaRPr lang="en-US" sz="20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4</a:t>
            </a:fld>
            <a:endParaRPr lang="en-US"/>
          </a:p>
        </p:txBody>
      </p:sp>
    </p:spTree>
    <p:extLst>
      <p:ext uri="{BB962C8B-B14F-4D97-AF65-F5344CB8AC3E}">
        <p14:creationId xmlns:p14="http://schemas.microsoft.com/office/powerpoint/2010/main" xmlns="" val="17699191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smtClean="0"/>
              <a:t>FBOs with operations in the US – Key Definitions</a:t>
            </a:r>
            <a:endParaRPr lang="en-US" sz="3200" dirty="0"/>
          </a:p>
        </p:txBody>
      </p:sp>
      <p:sp>
        <p:nvSpPr>
          <p:cNvPr id="3" name="Content Placeholder 2"/>
          <p:cNvSpPr>
            <a:spLocks noGrp="1"/>
          </p:cNvSpPr>
          <p:nvPr>
            <p:ph idx="1"/>
          </p:nvPr>
        </p:nvSpPr>
        <p:spPr>
          <a:xfrm>
            <a:off x="457200" y="990600"/>
            <a:ext cx="8229600" cy="5562600"/>
          </a:xfrm>
        </p:spPr>
        <p:txBody>
          <a:bodyPr>
            <a:noAutofit/>
          </a:bodyPr>
          <a:lstStyle/>
          <a:p>
            <a:pPr>
              <a:lnSpc>
                <a:spcPct val="150000"/>
              </a:lnSpc>
              <a:spcBef>
                <a:spcPts val="600"/>
              </a:spcBef>
            </a:pPr>
            <a:r>
              <a:rPr lang="en-US" sz="2000" dirty="0" smtClean="0"/>
              <a:t>FBO </a:t>
            </a:r>
          </a:p>
          <a:p>
            <a:pPr lvl="1">
              <a:lnSpc>
                <a:spcPct val="150000"/>
              </a:lnSpc>
              <a:spcBef>
                <a:spcPts val="600"/>
              </a:spcBef>
            </a:pPr>
            <a:r>
              <a:rPr lang="en-US" sz="2000" dirty="0" smtClean="0"/>
              <a:t>i.e. Deutsche Bank AG</a:t>
            </a:r>
          </a:p>
          <a:p>
            <a:pPr>
              <a:lnSpc>
                <a:spcPct val="150000"/>
              </a:lnSpc>
              <a:spcBef>
                <a:spcPts val="600"/>
              </a:spcBef>
            </a:pPr>
            <a:r>
              <a:rPr lang="en-US" sz="2000" dirty="0" smtClean="0"/>
              <a:t>US BHC of FBO</a:t>
            </a:r>
          </a:p>
          <a:p>
            <a:pPr lvl="1">
              <a:lnSpc>
                <a:spcPct val="150000"/>
              </a:lnSpc>
              <a:spcBef>
                <a:spcPts val="600"/>
              </a:spcBef>
            </a:pPr>
            <a:r>
              <a:rPr lang="en-US" sz="2000" dirty="0" smtClean="0"/>
              <a:t>i.e. Taunus Corporation (owned by Deutsche Bank AG)</a:t>
            </a:r>
          </a:p>
          <a:p>
            <a:pPr>
              <a:lnSpc>
                <a:spcPct val="150000"/>
              </a:lnSpc>
              <a:spcBef>
                <a:spcPts val="600"/>
              </a:spcBef>
            </a:pPr>
            <a:r>
              <a:rPr lang="en-US" sz="2000" dirty="0" smtClean="0"/>
              <a:t>US Subsidiary of FBO – Legally separate entity from its foreign parent; holds its own equity in the US</a:t>
            </a:r>
          </a:p>
          <a:p>
            <a:pPr lvl="1">
              <a:lnSpc>
                <a:spcPct val="150000"/>
              </a:lnSpc>
              <a:spcBef>
                <a:spcPts val="600"/>
              </a:spcBef>
            </a:pPr>
            <a:r>
              <a:rPr lang="en-US" sz="2000" dirty="0" smtClean="0"/>
              <a:t>US Commercial Bank Subsidiary of FBO</a:t>
            </a:r>
          </a:p>
          <a:p>
            <a:pPr lvl="1">
              <a:lnSpc>
                <a:spcPct val="150000"/>
              </a:lnSpc>
              <a:spcBef>
                <a:spcPts val="600"/>
              </a:spcBef>
            </a:pPr>
            <a:r>
              <a:rPr lang="en-US" sz="2000" dirty="0" smtClean="0"/>
              <a:t>US Edge Agree Corp Subsidiary of FBO</a:t>
            </a:r>
          </a:p>
          <a:p>
            <a:pPr lvl="1">
              <a:lnSpc>
                <a:spcPct val="150000"/>
              </a:lnSpc>
              <a:spcBef>
                <a:spcPts val="600"/>
              </a:spcBef>
            </a:pPr>
            <a:r>
              <a:rPr lang="en-US" sz="2000" dirty="0" smtClean="0"/>
              <a:t>US Nonbank Subsidiary of FBO</a:t>
            </a:r>
          </a:p>
          <a:p>
            <a:pPr>
              <a:lnSpc>
                <a:spcPct val="150000"/>
              </a:lnSpc>
              <a:spcBef>
                <a:spcPts val="600"/>
              </a:spcBef>
            </a:pPr>
            <a:r>
              <a:rPr lang="en-US" sz="2000" dirty="0" smtClean="0"/>
              <a:t>US Branches/Agencies of FBO – Legally the same entity as its foreign parent; does not have its own equity in the US</a:t>
            </a:r>
            <a:endParaRPr lang="en-US" sz="20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5</a:t>
            </a:fld>
            <a:endParaRPr lang="en-US"/>
          </a:p>
        </p:txBody>
      </p:sp>
    </p:spTree>
    <p:extLst>
      <p:ext uri="{BB962C8B-B14F-4D97-AF65-F5344CB8AC3E}">
        <p14:creationId xmlns:p14="http://schemas.microsoft.com/office/powerpoint/2010/main" xmlns="" val="781958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152400"/>
            <a:ext cx="5715000" cy="838200"/>
          </a:xfrm>
        </p:spPr>
        <p:txBody>
          <a:bodyPr>
            <a:normAutofit/>
          </a:bodyPr>
          <a:lstStyle/>
          <a:p>
            <a:pPr algn="l"/>
            <a:r>
              <a:rPr lang="en-US" sz="2400" dirty="0" smtClean="0"/>
              <a:t>Balance Sheet, Income Statement, and other key data </a:t>
            </a:r>
            <a:r>
              <a:rPr lang="en-US" sz="2400" dirty="0" smtClean="0">
                <a:solidFill>
                  <a:srgbClr val="FF0000"/>
                </a:solidFill>
              </a:rPr>
              <a:t>for FBOs </a:t>
            </a:r>
            <a:r>
              <a:rPr lang="en-US" sz="2400" dirty="0">
                <a:solidFill>
                  <a:srgbClr val="FF0000"/>
                </a:solidFill>
              </a:rPr>
              <a:t>with operations in the US</a:t>
            </a:r>
          </a:p>
        </p:txBody>
      </p:sp>
      <p:pic>
        <p:nvPicPr>
          <p:cNvPr id="1026" name="Picture 2" descr="http://0.tqn.com/d/geography/1/0/A/H/usa2.jpg"/>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t="9564" r="293" b="8572"/>
          <a:stretch/>
        </p:blipFill>
        <p:spPr bwMode="auto">
          <a:xfrm>
            <a:off x="-9970" y="1015169"/>
            <a:ext cx="6729886" cy="521208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p:cNvSpPr/>
          <p:nvPr/>
        </p:nvSpPr>
        <p:spPr>
          <a:xfrm>
            <a:off x="568750" y="3572150"/>
            <a:ext cx="2831544" cy="1076050"/>
          </a:xfrm>
          <a:prstGeom prst="rect">
            <a:avLst/>
          </a:prstGeom>
          <a:ln w="19050">
            <a:solidFill>
              <a:schemeClr val="tx1"/>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smtClean="0"/>
              <a:t>US Commercial Bank Subsidiaries</a:t>
            </a:r>
          </a:p>
          <a:p>
            <a:pPr algn="ctr"/>
            <a:r>
              <a:rPr lang="en-US" sz="1400" b="1" dirty="0" smtClean="0">
                <a:solidFill>
                  <a:schemeClr val="accent6">
                    <a:lumMod val="75000"/>
                  </a:schemeClr>
                </a:solidFill>
              </a:rPr>
              <a:t>FFIEC 031</a:t>
            </a:r>
            <a:r>
              <a:rPr lang="en-US" sz="1400" dirty="0" smtClean="0"/>
              <a:t>, 1984Q1, </a:t>
            </a:r>
            <a:r>
              <a:rPr lang="en-US" sz="1400" b="1" dirty="0" smtClean="0"/>
              <a:t>Q </a:t>
            </a:r>
            <a:r>
              <a:rPr lang="en-US" sz="1400" b="1" dirty="0" smtClean="0">
                <a:solidFill>
                  <a:srgbClr val="0070C0"/>
                </a:solidFill>
              </a:rPr>
              <a:t>B I</a:t>
            </a:r>
          </a:p>
          <a:p>
            <a:pPr algn="ctr"/>
            <a:r>
              <a:rPr lang="en-US" sz="1400" b="1" dirty="0">
                <a:solidFill>
                  <a:schemeClr val="accent6">
                    <a:lumMod val="75000"/>
                  </a:schemeClr>
                </a:solidFill>
              </a:rPr>
              <a:t>FFIEC </a:t>
            </a:r>
            <a:r>
              <a:rPr lang="en-US" sz="1400" b="1" dirty="0" smtClean="0">
                <a:solidFill>
                  <a:schemeClr val="accent6">
                    <a:lumMod val="75000"/>
                  </a:schemeClr>
                </a:solidFill>
              </a:rPr>
              <a:t>041</a:t>
            </a:r>
            <a:r>
              <a:rPr lang="en-US" sz="1400" dirty="0"/>
              <a:t>, 1984Q1, </a:t>
            </a:r>
            <a:r>
              <a:rPr lang="en-US" sz="1400" b="1" dirty="0"/>
              <a:t>Q </a:t>
            </a:r>
            <a:r>
              <a:rPr lang="en-US" sz="1400" b="1" dirty="0">
                <a:solidFill>
                  <a:srgbClr val="0070C0"/>
                </a:solidFill>
              </a:rPr>
              <a:t>B </a:t>
            </a:r>
            <a:r>
              <a:rPr lang="en-US" sz="1400" b="1" dirty="0" smtClean="0">
                <a:solidFill>
                  <a:srgbClr val="0070C0"/>
                </a:solidFill>
              </a:rPr>
              <a:t>I</a:t>
            </a:r>
          </a:p>
          <a:p>
            <a:pPr algn="ctr"/>
            <a:r>
              <a:rPr lang="en-US" sz="1400" b="1" dirty="0" smtClean="0">
                <a:solidFill>
                  <a:srgbClr val="FF0000"/>
                </a:solidFill>
              </a:rPr>
              <a:t>FR 2644</a:t>
            </a:r>
            <a:r>
              <a:rPr lang="en-US" sz="1400" dirty="0" smtClean="0"/>
              <a:t>, 1960W1, </a:t>
            </a:r>
            <a:r>
              <a:rPr lang="en-US" sz="1400" b="1" dirty="0" smtClean="0"/>
              <a:t>W </a:t>
            </a:r>
            <a:r>
              <a:rPr lang="en-US" sz="1400" b="1" dirty="0" smtClean="0">
                <a:solidFill>
                  <a:srgbClr val="0070C0"/>
                </a:solidFill>
              </a:rPr>
              <a:t>B</a:t>
            </a:r>
            <a:r>
              <a:rPr lang="en-US" sz="1400" b="1" dirty="0" smtClean="0"/>
              <a:t> </a:t>
            </a:r>
            <a:endParaRPr lang="en-US" sz="1400" b="1" dirty="0" smtClean="0">
              <a:solidFill>
                <a:srgbClr val="0070C0"/>
              </a:solidFill>
            </a:endParaRPr>
          </a:p>
          <a:p>
            <a:pPr algn="ctr"/>
            <a:r>
              <a:rPr lang="en-US" sz="1400" b="1" dirty="0" smtClean="0">
                <a:solidFill>
                  <a:srgbClr val="FF0000"/>
                </a:solidFill>
              </a:rPr>
              <a:t>FFIEC 009 </a:t>
            </a:r>
            <a:r>
              <a:rPr lang="en-US" sz="1400" b="1" dirty="0" smtClean="0">
                <a:solidFill>
                  <a:srgbClr val="00B050"/>
                </a:solidFill>
              </a:rPr>
              <a:t>(A)</a:t>
            </a:r>
            <a:r>
              <a:rPr lang="en-US" sz="1400" b="1" dirty="0" smtClean="0">
                <a:solidFill>
                  <a:schemeClr val="tx1"/>
                </a:solidFill>
              </a:rPr>
              <a:t>, </a:t>
            </a:r>
            <a:r>
              <a:rPr lang="en-US" sz="1400" dirty="0" smtClean="0">
                <a:solidFill>
                  <a:schemeClr val="tx1"/>
                </a:solidFill>
              </a:rPr>
              <a:t>1986Q1, </a:t>
            </a:r>
            <a:r>
              <a:rPr lang="en-US" sz="1400" b="1" dirty="0" smtClean="0">
                <a:solidFill>
                  <a:schemeClr val="tx1"/>
                </a:solidFill>
              </a:rPr>
              <a:t>Q </a:t>
            </a:r>
            <a:r>
              <a:rPr lang="en-US" sz="1400" b="1" dirty="0" smtClean="0">
                <a:solidFill>
                  <a:srgbClr val="0070C0"/>
                </a:solidFill>
              </a:rPr>
              <a:t>FCE</a:t>
            </a:r>
            <a:r>
              <a:rPr lang="en-US" sz="1400" dirty="0" smtClean="0"/>
              <a:t> </a:t>
            </a:r>
          </a:p>
        </p:txBody>
      </p:sp>
      <p:sp>
        <p:nvSpPr>
          <p:cNvPr id="6" name="Rectangle 5"/>
          <p:cNvSpPr/>
          <p:nvPr/>
        </p:nvSpPr>
        <p:spPr>
          <a:xfrm>
            <a:off x="609600" y="1942388"/>
            <a:ext cx="2590800" cy="953212"/>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t>US BHC</a:t>
            </a:r>
          </a:p>
          <a:p>
            <a:pPr algn="ctr"/>
            <a:r>
              <a:rPr lang="en-US" sz="1400" b="1" dirty="0" smtClean="0">
                <a:solidFill>
                  <a:schemeClr val="accent6">
                    <a:lumMod val="75000"/>
                  </a:schemeClr>
                </a:solidFill>
              </a:rPr>
              <a:t>FR Y-9C</a:t>
            </a:r>
            <a:r>
              <a:rPr lang="en-US" sz="1400" dirty="0" smtClean="0"/>
              <a:t>, 1981Q2, </a:t>
            </a:r>
            <a:r>
              <a:rPr lang="en-US" sz="1400" b="1" dirty="0" smtClean="0"/>
              <a:t>Q </a:t>
            </a:r>
            <a:r>
              <a:rPr lang="en-US" sz="1400" b="1" dirty="0" smtClean="0">
                <a:solidFill>
                  <a:srgbClr val="0070C0"/>
                </a:solidFill>
              </a:rPr>
              <a:t>B I</a:t>
            </a:r>
          </a:p>
          <a:p>
            <a:pPr algn="ctr"/>
            <a:r>
              <a:rPr lang="en-US" sz="1400" b="1" dirty="0">
                <a:solidFill>
                  <a:srgbClr val="FF0000"/>
                </a:solidFill>
              </a:rPr>
              <a:t>FFIEC 009 </a:t>
            </a:r>
            <a:r>
              <a:rPr lang="en-US" sz="1400" b="1" dirty="0">
                <a:solidFill>
                  <a:srgbClr val="00B050"/>
                </a:solidFill>
              </a:rPr>
              <a:t>(A)</a:t>
            </a:r>
            <a:r>
              <a:rPr lang="en-US" sz="1400" b="1" dirty="0">
                <a:solidFill>
                  <a:schemeClr val="tx1"/>
                </a:solidFill>
              </a:rPr>
              <a:t>, </a:t>
            </a:r>
            <a:r>
              <a:rPr lang="en-US" sz="1400" dirty="0">
                <a:solidFill>
                  <a:schemeClr val="tx1"/>
                </a:solidFill>
              </a:rPr>
              <a:t>1986Q1, </a:t>
            </a:r>
            <a:r>
              <a:rPr lang="en-US" sz="1400" b="1" dirty="0">
                <a:solidFill>
                  <a:schemeClr val="tx1"/>
                </a:solidFill>
              </a:rPr>
              <a:t>Q </a:t>
            </a:r>
            <a:r>
              <a:rPr lang="en-US" sz="1400" b="1" dirty="0">
                <a:solidFill>
                  <a:srgbClr val="0070C0"/>
                </a:solidFill>
              </a:rPr>
              <a:t>FCE</a:t>
            </a:r>
            <a:r>
              <a:rPr lang="en-US" sz="1400" dirty="0"/>
              <a:t> </a:t>
            </a:r>
          </a:p>
        </p:txBody>
      </p:sp>
      <p:sp>
        <p:nvSpPr>
          <p:cNvPr id="11" name="Rectangle 10"/>
          <p:cNvSpPr/>
          <p:nvPr/>
        </p:nvSpPr>
        <p:spPr>
          <a:xfrm>
            <a:off x="3733800" y="3765957"/>
            <a:ext cx="2439111" cy="958443"/>
          </a:xfrm>
          <a:prstGeom prst="rect">
            <a:avLst/>
          </a:prstGeom>
          <a:solidFill>
            <a:schemeClr val="bg1"/>
          </a:solidFill>
          <a:ln w="19050">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dirty="0" smtClean="0"/>
              <a:t>US Nonbank Subsidiaries</a:t>
            </a:r>
          </a:p>
          <a:p>
            <a:pPr algn="ctr"/>
            <a:r>
              <a:rPr lang="en-US" sz="1400" b="1" dirty="0" smtClean="0">
                <a:solidFill>
                  <a:srgbClr val="00B050"/>
                </a:solidFill>
              </a:rPr>
              <a:t>FR Y-7N/7NS</a:t>
            </a:r>
            <a:r>
              <a:rPr lang="en-US" sz="1400" dirty="0" smtClean="0"/>
              <a:t>, 2002Q4, </a:t>
            </a:r>
            <a:r>
              <a:rPr lang="en-US" sz="1400" b="1" dirty="0" smtClean="0"/>
              <a:t>Q A </a:t>
            </a:r>
            <a:r>
              <a:rPr lang="en-US" sz="1400" b="1" dirty="0" smtClean="0">
                <a:solidFill>
                  <a:srgbClr val="0070C0"/>
                </a:solidFill>
              </a:rPr>
              <a:t>B I</a:t>
            </a:r>
          </a:p>
          <a:p>
            <a:pPr algn="ctr"/>
            <a:r>
              <a:rPr lang="en-US" sz="1400" b="1" dirty="0">
                <a:solidFill>
                  <a:srgbClr val="00B050"/>
                </a:solidFill>
              </a:rPr>
              <a:t>FR </a:t>
            </a:r>
            <a:r>
              <a:rPr lang="en-US" sz="1400" b="1" dirty="0" smtClean="0">
                <a:solidFill>
                  <a:srgbClr val="00B050"/>
                </a:solidFill>
              </a:rPr>
              <a:t>Y-7</a:t>
            </a:r>
            <a:r>
              <a:rPr lang="en-US" sz="1400" dirty="0" smtClean="0"/>
              <a:t>, 1995-2001, </a:t>
            </a:r>
            <a:r>
              <a:rPr lang="en-US" sz="1400" b="1" dirty="0" smtClean="0"/>
              <a:t>A </a:t>
            </a:r>
            <a:r>
              <a:rPr lang="en-US" sz="1400" b="1" dirty="0" smtClean="0">
                <a:solidFill>
                  <a:srgbClr val="0070C0"/>
                </a:solidFill>
              </a:rPr>
              <a:t>B I O</a:t>
            </a:r>
            <a:endParaRPr lang="en-US" sz="1400" b="1" dirty="0">
              <a:solidFill>
                <a:srgbClr val="0070C0"/>
              </a:solidFill>
            </a:endParaRPr>
          </a:p>
        </p:txBody>
      </p:sp>
      <p:sp>
        <p:nvSpPr>
          <p:cNvPr id="15" name="Oval 14"/>
          <p:cNvSpPr/>
          <p:nvPr/>
        </p:nvSpPr>
        <p:spPr>
          <a:xfrm>
            <a:off x="5943600" y="609600"/>
            <a:ext cx="2971800" cy="838200"/>
          </a:xfrm>
          <a:prstGeom prst="ellipse">
            <a:avLst/>
          </a:prstGeom>
          <a:ln w="19050">
            <a:solidFill>
              <a:schemeClr val="accent5">
                <a:lumMod val="75000"/>
              </a:schemeClr>
            </a:solidFill>
            <a:prstDash val="solid"/>
          </a:ln>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smtClean="0"/>
              <a:t>Parent FBO</a:t>
            </a:r>
          </a:p>
          <a:p>
            <a:pPr algn="ctr"/>
            <a:r>
              <a:rPr lang="en-US" sz="1400" b="1" dirty="0" smtClean="0">
                <a:solidFill>
                  <a:srgbClr val="00B050"/>
                </a:solidFill>
              </a:rPr>
              <a:t>FR Y-7</a:t>
            </a:r>
            <a:r>
              <a:rPr lang="en-US" sz="1400" dirty="0" smtClean="0"/>
              <a:t>, 1995-2001, </a:t>
            </a:r>
            <a:r>
              <a:rPr lang="en-US" sz="1400" b="1" dirty="0" smtClean="0"/>
              <a:t>A </a:t>
            </a:r>
            <a:r>
              <a:rPr lang="en-US" sz="1400" b="1" dirty="0" smtClean="0">
                <a:solidFill>
                  <a:srgbClr val="0070C0"/>
                </a:solidFill>
              </a:rPr>
              <a:t>B I O</a:t>
            </a:r>
          </a:p>
          <a:p>
            <a:pPr algn="ctr"/>
            <a:r>
              <a:rPr lang="en-US" sz="1400" b="1" dirty="0" smtClean="0">
                <a:solidFill>
                  <a:srgbClr val="00B050"/>
                </a:solidFill>
              </a:rPr>
              <a:t>FR Y-7Q</a:t>
            </a:r>
            <a:r>
              <a:rPr lang="en-US" sz="1400" dirty="0" smtClean="0"/>
              <a:t>, 2002Q4, </a:t>
            </a:r>
            <a:r>
              <a:rPr lang="en-US" sz="1400" b="1" dirty="0" smtClean="0"/>
              <a:t>Q A</a:t>
            </a:r>
            <a:r>
              <a:rPr lang="en-US" sz="1400" dirty="0" smtClean="0"/>
              <a:t> </a:t>
            </a:r>
            <a:r>
              <a:rPr lang="en-US" sz="1400" b="1" dirty="0">
                <a:solidFill>
                  <a:srgbClr val="0070C0"/>
                </a:solidFill>
              </a:rPr>
              <a:t>B</a:t>
            </a:r>
            <a:r>
              <a:rPr lang="en-US" sz="1400" dirty="0" smtClean="0"/>
              <a:t> </a:t>
            </a:r>
            <a:endParaRPr lang="en-US" sz="1400" dirty="0"/>
          </a:p>
        </p:txBody>
      </p:sp>
      <p:sp>
        <p:nvSpPr>
          <p:cNvPr id="10" name="Rectangle 9"/>
          <p:cNvSpPr/>
          <p:nvPr/>
        </p:nvSpPr>
        <p:spPr>
          <a:xfrm>
            <a:off x="3733800" y="2495984"/>
            <a:ext cx="2439112" cy="1056210"/>
          </a:xfrm>
          <a:prstGeom prst="rect">
            <a:avLst/>
          </a:prstGeom>
          <a:ln w="19050">
            <a:solidFill>
              <a:schemeClr val="tx1"/>
            </a:solidFill>
            <a:prstDash val="solid"/>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b="1" dirty="0" smtClean="0"/>
              <a:t>US Branches / Agencies</a:t>
            </a:r>
          </a:p>
          <a:p>
            <a:pPr algn="ctr"/>
            <a:r>
              <a:rPr lang="en-US" sz="1400" b="1" dirty="0" smtClean="0">
                <a:solidFill>
                  <a:srgbClr val="00B050"/>
                </a:solidFill>
              </a:rPr>
              <a:t>FFIEC 002</a:t>
            </a:r>
            <a:r>
              <a:rPr lang="en-US" sz="1400" dirty="0" smtClean="0"/>
              <a:t>, 1980Q2, </a:t>
            </a:r>
            <a:r>
              <a:rPr lang="en-US" sz="1400" b="1" dirty="0" smtClean="0"/>
              <a:t>Q </a:t>
            </a:r>
            <a:r>
              <a:rPr lang="en-US" sz="1400" b="1" dirty="0" smtClean="0">
                <a:solidFill>
                  <a:srgbClr val="0070C0"/>
                </a:solidFill>
              </a:rPr>
              <a:t>B</a:t>
            </a:r>
          </a:p>
          <a:p>
            <a:pPr algn="ctr"/>
            <a:r>
              <a:rPr lang="en-US" sz="1400" b="1" dirty="0" smtClean="0">
                <a:solidFill>
                  <a:srgbClr val="FF0000"/>
                </a:solidFill>
              </a:rPr>
              <a:t>FR 2644</a:t>
            </a:r>
            <a:r>
              <a:rPr lang="en-US" sz="1400" dirty="0" smtClean="0"/>
              <a:t>, 1960W1, </a:t>
            </a:r>
            <a:r>
              <a:rPr lang="en-US" sz="1400" b="1" dirty="0" smtClean="0"/>
              <a:t>W </a:t>
            </a:r>
            <a:r>
              <a:rPr lang="en-US" sz="1400" b="1" dirty="0" smtClean="0">
                <a:solidFill>
                  <a:srgbClr val="0070C0"/>
                </a:solidFill>
              </a:rPr>
              <a:t>B</a:t>
            </a:r>
          </a:p>
          <a:p>
            <a:pPr algn="ctr"/>
            <a:r>
              <a:rPr lang="en-US" sz="1400" b="1" dirty="0" smtClean="0">
                <a:solidFill>
                  <a:srgbClr val="FF0000"/>
                </a:solidFill>
              </a:rPr>
              <a:t>FFIEC 019</a:t>
            </a:r>
            <a:r>
              <a:rPr lang="en-US" sz="1400" dirty="0" smtClean="0">
                <a:solidFill>
                  <a:schemeClr val="tx1"/>
                </a:solidFill>
              </a:rPr>
              <a:t>, 1986Q2, </a:t>
            </a:r>
            <a:r>
              <a:rPr lang="en-US" sz="1400" b="1" dirty="0" smtClean="0">
                <a:solidFill>
                  <a:schemeClr val="tx1"/>
                </a:solidFill>
              </a:rPr>
              <a:t>Q</a:t>
            </a:r>
            <a:r>
              <a:rPr lang="en-US" sz="1400" dirty="0" smtClean="0">
                <a:solidFill>
                  <a:schemeClr val="tx1"/>
                </a:solidFill>
              </a:rPr>
              <a:t> </a:t>
            </a:r>
            <a:r>
              <a:rPr lang="en-US" sz="1400" b="1" dirty="0" smtClean="0">
                <a:solidFill>
                  <a:srgbClr val="0070C0"/>
                </a:solidFill>
              </a:rPr>
              <a:t>FCE</a:t>
            </a:r>
          </a:p>
        </p:txBody>
      </p:sp>
      <p:graphicFrame>
        <p:nvGraphicFramePr>
          <p:cNvPr id="5" name="Table 4"/>
          <p:cNvGraphicFramePr>
            <a:graphicFrameLocks noGrp="1"/>
          </p:cNvGraphicFramePr>
          <p:nvPr>
            <p:extLst>
              <p:ext uri="{D42A27DB-BD31-4B8C-83A1-F6EECF244321}">
                <p14:modId xmlns:p14="http://schemas.microsoft.com/office/powerpoint/2010/main" xmlns="" val="567951362"/>
              </p:ext>
            </p:extLst>
          </p:nvPr>
        </p:nvGraphicFramePr>
        <p:xfrm>
          <a:off x="6781800" y="1947195"/>
          <a:ext cx="2249681" cy="4339590"/>
        </p:xfrm>
        <a:graphic>
          <a:graphicData uri="http://schemas.openxmlformats.org/drawingml/2006/table">
            <a:tbl>
              <a:tblPr/>
              <a:tblGrid>
                <a:gridCol w="838200"/>
                <a:gridCol w="1411481"/>
              </a:tblGrid>
              <a:tr h="238125">
                <a:tc gridSpan="2">
                  <a:txBody>
                    <a:bodyPr/>
                    <a:lstStyle/>
                    <a:p>
                      <a:pPr algn="ctr" rtl="0" fontAlgn="ctr"/>
                      <a:r>
                        <a:rPr lang="en-US" sz="1400" b="1" i="0" u="none" strike="noStrike" dirty="0">
                          <a:solidFill>
                            <a:srgbClr val="0070C0"/>
                          </a:solidFill>
                          <a:effectLst/>
                          <a:latin typeface="Calibri"/>
                        </a:rPr>
                        <a:t>Key Variables</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38125">
                <a:tc>
                  <a:txBody>
                    <a:bodyPr/>
                    <a:lstStyle/>
                    <a:p>
                      <a:pPr algn="ctr" rtl="0" fontAlgn="ctr"/>
                      <a:r>
                        <a:rPr lang="en-US" sz="1400" b="1" i="0" u="none" strike="noStrike" dirty="0">
                          <a:solidFill>
                            <a:srgbClr val="0070C0"/>
                          </a:solidFill>
                          <a:effectLst/>
                          <a:latin typeface="Calibri"/>
                        </a:rPr>
                        <a:t>B</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0070C0"/>
                          </a:solidFill>
                          <a:effectLst/>
                          <a:latin typeface="Calibri"/>
                        </a:rPr>
                        <a:t>I</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Income Statement</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0070C0"/>
                          </a:solidFill>
                          <a:effectLst/>
                          <a:latin typeface="Calibri"/>
                        </a:rPr>
                        <a:t>FCE</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Foreign Country Exposures</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0070C0"/>
                          </a:solidFill>
                          <a:effectLst/>
                          <a:latin typeface="Calibri"/>
                        </a:rPr>
                        <a:t>O</a:t>
                      </a:r>
                      <a:r>
                        <a:rPr lang="en-US" sz="1400" b="0" i="0" u="none" strike="noStrike" dirty="0">
                          <a:solidFill>
                            <a:srgbClr val="000000"/>
                          </a:solidFill>
                          <a:effectLst/>
                          <a:latin typeface="Calibri"/>
                        </a:rPr>
                        <a:t> </a:t>
                      </a:r>
                      <a:endParaRPr lang="en-US" sz="1400" b="1" i="0" u="none" strike="noStrike" dirty="0">
                        <a:solidFill>
                          <a:srgbClr val="0070C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Organizational Structure</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38125">
                <a:tc gridSpan="2">
                  <a:txBody>
                    <a:bodyPr/>
                    <a:lstStyle/>
                    <a:p>
                      <a:pPr algn="ctr" rtl="0" fontAlgn="ctr"/>
                      <a:r>
                        <a:rPr lang="en-US" sz="1400" b="1" i="0" u="none" strike="noStrike" dirty="0">
                          <a:solidFill>
                            <a:srgbClr val="000000"/>
                          </a:solidFill>
                          <a:effectLst/>
                          <a:latin typeface="Calibri"/>
                        </a:rPr>
                        <a:t>Frequency</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38125">
                <a:tc>
                  <a:txBody>
                    <a:bodyPr/>
                    <a:lstStyle/>
                    <a:p>
                      <a:pPr algn="ctr" rtl="0" fontAlgn="ctr"/>
                      <a:r>
                        <a:rPr lang="en-US" sz="1400" b="1" i="0" u="none" strike="noStrike" dirty="0">
                          <a:solidFill>
                            <a:srgbClr val="000000"/>
                          </a:solidFill>
                          <a:effectLst/>
                          <a:latin typeface="Calibri"/>
                        </a:rPr>
                        <a:t>A</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Annually</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000000"/>
                          </a:solidFill>
                          <a:effectLst/>
                          <a:latin typeface="Calibri"/>
                        </a:rPr>
                        <a:t>Q</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Quarterly</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000000"/>
                          </a:solidFill>
                          <a:effectLst/>
                          <a:latin typeface="Calibri"/>
                        </a:rPr>
                        <a:t>W</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Weekly</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38125">
                <a:tc gridSpan="2">
                  <a:txBody>
                    <a:bodyPr/>
                    <a:lstStyle/>
                    <a:p>
                      <a:pPr algn="ctr" rtl="0" fontAlgn="ctr"/>
                      <a:r>
                        <a:rPr lang="en-US" sz="1400" b="1" i="0" u="none" strike="noStrike" dirty="0">
                          <a:solidFill>
                            <a:srgbClr val="00B050"/>
                          </a:solidFill>
                          <a:effectLst/>
                          <a:latin typeface="Calibri"/>
                        </a:rPr>
                        <a:t>Availability</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38125">
                <a:tc>
                  <a:txBody>
                    <a:bodyPr/>
                    <a:lstStyle/>
                    <a:p>
                      <a:pPr algn="ctr" rtl="0" fontAlgn="ctr"/>
                      <a:r>
                        <a:rPr lang="en-US" sz="1400" b="1" i="0" u="none" strike="noStrike" dirty="0">
                          <a:solidFill>
                            <a:srgbClr val="00B050"/>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Public</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6250">
                <a:tc>
                  <a:txBody>
                    <a:bodyPr/>
                    <a:lstStyle/>
                    <a:p>
                      <a:pPr algn="ctr" rtl="0" fontAlgn="ctr"/>
                      <a:r>
                        <a:rPr lang="en-US" sz="1400" b="1" i="0" u="none" strike="noStrike" dirty="0">
                          <a:solidFill>
                            <a:srgbClr val="E46C0A"/>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Public, some variables Confidential</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ctr" rtl="0" fontAlgn="ctr"/>
                      <a:r>
                        <a:rPr lang="en-US" sz="1400" b="1" i="0" u="none" strike="noStrike" dirty="0">
                          <a:solidFill>
                            <a:srgbClr val="FF0000"/>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Confidential</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9075">
                <a:tc>
                  <a:txBody>
                    <a:bodyPr/>
                    <a:lstStyle/>
                    <a:p>
                      <a:pPr algn="ctr" rtl="0" fontAlgn="ctr"/>
                      <a:r>
                        <a:rPr lang="en-US" sz="1400" b="1" i="0" u="none" strike="noStrike" dirty="0">
                          <a:solidFill>
                            <a:srgbClr val="FF0000"/>
                          </a:solidFill>
                          <a:effectLst/>
                          <a:latin typeface="Calibri"/>
                        </a:rPr>
                        <a:t>FORM</a:t>
                      </a:r>
                      <a:r>
                        <a:rPr lang="en-US" sz="1400" b="1" i="0" u="none" strike="noStrike" dirty="0">
                          <a:solidFill>
                            <a:srgbClr val="00B050"/>
                          </a:solidFill>
                          <a:effectLst/>
                          <a:latin typeface="Calibri"/>
                        </a:rPr>
                        <a:t> (A)</a:t>
                      </a:r>
                      <a:endParaRPr lang="en-US" sz="1400" b="1" i="0" u="none" strike="noStrike" dirty="0">
                        <a:solidFill>
                          <a:srgbClr val="FF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Aggregated data is public</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cxnSp>
        <p:nvCxnSpPr>
          <p:cNvPr id="4" name="Straight Arrow Connector 3"/>
          <p:cNvCxnSpPr>
            <a:stCxn id="15" idx="2"/>
          </p:cNvCxnSpPr>
          <p:nvPr/>
        </p:nvCxnSpPr>
        <p:spPr>
          <a:xfrm flipH="1">
            <a:off x="1984522" y="1028700"/>
            <a:ext cx="3959078" cy="876300"/>
          </a:xfrm>
          <a:prstGeom prst="straightConnector1">
            <a:avLst/>
          </a:prstGeom>
          <a:ln>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15" idx="2"/>
            <a:endCxn id="8" idx="0"/>
          </p:cNvCxnSpPr>
          <p:nvPr/>
        </p:nvCxnSpPr>
        <p:spPr>
          <a:xfrm flipH="1">
            <a:off x="1984522" y="1028700"/>
            <a:ext cx="3959078" cy="2543450"/>
          </a:xfrm>
          <a:prstGeom prst="straightConnector1">
            <a:avLst/>
          </a:prstGeom>
          <a:ln>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5" idx="2"/>
            <a:endCxn id="10" idx="0"/>
          </p:cNvCxnSpPr>
          <p:nvPr/>
        </p:nvCxnSpPr>
        <p:spPr>
          <a:xfrm flipH="1">
            <a:off x="4953356" y="1028700"/>
            <a:ext cx="990244" cy="1467284"/>
          </a:xfrm>
          <a:prstGeom prst="straightConnector1">
            <a:avLst/>
          </a:prstGeom>
          <a:ln>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5" idx="2"/>
          </p:cNvCxnSpPr>
          <p:nvPr/>
        </p:nvCxnSpPr>
        <p:spPr>
          <a:xfrm flipH="1">
            <a:off x="5867400" y="1028700"/>
            <a:ext cx="76200" cy="2737257"/>
          </a:xfrm>
          <a:prstGeom prst="straightConnector1">
            <a:avLst/>
          </a:prstGeom>
          <a:ln>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28600" y="6477000"/>
            <a:ext cx="7696200" cy="276999"/>
          </a:xfrm>
          <a:prstGeom prst="rect">
            <a:avLst/>
          </a:prstGeom>
          <a:noFill/>
        </p:spPr>
        <p:txBody>
          <a:bodyPr wrap="square" rtlCol="0">
            <a:spAutoFit/>
          </a:bodyPr>
          <a:lstStyle/>
          <a:p>
            <a:r>
              <a:rPr lang="en-US" sz="1200" dirty="0" smtClean="0"/>
              <a:t>* Dates reflect when data collection began, however actual starting date may vary by form</a:t>
            </a:r>
            <a:endParaRPr lang="en-US" sz="1200" dirty="0"/>
          </a:p>
        </p:txBody>
      </p:sp>
      <p:sp>
        <p:nvSpPr>
          <p:cNvPr id="7" name="Slide Number Placeholder 6"/>
          <p:cNvSpPr>
            <a:spLocks noGrp="1"/>
          </p:cNvSpPr>
          <p:nvPr>
            <p:ph type="sldNum" sz="quarter" idx="12"/>
          </p:nvPr>
        </p:nvSpPr>
        <p:spPr/>
        <p:txBody>
          <a:bodyPr/>
          <a:lstStyle/>
          <a:p>
            <a:fld id="{2DCD454F-DCB2-47EE-B0BD-537FE9AE3375}" type="slidenum">
              <a:rPr lang="en-US" smtClean="0"/>
              <a:pPr/>
              <a:t>6</a:t>
            </a:fld>
            <a:endParaRPr lang="en-US"/>
          </a:p>
        </p:txBody>
      </p:sp>
    </p:spTree>
    <p:extLst>
      <p:ext uri="{BB962C8B-B14F-4D97-AF65-F5344CB8AC3E}">
        <p14:creationId xmlns:p14="http://schemas.microsoft.com/office/powerpoint/2010/main" xmlns="" val="1544989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normAutofit/>
          </a:bodyPr>
          <a:lstStyle/>
          <a:p>
            <a:r>
              <a:rPr lang="en-US" sz="3200" dirty="0" smtClean="0"/>
              <a:t>USBOs with operations abroad – Key Definitions</a:t>
            </a:r>
            <a:endParaRPr lang="en-US" sz="3200" dirty="0"/>
          </a:p>
        </p:txBody>
      </p:sp>
      <p:sp>
        <p:nvSpPr>
          <p:cNvPr id="3" name="Content Placeholder 2"/>
          <p:cNvSpPr>
            <a:spLocks noGrp="1"/>
          </p:cNvSpPr>
          <p:nvPr>
            <p:ph idx="1"/>
          </p:nvPr>
        </p:nvSpPr>
        <p:spPr>
          <a:xfrm>
            <a:off x="457200" y="1066800"/>
            <a:ext cx="8229600" cy="5334000"/>
          </a:xfrm>
        </p:spPr>
        <p:txBody>
          <a:bodyPr>
            <a:normAutofit lnSpcReduction="10000"/>
          </a:bodyPr>
          <a:lstStyle/>
          <a:p>
            <a:pPr>
              <a:lnSpc>
                <a:spcPct val="150000"/>
              </a:lnSpc>
            </a:pPr>
            <a:r>
              <a:rPr lang="en-US" sz="2000" dirty="0" smtClean="0"/>
              <a:t>US BHC</a:t>
            </a:r>
          </a:p>
          <a:p>
            <a:pPr lvl="1">
              <a:lnSpc>
                <a:spcPct val="150000"/>
              </a:lnSpc>
            </a:pPr>
            <a:r>
              <a:rPr lang="en-US" sz="2000" dirty="0" smtClean="0"/>
              <a:t>Bank of America Corporation</a:t>
            </a:r>
          </a:p>
          <a:p>
            <a:pPr>
              <a:lnSpc>
                <a:spcPct val="150000"/>
              </a:lnSpc>
            </a:pPr>
            <a:r>
              <a:rPr lang="en-US" sz="2000" dirty="0" smtClean="0"/>
              <a:t>USBO – Top BHC</a:t>
            </a:r>
          </a:p>
          <a:p>
            <a:pPr>
              <a:lnSpc>
                <a:spcPct val="150000"/>
              </a:lnSpc>
            </a:pPr>
            <a:r>
              <a:rPr lang="en-US" sz="2000" dirty="0" smtClean="0"/>
              <a:t>Foreign Subsidiary of USBO- Legally </a:t>
            </a:r>
            <a:r>
              <a:rPr lang="en-US" sz="2000" dirty="0"/>
              <a:t>separate entity from its </a:t>
            </a:r>
            <a:r>
              <a:rPr lang="en-US" sz="2000" dirty="0" smtClean="0"/>
              <a:t>US parent</a:t>
            </a:r>
            <a:r>
              <a:rPr lang="en-US" sz="2000" dirty="0"/>
              <a:t>; holds its own equity </a:t>
            </a:r>
            <a:r>
              <a:rPr lang="en-US" sz="2000" dirty="0" smtClean="0"/>
              <a:t>abroad</a:t>
            </a:r>
          </a:p>
          <a:p>
            <a:pPr lvl="1">
              <a:lnSpc>
                <a:spcPct val="150000"/>
              </a:lnSpc>
            </a:pPr>
            <a:r>
              <a:rPr lang="en-US" sz="2000" dirty="0"/>
              <a:t>Foreign Commercial </a:t>
            </a:r>
            <a:r>
              <a:rPr lang="en-US" sz="2000" dirty="0" smtClean="0"/>
              <a:t>Bank Subsidiary of USBO</a:t>
            </a:r>
          </a:p>
          <a:p>
            <a:pPr lvl="1">
              <a:lnSpc>
                <a:spcPct val="150000"/>
              </a:lnSpc>
            </a:pPr>
            <a:r>
              <a:rPr lang="en-US" sz="2000" dirty="0"/>
              <a:t>Foreign </a:t>
            </a:r>
            <a:r>
              <a:rPr lang="en-US" sz="2000" dirty="0" smtClean="0"/>
              <a:t>Non-Bank Subsidiaries </a:t>
            </a:r>
            <a:r>
              <a:rPr lang="en-US" sz="2000" dirty="0"/>
              <a:t>of USBO</a:t>
            </a:r>
            <a:endParaRPr lang="en-US" sz="2000" dirty="0" smtClean="0"/>
          </a:p>
          <a:p>
            <a:pPr lvl="1">
              <a:lnSpc>
                <a:spcPct val="150000"/>
              </a:lnSpc>
            </a:pPr>
            <a:r>
              <a:rPr lang="en-US" sz="2000" dirty="0" smtClean="0"/>
              <a:t>US </a:t>
            </a:r>
            <a:r>
              <a:rPr lang="en-US" sz="2000" dirty="0" err="1" smtClean="0"/>
              <a:t>EdgeAgree</a:t>
            </a:r>
            <a:r>
              <a:rPr lang="en-US" sz="2000" dirty="0" smtClean="0"/>
              <a:t> Corp Subsidiary of USBO</a:t>
            </a:r>
          </a:p>
          <a:p>
            <a:pPr>
              <a:lnSpc>
                <a:spcPct val="150000"/>
              </a:lnSpc>
            </a:pPr>
            <a:r>
              <a:rPr lang="en-US" sz="2000" dirty="0" smtClean="0"/>
              <a:t>Foreign Branches/Agencies of </a:t>
            </a:r>
            <a:r>
              <a:rPr lang="en-US" sz="2000" dirty="0"/>
              <a:t>USBO - Legally the same entity as its </a:t>
            </a:r>
            <a:r>
              <a:rPr lang="en-US" sz="2000" dirty="0" smtClean="0"/>
              <a:t>US parent</a:t>
            </a:r>
            <a:r>
              <a:rPr lang="en-US" sz="2000" dirty="0"/>
              <a:t>; does not have its own </a:t>
            </a:r>
            <a:r>
              <a:rPr lang="en-US" sz="2000" dirty="0" smtClean="0"/>
              <a:t>equity abroad</a:t>
            </a:r>
            <a:br>
              <a:rPr lang="en-US" sz="2000" dirty="0" smtClean="0"/>
            </a:br>
            <a:endParaRPr lang="en-US" sz="2000"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7</a:t>
            </a:fld>
            <a:endParaRPr lang="en-US"/>
          </a:p>
        </p:txBody>
      </p:sp>
    </p:spTree>
    <p:extLst>
      <p:ext uri="{BB962C8B-B14F-4D97-AF65-F5344CB8AC3E}">
        <p14:creationId xmlns:p14="http://schemas.microsoft.com/office/powerpoint/2010/main" xmlns="" val="1924946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225"/>
            <a:ext cx="8229600" cy="739775"/>
          </a:xfrm>
        </p:spPr>
        <p:txBody>
          <a:bodyPr>
            <a:noAutofit/>
          </a:bodyPr>
          <a:lstStyle/>
          <a:p>
            <a:pPr algn="l"/>
            <a:r>
              <a:rPr lang="en-US" sz="2400" dirty="0">
                <a:solidFill>
                  <a:prstClr val="black"/>
                </a:solidFill>
              </a:rPr>
              <a:t>Balance Sheet, Income Statement, and Foreign Country Exposures data for the </a:t>
            </a:r>
            <a:r>
              <a:rPr lang="en-US" sz="2400" dirty="0" smtClean="0">
                <a:solidFill>
                  <a:srgbClr val="FF0000"/>
                </a:solidFill>
              </a:rPr>
              <a:t>Foreign </a:t>
            </a:r>
            <a:r>
              <a:rPr lang="en-US" sz="2400" dirty="0">
                <a:solidFill>
                  <a:srgbClr val="FF0000"/>
                </a:solidFill>
              </a:rPr>
              <a:t>parts of </a:t>
            </a:r>
            <a:r>
              <a:rPr lang="en-US" sz="2400" dirty="0" smtClean="0">
                <a:solidFill>
                  <a:srgbClr val="FF0000"/>
                </a:solidFill>
              </a:rPr>
              <a:t>USBO’s</a:t>
            </a:r>
            <a:endParaRPr lang="en-US" sz="3200" dirty="0">
              <a:solidFill>
                <a:srgbClr val="FF0000"/>
              </a:solidFill>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l="7126" r="16993"/>
          <a:stretch/>
        </p:blipFill>
        <p:spPr>
          <a:xfrm>
            <a:off x="182880" y="762001"/>
            <a:ext cx="8732520" cy="5562600"/>
          </a:xfrm>
          <a:prstGeom prst="rect">
            <a:avLst/>
          </a:prstGeom>
        </p:spPr>
      </p:pic>
      <p:sp>
        <p:nvSpPr>
          <p:cNvPr id="8" name="Rectangle 7"/>
          <p:cNvSpPr/>
          <p:nvPr/>
        </p:nvSpPr>
        <p:spPr>
          <a:xfrm>
            <a:off x="2829370" y="3543301"/>
            <a:ext cx="3114230" cy="790888"/>
          </a:xfrm>
          <a:prstGeom prst="rect">
            <a:avLst/>
          </a:prstGeom>
          <a:ln w="28575">
            <a:solidFill>
              <a:schemeClr val="tx1"/>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a:t>Foreign </a:t>
            </a:r>
            <a:r>
              <a:rPr lang="en-US" sz="1400" b="1" dirty="0" smtClean="0"/>
              <a:t>Bank Subsidiaries </a:t>
            </a:r>
          </a:p>
          <a:p>
            <a:pPr algn="ctr"/>
            <a:r>
              <a:rPr lang="en-US" sz="1400" b="1" dirty="0" smtClean="0"/>
              <a:t>Foreign Non-Bank Subsidiaries</a:t>
            </a:r>
          </a:p>
          <a:p>
            <a:pPr algn="ctr"/>
            <a:r>
              <a:rPr lang="en-US" sz="1400" b="1" dirty="0" smtClean="0">
                <a:solidFill>
                  <a:srgbClr val="00B050"/>
                </a:solidFill>
              </a:rPr>
              <a:t>FFIEC 2314/2314S</a:t>
            </a:r>
            <a:r>
              <a:rPr lang="en-US" sz="1400" dirty="0" smtClean="0"/>
              <a:t>, 1973Q4, </a:t>
            </a:r>
            <a:r>
              <a:rPr lang="en-US" sz="1400" b="1" dirty="0" smtClean="0"/>
              <a:t>Q A</a:t>
            </a:r>
            <a:r>
              <a:rPr lang="en-US" sz="1400" dirty="0" smtClean="0"/>
              <a:t> </a:t>
            </a:r>
            <a:r>
              <a:rPr lang="en-US" sz="1400" b="1" dirty="0" smtClean="0">
                <a:solidFill>
                  <a:srgbClr val="0070C0"/>
                </a:solidFill>
              </a:rPr>
              <a:t>B I</a:t>
            </a:r>
            <a:endParaRPr lang="en-US" sz="1400" b="1" dirty="0">
              <a:solidFill>
                <a:srgbClr val="0070C0"/>
              </a:solidFill>
            </a:endParaRPr>
          </a:p>
        </p:txBody>
      </p:sp>
      <p:sp>
        <p:nvSpPr>
          <p:cNvPr id="10" name="Rectangle 9"/>
          <p:cNvSpPr/>
          <p:nvPr/>
        </p:nvSpPr>
        <p:spPr>
          <a:xfrm>
            <a:off x="2819400" y="2590800"/>
            <a:ext cx="3124200" cy="750794"/>
          </a:xfrm>
          <a:prstGeom prst="rect">
            <a:avLst/>
          </a:prstGeom>
          <a:ln w="28575">
            <a:solidFill>
              <a:schemeClr val="tx1"/>
            </a:solidFill>
            <a:prstDash val="solid"/>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b="1" dirty="0" smtClean="0"/>
              <a:t>Foreign Branches / Agencies</a:t>
            </a:r>
          </a:p>
          <a:p>
            <a:pPr algn="ctr"/>
            <a:r>
              <a:rPr lang="en-US" sz="1400" b="1" dirty="0" smtClean="0">
                <a:solidFill>
                  <a:srgbClr val="FF0000"/>
                </a:solidFill>
              </a:rPr>
              <a:t>FFIEC 030/030S </a:t>
            </a:r>
            <a:r>
              <a:rPr lang="en-US" sz="1400" b="1" dirty="0" smtClean="0">
                <a:solidFill>
                  <a:srgbClr val="00B050"/>
                </a:solidFill>
              </a:rPr>
              <a:t>(A)</a:t>
            </a:r>
            <a:r>
              <a:rPr lang="en-US" sz="1400" dirty="0" smtClean="0"/>
              <a:t>, 1984Q1, </a:t>
            </a:r>
            <a:r>
              <a:rPr lang="en-US" sz="1400" b="1" dirty="0" smtClean="0"/>
              <a:t>Q A </a:t>
            </a:r>
            <a:r>
              <a:rPr lang="en-US" sz="1400" b="1" dirty="0" smtClean="0">
                <a:solidFill>
                  <a:srgbClr val="0070C0"/>
                </a:solidFill>
              </a:rPr>
              <a:t>B</a:t>
            </a:r>
          </a:p>
          <a:p>
            <a:pPr algn="ctr"/>
            <a:r>
              <a:rPr lang="en-US" sz="1400" b="1" dirty="0">
                <a:solidFill>
                  <a:schemeClr val="accent6">
                    <a:lumMod val="75000"/>
                  </a:schemeClr>
                </a:solidFill>
              </a:rPr>
              <a:t>FFIEC 031</a:t>
            </a:r>
            <a:r>
              <a:rPr lang="en-US" sz="1400" dirty="0"/>
              <a:t>, 1984Q1, </a:t>
            </a:r>
            <a:r>
              <a:rPr lang="en-US" sz="1400" b="1" dirty="0"/>
              <a:t>Q </a:t>
            </a:r>
            <a:r>
              <a:rPr lang="en-US" sz="1400" b="1" dirty="0">
                <a:solidFill>
                  <a:srgbClr val="0070C0"/>
                </a:solidFill>
              </a:rPr>
              <a:t>B </a:t>
            </a:r>
            <a:r>
              <a:rPr lang="en-US" sz="1400" b="1" dirty="0" smtClean="0">
                <a:solidFill>
                  <a:srgbClr val="0070C0"/>
                </a:solidFill>
              </a:rPr>
              <a:t>I</a:t>
            </a:r>
            <a:r>
              <a:rPr lang="en-US" sz="1400" b="1" dirty="0" smtClean="0"/>
              <a:t> </a:t>
            </a:r>
            <a:endParaRPr lang="en-US" sz="1400" b="1" dirty="0"/>
          </a:p>
        </p:txBody>
      </p:sp>
      <p:sp>
        <p:nvSpPr>
          <p:cNvPr id="11" name="Rectangle 10"/>
          <p:cNvSpPr/>
          <p:nvPr/>
        </p:nvSpPr>
        <p:spPr>
          <a:xfrm>
            <a:off x="2819400" y="1524000"/>
            <a:ext cx="3124200" cy="838199"/>
          </a:xfrm>
          <a:prstGeom prst="rect">
            <a:avLst/>
          </a:prstGeom>
          <a:ln w="28575">
            <a:solidFill>
              <a:schemeClr val="tx1"/>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smtClean="0"/>
              <a:t>US Commercial Bank Subsidiaries</a:t>
            </a:r>
          </a:p>
          <a:p>
            <a:pPr algn="ctr"/>
            <a:r>
              <a:rPr lang="en-US" sz="1400" b="1" dirty="0"/>
              <a:t>US </a:t>
            </a:r>
            <a:r>
              <a:rPr lang="en-US" sz="1400" b="1" dirty="0" err="1"/>
              <a:t>EdgeAgree</a:t>
            </a:r>
            <a:r>
              <a:rPr lang="en-US" sz="1400" b="1" dirty="0"/>
              <a:t> Corp </a:t>
            </a:r>
            <a:r>
              <a:rPr lang="en-US" sz="1400" b="1" dirty="0" smtClean="0"/>
              <a:t>Subsidiaries</a:t>
            </a:r>
            <a:endParaRPr lang="en-US" sz="1400" dirty="0" smtClean="0"/>
          </a:p>
          <a:p>
            <a:pPr algn="ctr"/>
            <a:r>
              <a:rPr lang="en-US" sz="1400" b="1" dirty="0" smtClean="0">
                <a:solidFill>
                  <a:srgbClr val="FF0000"/>
                </a:solidFill>
              </a:rPr>
              <a:t>FFIEC 009 </a:t>
            </a:r>
            <a:r>
              <a:rPr lang="en-US" sz="1400" b="1" dirty="0" smtClean="0">
                <a:solidFill>
                  <a:srgbClr val="00B050"/>
                </a:solidFill>
              </a:rPr>
              <a:t>(A)</a:t>
            </a:r>
            <a:r>
              <a:rPr lang="en-US" sz="1400" b="1" dirty="0" smtClean="0">
                <a:solidFill>
                  <a:schemeClr val="tx1"/>
                </a:solidFill>
              </a:rPr>
              <a:t>, </a:t>
            </a:r>
            <a:r>
              <a:rPr lang="en-US" sz="1400" dirty="0" smtClean="0">
                <a:solidFill>
                  <a:schemeClr val="tx1"/>
                </a:solidFill>
              </a:rPr>
              <a:t>1986Q1, </a:t>
            </a:r>
            <a:r>
              <a:rPr lang="en-US" sz="1400" b="1" dirty="0" smtClean="0">
                <a:solidFill>
                  <a:schemeClr val="tx1"/>
                </a:solidFill>
              </a:rPr>
              <a:t>Q</a:t>
            </a:r>
            <a:r>
              <a:rPr lang="en-US" sz="1400" dirty="0" smtClean="0">
                <a:solidFill>
                  <a:schemeClr val="tx1"/>
                </a:solidFill>
              </a:rPr>
              <a:t> </a:t>
            </a:r>
            <a:r>
              <a:rPr lang="en-US" sz="1400" b="1" dirty="0" smtClean="0">
                <a:solidFill>
                  <a:srgbClr val="0070C0"/>
                </a:solidFill>
              </a:rPr>
              <a:t>FCE</a:t>
            </a:r>
          </a:p>
          <a:p>
            <a:pPr algn="ctr"/>
            <a:r>
              <a:rPr lang="en-US" sz="1400" b="1" dirty="0">
                <a:solidFill>
                  <a:srgbClr val="00B050"/>
                </a:solidFill>
              </a:rPr>
              <a:t>FR </a:t>
            </a:r>
            <a:r>
              <a:rPr lang="en-US" sz="1400" b="1" dirty="0" smtClean="0">
                <a:solidFill>
                  <a:srgbClr val="00B050"/>
                </a:solidFill>
              </a:rPr>
              <a:t>2886b</a:t>
            </a:r>
            <a:r>
              <a:rPr lang="en-US" sz="1400" b="1" dirty="0" smtClean="0">
                <a:solidFill>
                  <a:schemeClr val="tx1"/>
                </a:solidFill>
              </a:rPr>
              <a:t>, </a:t>
            </a:r>
            <a:r>
              <a:rPr lang="en-US" sz="1400" dirty="0">
                <a:solidFill>
                  <a:schemeClr val="tx1"/>
                </a:solidFill>
              </a:rPr>
              <a:t>1972Q1, </a:t>
            </a:r>
            <a:r>
              <a:rPr lang="en-US" sz="1400" b="1" dirty="0">
                <a:solidFill>
                  <a:schemeClr val="tx1"/>
                </a:solidFill>
              </a:rPr>
              <a:t>Q</a:t>
            </a:r>
            <a:r>
              <a:rPr lang="en-US" sz="1400" dirty="0">
                <a:solidFill>
                  <a:schemeClr val="tx1"/>
                </a:solidFill>
              </a:rPr>
              <a:t> </a:t>
            </a:r>
            <a:r>
              <a:rPr lang="en-US" sz="1400" b="1" dirty="0">
                <a:solidFill>
                  <a:srgbClr val="0070C0"/>
                </a:solidFill>
              </a:rPr>
              <a:t>B </a:t>
            </a:r>
            <a:r>
              <a:rPr lang="en-US" sz="1400" b="1" dirty="0" smtClean="0">
                <a:solidFill>
                  <a:srgbClr val="0070C0"/>
                </a:solidFill>
              </a:rPr>
              <a:t>I</a:t>
            </a:r>
            <a:endParaRPr lang="en-US" sz="1400" b="1" dirty="0">
              <a:solidFill>
                <a:srgbClr val="0070C0"/>
              </a:solidFill>
            </a:endParaRPr>
          </a:p>
        </p:txBody>
      </p:sp>
      <p:sp>
        <p:nvSpPr>
          <p:cNvPr id="14" name="Oval 13"/>
          <p:cNvSpPr/>
          <p:nvPr/>
        </p:nvSpPr>
        <p:spPr>
          <a:xfrm>
            <a:off x="0" y="1922702"/>
            <a:ext cx="2209800" cy="818262"/>
          </a:xfrm>
          <a:prstGeom prst="ellipse">
            <a:avLst/>
          </a:prstGeom>
          <a:ln w="28575">
            <a:solidFill>
              <a:schemeClr val="accent5">
                <a:lumMod val="75000"/>
              </a:schemeClr>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400" b="1" dirty="0" smtClean="0"/>
              <a:t>US BHC / Commercial Bank Subsidiaries</a:t>
            </a:r>
          </a:p>
        </p:txBody>
      </p:sp>
      <p:cxnSp>
        <p:nvCxnSpPr>
          <p:cNvPr id="25" name="Straight Arrow Connector 24"/>
          <p:cNvCxnSpPr>
            <a:stCxn id="14" idx="6"/>
          </p:cNvCxnSpPr>
          <p:nvPr/>
        </p:nvCxnSpPr>
        <p:spPr>
          <a:xfrm flipV="1">
            <a:off x="2209800" y="2113661"/>
            <a:ext cx="593221" cy="218172"/>
          </a:xfrm>
          <a:prstGeom prst="straightConnector1">
            <a:avLst/>
          </a:prstGeom>
          <a:ln w="1905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3" name="Table 12"/>
          <p:cNvGraphicFramePr>
            <a:graphicFrameLocks noGrp="1"/>
          </p:cNvGraphicFramePr>
          <p:nvPr>
            <p:extLst>
              <p:ext uri="{D42A27DB-BD31-4B8C-83A1-F6EECF244321}">
                <p14:modId xmlns:p14="http://schemas.microsoft.com/office/powerpoint/2010/main" xmlns="" val="1842105273"/>
              </p:ext>
            </p:extLst>
          </p:nvPr>
        </p:nvGraphicFramePr>
        <p:xfrm>
          <a:off x="6553200" y="2926935"/>
          <a:ext cx="2249681" cy="3665220"/>
        </p:xfrm>
        <a:graphic>
          <a:graphicData uri="http://schemas.openxmlformats.org/drawingml/2006/table">
            <a:tbl>
              <a:tblPr/>
              <a:tblGrid>
                <a:gridCol w="838200"/>
                <a:gridCol w="1411481"/>
              </a:tblGrid>
              <a:tr h="238125">
                <a:tc gridSpan="2">
                  <a:txBody>
                    <a:bodyPr/>
                    <a:lstStyle/>
                    <a:p>
                      <a:pPr algn="ctr" rtl="0" fontAlgn="ctr"/>
                      <a:r>
                        <a:rPr lang="en-US" sz="1400" b="1" i="0" u="none" strike="noStrike" dirty="0">
                          <a:solidFill>
                            <a:srgbClr val="0070C0"/>
                          </a:solidFill>
                          <a:effectLst/>
                          <a:latin typeface="Calibri"/>
                        </a:rPr>
                        <a:t>Key Variables</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r>
              <a:tr h="238125">
                <a:tc>
                  <a:txBody>
                    <a:bodyPr/>
                    <a:lstStyle/>
                    <a:p>
                      <a:pPr algn="ctr" rtl="0" fontAlgn="ctr"/>
                      <a:r>
                        <a:rPr lang="en-US" sz="1400" b="1" i="0" u="none" strike="noStrike" dirty="0">
                          <a:solidFill>
                            <a:srgbClr val="0070C0"/>
                          </a:solidFill>
                          <a:effectLst/>
                          <a:latin typeface="Calibri"/>
                        </a:rPr>
                        <a:t>B</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a:txBody>
                    <a:bodyPr/>
                    <a:lstStyle/>
                    <a:p>
                      <a:pPr algn="ctr" rtl="0" fontAlgn="ctr"/>
                      <a:r>
                        <a:rPr lang="en-US" sz="1400" b="1" i="0" u="none" strike="noStrike" dirty="0">
                          <a:solidFill>
                            <a:srgbClr val="0070C0"/>
                          </a:solidFill>
                          <a:effectLst/>
                          <a:latin typeface="Calibri"/>
                        </a:rPr>
                        <a:t>I</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Income Statement</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a:txBody>
                    <a:bodyPr/>
                    <a:lstStyle/>
                    <a:p>
                      <a:pPr algn="ctr" rtl="0" fontAlgn="ctr"/>
                      <a:r>
                        <a:rPr lang="en-US" sz="1400" b="1" i="0" u="none" strike="noStrike" dirty="0">
                          <a:solidFill>
                            <a:srgbClr val="0070C0"/>
                          </a:solidFill>
                          <a:effectLst/>
                          <a:latin typeface="Calibri"/>
                        </a:rPr>
                        <a:t>FCE</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Foreign Country Exposures</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gridSpan="2">
                  <a:txBody>
                    <a:bodyPr/>
                    <a:lstStyle/>
                    <a:p>
                      <a:pPr algn="ctr" rtl="0" fontAlgn="ctr"/>
                      <a:r>
                        <a:rPr lang="en-US" sz="1400" b="1" i="0" u="none" strike="noStrike" dirty="0">
                          <a:solidFill>
                            <a:srgbClr val="000000"/>
                          </a:solidFill>
                          <a:effectLst/>
                          <a:latin typeface="Calibri"/>
                        </a:rPr>
                        <a:t>Frequency</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r>
              <a:tr h="238125">
                <a:tc>
                  <a:txBody>
                    <a:bodyPr/>
                    <a:lstStyle/>
                    <a:p>
                      <a:pPr algn="ctr" rtl="0" fontAlgn="ctr"/>
                      <a:r>
                        <a:rPr lang="en-US" sz="1400" b="1" i="0" u="none" strike="noStrike" dirty="0">
                          <a:solidFill>
                            <a:srgbClr val="000000"/>
                          </a:solidFill>
                          <a:effectLst/>
                          <a:latin typeface="Calibri"/>
                        </a:rPr>
                        <a:t>A</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Annually</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a:txBody>
                    <a:bodyPr/>
                    <a:lstStyle/>
                    <a:p>
                      <a:pPr algn="ctr" rtl="0" fontAlgn="ctr"/>
                      <a:r>
                        <a:rPr lang="en-US" sz="1400" b="1" i="0" u="none" strike="noStrike" dirty="0">
                          <a:solidFill>
                            <a:srgbClr val="000000"/>
                          </a:solidFill>
                          <a:effectLst/>
                          <a:latin typeface="Calibri"/>
                        </a:rPr>
                        <a:t>Q</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Quarterly</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gridSpan="2">
                  <a:txBody>
                    <a:bodyPr/>
                    <a:lstStyle/>
                    <a:p>
                      <a:pPr algn="ctr" rtl="0" fontAlgn="ctr"/>
                      <a:r>
                        <a:rPr lang="en-US" sz="1400" b="1" i="0" u="none" strike="noStrike" dirty="0">
                          <a:solidFill>
                            <a:srgbClr val="00B050"/>
                          </a:solidFill>
                          <a:effectLst/>
                          <a:latin typeface="Calibri"/>
                        </a:rPr>
                        <a:t>Availability</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r>
              <a:tr h="238125">
                <a:tc>
                  <a:txBody>
                    <a:bodyPr/>
                    <a:lstStyle/>
                    <a:p>
                      <a:pPr algn="ctr" rtl="0" fontAlgn="ctr"/>
                      <a:r>
                        <a:rPr lang="en-US" sz="1400" b="1" i="0" u="none" strike="noStrike" dirty="0">
                          <a:solidFill>
                            <a:srgbClr val="00B050"/>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Public</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476250">
                <a:tc>
                  <a:txBody>
                    <a:bodyPr/>
                    <a:lstStyle/>
                    <a:p>
                      <a:pPr algn="ctr" rtl="0" fontAlgn="ctr"/>
                      <a:r>
                        <a:rPr lang="en-US" sz="1400" b="1" i="0" u="none" strike="noStrike" dirty="0">
                          <a:solidFill>
                            <a:srgbClr val="E46C0A"/>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Public, some variables Confidential</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38125">
                <a:tc>
                  <a:txBody>
                    <a:bodyPr/>
                    <a:lstStyle/>
                    <a:p>
                      <a:pPr algn="ctr" rtl="0" fontAlgn="ctr"/>
                      <a:r>
                        <a:rPr lang="en-US" sz="1400" b="1" i="0" u="none" strike="noStrike" dirty="0">
                          <a:solidFill>
                            <a:srgbClr val="FF0000"/>
                          </a:solidFill>
                          <a:effectLst/>
                          <a:latin typeface="Calibri"/>
                        </a:rPr>
                        <a:t>FORM</a:t>
                      </a: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Confidential</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9075">
                <a:tc>
                  <a:txBody>
                    <a:bodyPr/>
                    <a:lstStyle/>
                    <a:p>
                      <a:pPr algn="ctr" rtl="0" fontAlgn="ctr"/>
                      <a:r>
                        <a:rPr lang="en-US" sz="1400" b="1" i="0" u="none" strike="noStrike" dirty="0">
                          <a:solidFill>
                            <a:srgbClr val="FF0000"/>
                          </a:solidFill>
                          <a:effectLst/>
                          <a:latin typeface="Calibri"/>
                        </a:rPr>
                        <a:t>FORM</a:t>
                      </a:r>
                      <a:r>
                        <a:rPr lang="en-US" sz="1400" b="1" i="0" u="none" strike="noStrike" dirty="0">
                          <a:solidFill>
                            <a:srgbClr val="00B050"/>
                          </a:solidFill>
                          <a:effectLst/>
                          <a:latin typeface="Calibri"/>
                        </a:rPr>
                        <a:t> (A)</a:t>
                      </a:r>
                      <a:endParaRPr lang="en-US" sz="1400" b="1" i="0" u="none" strike="noStrike" dirty="0">
                        <a:solidFill>
                          <a:srgbClr val="FF0000"/>
                        </a:solidFill>
                        <a:effectLst/>
                        <a:latin typeface="Calibri"/>
                      </a:endParaRPr>
                    </a:p>
                  </a:txBody>
                  <a:tcPr marL="9525" marR="9525" marT="9525" marB="0" anchor="ctr">
                    <a:lnL w="28575"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400" b="0" i="0" u="none" strike="noStrike" dirty="0">
                          <a:solidFill>
                            <a:srgbClr val="000000"/>
                          </a:solidFill>
                          <a:effectLst/>
                          <a:latin typeface="Calibri"/>
                        </a:rPr>
                        <a:t>Aggregated data is public</a:t>
                      </a:r>
                    </a:p>
                  </a:txBody>
                  <a:tcPr marL="9525" marR="9525" marT="9525" marB="0" anchor="b">
                    <a:lnL w="635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bl>
          </a:graphicData>
        </a:graphic>
      </p:graphicFrame>
      <p:cxnSp>
        <p:nvCxnSpPr>
          <p:cNvPr id="33" name="Straight Arrow Connector 32"/>
          <p:cNvCxnSpPr>
            <a:stCxn id="14" idx="6"/>
          </p:cNvCxnSpPr>
          <p:nvPr/>
        </p:nvCxnSpPr>
        <p:spPr>
          <a:xfrm>
            <a:off x="2209800" y="2331833"/>
            <a:ext cx="593221" cy="563767"/>
          </a:xfrm>
          <a:prstGeom prst="straightConnector1">
            <a:avLst/>
          </a:prstGeom>
          <a:ln w="1905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4" idx="6"/>
            <a:endCxn id="8" idx="1"/>
          </p:cNvCxnSpPr>
          <p:nvPr/>
        </p:nvCxnSpPr>
        <p:spPr>
          <a:xfrm>
            <a:off x="2209800" y="2331833"/>
            <a:ext cx="619570" cy="1606912"/>
          </a:xfrm>
          <a:prstGeom prst="straightConnector1">
            <a:avLst/>
          </a:prstGeom>
          <a:ln w="19050">
            <a:solidFill>
              <a:schemeClr val="accent5">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Slide Number Placeholder 18"/>
          <p:cNvSpPr>
            <a:spLocks noGrp="1"/>
          </p:cNvSpPr>
          <p:nvPr>
            <p:ph type="sldNum" sz="quarter" idx="12"/>
          </p:nvPr>
        </p:nvSpPr>
        <p:spPr/>
        <p:txBody>
          <a:bodyPr/>
          <a:lstStyle/>
          <a:p>
            <a:fld id="{2DCD454F-DCB2-47EE-B0BD-537FE9AE3375}" type="slidenum">
              <a:rPr lang="en-US" smtClean="0"/>
              <a:pPr/>
              <a:t>8</a:t>
            </a:fld>
            <a:endParaRPr lang="en-US"/>
          </a:p>
        </p:txBody>
      </p:sp>
    </p:spTree>
    <p:extLst>
      <p:ext uri="{BB962C8B-B14F-4D97-AF65-F5344CB8AC3E}">
        <p14:creationId xmlns:p14="http://schemas.microsoft.com/office/powerpoint/2010/main" xmlns="" val="1644152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FF0000"/>
                </a:solidFill>
              </a:rPr>
              <a:t>Accessing Regulatory Forms and Instructions</a:t>
            </a:r>
            <a:endParaRPr lang="en-US" sz="3200" dirty="0">
              <a:solidFill>
                <a:srgbClr val="FF0000"/>
              </a:solidFill>
            </a:endParaRPr>
          </a:p>
        </p:txBody>
      </p:sp>
      <p:sp>
        <p:nvSpPr>
          <p:cNvPr id="3" name="Content Placeholder 2"/>
          <p:cNvSpPr>
            <a:spLocks noGrp="1"/>
          </p:cNvSpPr>
          <p:nvPr>
            <p:ph idx="1"/>
          </p:nvPr>
        </p:nvSpPr>
        <p:spPr/>
        <p:txBody>
          <a:bodyPr/>
          <a:lstStyle/>
          <a:p>
            <a:pPr marL="0" lvl="0" indent="0">
              <a:buNone/>
            </a:pPr>
            <a:r>
              <a:rPr lang="en-US" dirty="0" smtClean="0"/>
              <a:t>1) Go to </a:t>
            </a:r>
            <a:r>
              <a:rPr lang="en-US" u="sng" dirty="0" smtClean="0">
                <a:hlinkClick r:id="rId3"/>
              </a:rPr>
              <a:t>http</a:t>
            </a:r>
            <a:r>
              <a:rPr lang="en-US" u="sng" dirty="0">
                <a:hlinkClick r:id="rId3"/>
              </a:rPr>
              <a:t>://www.federalreserve.gov/apps/reportforms/default.aspx</a:t>
            </a:r>
            <a:endParaRPr lang="en-US" dirty="0"/>
          </a:p>
          <a:p>
            <a:pPr marL="0" lvl="0" indent="0">
              <a:buNone/>
            </a:pPr>
            <a:r>
              <a:rPr lang="en-US" dirty="0" smtClean="0"/>
              <a:t>2) Select Form of Interest </a:t>
            </a:r>
            <a:r>
              <a:rPr lang="en-US" dirty="0"/>
              <a:t>from drop down </a:t>
            </a:r>
            <a:r>
              <a:rPr lang="en-US" dirty="0" smtClean="0"/>
              <a:t>selection</a:t>
            </a:r>
          </a:p>
          <a:p>
            <a:pPr marL="0" lv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2DCD454F-DCB2-47EE-B0BD-537FE9AE3375}" type="slidenum">
              <a:rPr lang="en-US" smtClean="0"/>
              <a:pPr/>
              <a:t>9</a:t>
            </a:fld>
            <a:endParaRPr lang="en-US"/>
          </a:p>
        </p:txBody>
      </p:sp>
    </p:spTree>
    <p:extLst>
      <p:ext uri="{BB962C8B-B14F-4D97-AF65-F5344CB8AC3E}">
        <p14:creationId xmlns:p14="http://schemas.microsoft.com/office/powerpoint/2010/main" xmlns="" val="2903794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2298</TotalTime>
  <Words>1497</Words>
  <Application>Microsoft Office PowerPoint</Application>
  <PresentationFormat>On-screen Show (4:3)</PresentationFormat>
  <Paragraphs>368</Paragraphs>
  <Slides>31</Slides>
  <Notes>25</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An introduction to International Banking Data (US)  Presentation by Linda Goldberg</vt:lpstr>
      <vt:lpstr>Slide 2</vt:lpstr>
      <vt:lpstr>Slide 3</vt:lpstr>
      <vt:lpstr>Commonly Used Terms in US Regulatory Reporting</vt:lpstr>
      <vt:lpstr>FBOs with operations in the US – Key Definitions</vt:lpstr>
      <vt:lpstr>Balance Sheet, Income Statement, and other key data for FBOs with operations in the US</vt:lpstr>
      <vt:lpstr>USBOs with operations abroad – Key Definitions</vt:lpstr>
      <vt:lpstr>Balance Sheet, Income Statement, and Foreign Country Exposures data for the Foreign parts of USBO’s</vt:lpstr>
      <vt:lpstr>Accessing Regulatory Forms and Instructions</vt:lpstr>
      <vt:lpstr>Accessing Data (1)</vt:lpstr>
      <vt:lpstr>Accessing Data (2)</vt:lpstr>
      <vt:lpstr>Useful Links (1)</vt:lpstr>
      <vt:lpstr>Useful Links (2)</vt:lpstr>
      <vt:lpstr>Useful Links (3)</vt:lpstr>
      <vt:lpstr>Useful Links (4)</vt:lpstr>
      <vt:lpstr>Appendix – Detailed Information on Selected Forms Filed to the FRB</vt:lpstr>
      <vt:lpstr>Titles of Reporting Forms filed by USBOs with operations abroad</vt:lpstr>
      <vt:lpstr>Titles of Reporting Forms filed by FBOs with operations in the US</vt:lpstr>
      <vt:lpstr>FR Y-9C</vt:lpstr>
      <vt:lpstr>FFIEC 031</vt:lpstr>
      <vt:lpstr>FFIEC 041</vt:lpstr>
      <vt:lpstr>FFIEC 009/FFIEC 009a</vt:lpstr>
      <vt:lpstr>FR 2644</vt:lpstr>
      <vt:lpstr>FFIEC 002</vt:lpstr>
      <vt:lpstr>FFIEC 019</vt:lpstr>
      <vt:lpstr>FR Y-7N/FR Y-7NS</vt:lpstr>
      <vt:lpstr>FR Y-7</vt:lpstr>
      <vt:lpstr>FR 2886B</vt:lpstr>
      <vt:lpstr>FR Y-7Q</vt:lpstr>
      <vt:lpstr>FFIEC 030/030S</vt:lpstr>
      <vt:lpstr>FFIEC 2314/2314S</vt:lpstr>
    </vt:vector>
  </TitlesOfParts>
  <Company>Federal Reserve System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Wang, Rose</dc:creator>
  <cp:lastModifiedBy>cbeck</cp:lastModifiedBy>
  <cp:revision>111</cp:revision>
  <cp:lastPrinted>2014-06-27T14:03:17Z</cp:lastPrinted>
  <dcterms:created xsi:type="dcterms:W3CDTF">2014-06-26T18:34:40Z</dcterms:created>
  <dcterms:modified xsi:type="dcterms:W3CDTF">2014-07-25T16:14:56Z</dcterms:modified>
</cp:coreProperties>
</file>