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00" r:id="rId2"/>
    <p:sldId id="402" r:id="rId3"/>
    <p:sldId id="403" r:id="rId4"/>
    <p:sldId id="424" r:id="rId5"/>
    <p:sldId id="404" r:id="rId6"/>
    <p:sldId id="425" r:id="rId7"/>
    <p:sldId id="426" r:id="rId8"/>
    <p:sldId id="427" r:id="rId9"/>
    <p:sldId id="428" r:id="rId10"/>
    <p:sldId id="433" r:id="rId11"/>
    <p:sldId id="429" r:id="rId12"/>
    <p:sldId id="430" r:id="rId13"/>
    <p:sldId id="431" r:id="rId14"/>
    <p:sldId id="432" r:id="rId15"/>
    <p:sldId id="434" r:id="rId16"/>
  </p:sldIdLst>
  <p:sldSz cx="9144000" cy="6858000" type="screen4x3"/>
  <p:notesSz cx="6742113" cy="9872663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C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17375E"/>
    <a:srgbClr val="4C5F27"/>
    <a:srgbClr val="000000"/>
    <a:srgbClr val="984807"/>
    <a:srgbClr val="953735"/>
    <a:srgbClr val="5D74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ลักษณะชุดรูปแบบ 2 - เน้น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ลักษณะ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263" autoAdjust="0"/>
    <p:restoredTop sz="82892" autoAdjust="0"/>
  </p:normalViewPr>
  <p:slideViewPr>
    <p:cSldViewPr>
      <p:cViewPr>
        <p:scale>
          <a:sx n="80" d="100"/>
          <a:sy n="80" d="100"/>
        </p:scale>
        <p:origin x="-59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2DB17-CEA5-4C6C-815D-8054F4F0679C}" type="datetimeFigureOut">
              <a:rPr lang="th-TH" smtClean="0"/>
              <a:pPr/>
              <a:t>19/06/55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10537-C071-429C-9147-B6CA3B08E92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3634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222" y="0"/>
            <a:ext cx="2922317" cy="493634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2B0225-4245-4670-8370-7FF1936577B5}" type="datetimeFigureOut">
              <a:rPr lang="th-TH"/>
              <a:pPr>
                <a:defRPr/>
              </a:pPr>
              <a:t>19/06/55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pPr lvl="0"/>
            <a:endParaRPr lang="th-T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897" y="4690309"/>
            <a:ext cx="5394320" cy="4442698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3"/>
            <a:ext cx="2922317" cy="493634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222" y="9377443"/>
            <a:ext cx="2922317" cy="493634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AAEBB-4E0C-4242-ADE0-1B5722A5E1E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96210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10</a:t>
            </a:fld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11</a:t>
            </a:fld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12</a:t>
            </a:fld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13</a:t>
            </a:fld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14</a:t>
            </a:fld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15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800" dirty="0" smtClean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3E996-C824-4CE4-BD4F-FE6FD98E1A93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0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4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5</a:t>
            </a:fld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6</a:t>
            </a:fld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7</a:t>
            </a:fld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8</a:t>
            </a:fld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BAAEBB-4E0C-4242-ADE0-1B5722A5E1E4}" type="slidenum">
              <a:rPr lang="th-TH" smtClean="0"/>
              <a:pPr>
                <a:defRPr/>
              </a:pPr>
              <a:t>9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6000">
                <a:latin typeface="Browallia New" pitchFamily="34" charset="-34"/>
                <a:cs typeface="Browallia New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cs typeface="Browallia New" pitchFamily="34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rowallia New" pitchFamily="34" charset="-34"/>
                <a:cs typeface="Browallia New" pitchFamily="34" charset="-34"/>
              </a:defRPr>
            </a:lvl1pPr>
          </a:lstStyle>
          <a:p>
            <a:pPr>
              <a:defRPr/>
            </a:pPr>
            <a:fld id="{C343FE6A-8A8E-4FCE-B332-913C24680FD7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rowallia New" pitchFamily="34" charset="-34"/>
                <a:cs typeface="Browallia New" pitchFamily="34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1pPr>
          </a:lstStyle>
          <a:p>
            <a:pPr>
              <a:defRPr/>
            </a:pPr>
            <a:fld id="{E6DF680C-ADBB-47DE-B4EF-A20C2E04567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4F326-07F5-4CAA-86A0-AA688EE9F135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7704C-4519-45FF-9BEE-230EF49E8D3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18E1-8AE0-434B-816B-D0455CD606DD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F8ACD-ED86-48E0-A1D6-820E6E73FDC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49D34-E17E-4B2F-A75D-FFDEE1EAAF81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D534-AC41-452A-BE68-189B3264D76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Browallia New" pitchFamily="34" charset="-34"/>
                <a:cs typeface="Browallia New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Browallia New" pitchFamily="34" charset="-34"/>
                <a:cs typeface="Browallia New" pitchFamily="34" charset="-34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30B1B-D331-404B-9914-E02DE5AB29C0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F6906-4544-426C-BA86-EE95518FB3A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AE930-5ABB-4167-B6D3-5FE4E3065948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0838-7CB3-4411-8AD0-D13DBF62DE0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61357-23C1-4796-B29C-EC21DBCE9B50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822F-C365-4899-9AEA-3C57AF65444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9EC81-CBBE-4235-8040-13BDEB7EDE48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4AC3-DB37-421A-ACB1-A8ABAF6825C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03A0-EFD9-45BD-A191-87D48B4715AA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D4D1F-3C21-454C-ADE4-75AB25B1FD6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1139A-8B5A-4923-A69B-489A48298EE9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AD92D-6F5A-4C57-8A90-15CF4099D6C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4CEA-C339-4352-AE9D-9FA1EB57101A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4CC6E-E25A-42FA-8067-8759A55C820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Browallia New" pitchFamily="34" charset="-34"/>
                <a:cs typeface="Browallia New" pitchFamily="34" charset="-34"/>
              </a:defRPr>
            </a:lvl1pPr>
          </a:lstStyle>
          <a:p>
            <a:pPr>
              <a:defRPr/>
            </a:pPr>
            <a:fld id="{3748571F-CAB9-495D-A683-F59AE10D16A4}" type="datetime1">
              <a:rPr lang="th-TH" smtClean="0"/>
              <a:pPr>
                <a:defRPr/>
              </a:pPr>
              <a:t>19/06/55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Browallia New" pitchFamily="34" charset="-34"/>
                <a:cs typeface="Browallia New" pitchFamily="34" charset="-34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1pPr>
          </a:lstStyle>
          <a:p>
            <a:pPr>
              <a:defRPr/>
            </a:pPr>
            <a:fld id="{0D7BCA24-543A-423F-9ECC-A6C7BD00775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17375E"/>
          </a:solidFill>
          <a:latin typeface="Browallia New" pitchFamily="34" charset="-34"/>
          <a:ea typeface="+mj-ea"/>
          <a:cs typeface="Browallia New" pitchFamily="34" charset="-34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rgbClr val="17375E"/>
          </a:solidFill>
          <a:latin typeface="Browallia New" pitchFamily="34" charset="-34"/>
          <a:cs typeface="Browallia New" pitchFamily="34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400" kern="1200">
          <a:solidFill>
            <a:srgbClr val="953735"/>
          </a:solidFill>
          <a:latin typeface="Browallia New" pitchFamily="34" charset="-34"/>
          <a:ea typeface="+mn-ea"/>
          <a:cs typeface="Browallia New" pitchFamily="34" charset="-34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rgbClr val="77933C"/>
          </a:solidFill>
          <a:latin typeface="Browallia New" pitchFamily="34" charset="-34"/>
          <a:ea typeface="+mn-ea"/>
          <a:cs typeface="Browallia New" pitchFamily="34" charset="-34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600" kern="1200">
          <a:solidFill>
            <a:srgbClr val="604A7B"/>
          </a:solidFill>
          <a:latin typeface="Browallia New" pitchFamily="34" charset="-34"/>
          <a:ea typeface="+mn-ea"/>
          <a:cs typeface="Browallia New" pitchFamily="34" charset="-34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3200" kern="1200">
          <a:solidFill>
            <a:srgbClr val="31859C"/>
          </a:solidFill>
          <a:latin typeface="Browallia New" pitchFamily="34" charset="-34"/>
          <a:ea typeface="+mn-ea"/>
          <a:cs typeface="Browallia New" pitchFamily="34" charset="-34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rgbClr val="E46C0A"/>
          </a:solidFill>
          <a:latin typeface="Browallia New" pitchFamily="34" charset="-34"/>
          <a:ea typeface="+mn-ea"/>
          <a:cs typeface="Browallia New" pitchFamily="34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1000108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Browallia New" pitchFamily="34" charset="-34"/>
                <a:cs typeface="Browallia New" pitchFamily="34" charset="-34"/>
              </a:rPr>
              <a:t>Discussion</a:t>
            </a:r>
            <a:endParaRPr lang="th-TH" sz="48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8358214" cy="104299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Long-Term Changes in the Wage Structure of Taiwan</a:t>
            </a:r>
          </a:p>
          <a:p>
            <a:r>
              <a:rPr lang="en-US" sz="3200" b="1" dirty="0" smtClean="0"/>
              <a:t>Stacey H. Chen</a:t>
            </a:r>
            <a:endParaRPr lang="th-TH" sz="32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00166" y="4429132"/>
            <a:ext cx="6486548" cy="104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By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cs typeface="Browallia New" pitchFamily="34" charset="-34"/>
              </a:rPr>
              <a:t>Chedtha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cs typeface="Browallia New" pitchFamily="34" charset="-34"/>
              </a:rPr>
              <a:t>Intaravitak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June,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Browallia New" pitchFamily="34" charset="-34"/>
                <a:ea typeface="+mn-ea"/>
                <a:cs typeface="Browallia New" pitchFamily="34" charset="-34"/>
              </a:rPr>
              <a:t> 15, 2012</a:t>
            </a:r>
            <a:endParaRPr kumimoji="0" lang="th-TH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F680C-ADBB-47DE-B4EF-A20C2E045679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28572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85852" y="857232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Wage polarization in Thailand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21442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“What about within group inequality (residual wage inequality)?” 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071802" y="2214554"/>
            <a:ext cx="292895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Education wage premium</a:t>
            </a:r>
            <a:endParaRPr kumimoji="0" lang="th-TH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635795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From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Lathapipat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D. (2009), “Changes in the Thai Wage Structure before and after the 1997 Economic Crisis,”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914400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10</a:t>
            </a:fld>
            <a:endParaRPr 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28572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2910" y="100010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“Like to see this analysis in the case of Taiwan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157161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What we have…..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71678"/>
            <a:ext cx="8215370" cy="4203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11</a:t>
            </a:fld>
            <a:endParaRPr lang="th-TH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28572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2910" y="100010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and……</a:t>
            </a:r>
            <a:endParaRPr kumimoji="0" lang="th-TH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4919008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So…</a:t>
            </a:r>
          </a:p>
          <a:p>
            <a:pPr lvl="0"/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1. Break education premium by experience (or age if there is a good theoretical model that is empirically implementable) </a:t>
            </a:r>
          </a:p>
          <a:p>
            <a:pPr lvl="0"/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2. Get a better proxy of supply than # of schools opened. </a:t>
            </a:r>
          </a:p>
          <a:p>
            <a:pPr lvl="0"/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3.  Models “within-group” inequality.</a:t>
            </a:r>
            <a:endParaRPr lang="en-US" sz="2400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785794"/>
            <a:ext cx="6429420" cy="407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12</a:t>
            </a:fld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00298" y="357166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200" b="1" dirty="0" smtClean="0">
                <a:latin typeface="Browallia New" pitchFamily="34" charset="-34"/>
                <a:cs typeface="Browallia New" pitchFamily="34" charset="-34"/>
              </a:rPr>
              <a:t>Wage-earning profiles by cohorts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714884"/>
            <a:ext cx="90011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Browallia New" pitchFamily="34" charset="-34"/>
                <a:cs typeface="Browallia New" pitchFamily="34" charset="-34"/>
              </a:rPr>
              <a:t>  New generations have higher education so started off with higher wage (even at same age as previous generations).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Browallia New" pitchFamily="34" charset="-34"/>
                <a:cs typeface="Browallia New" pitchFamily="34" charset="-34"/>
              </a:rPr>
              <a:t>  Women wage peaked sooner than men because less time to accumulate human capital due to pregnancy, </a:t>
            </a:r>
          </a:p>
          <a:p>
            <a:r>
              <a:rPr lang="en-US" sz="2000" dirty="0" smtClean="0">
                <a:latin typeface="Browallia New" pitchFamily="34" charset="-34"/>
                <a:cs typeface="Browallia New" pitchFamily="34" charset="-34"/>
              </a:rPr>
              <a:t>family care, etc.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Browallia New" pitchFamily="34" charset="-34"/>
                <a:cs typeface="Browallia New" pitchFamily="34" charset="-34"/>
              </a:rPr>
              <a:t>  Wage for different generations finally peaked at same level!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Browallia New" pitchFamily="34" charset="-34"/>
                <a:cs typeface="Browallia New" pitchFamily="34" charset="-34"/>
              </a:rPr>
              <a:t>  Median and bottom 10</a:t>
            </a:r>
            <a:r>
              <a:rPr lang="en-US" sz="2000" baseline="30000" dirty="0" smtClean="0">
                <a:latin typeface="Browallia New" pitchFamily="34" charset="-34"/>
                <a:cs typeface="Browallia New" pitchFamily="34" charset="-34"/>
              </a:rPr>
              <a:t>th</a:t>
            </a:r>
            <a:r>
              <a:rPr lang="en-US" sz="2000" dirty="0" smtClean="0">
                <a:latin typeface="Browallia New" pitchFamily="34" charset="-34"/>
                <a:cs typeface="Browallia New" pitchFamily="34" charset="-34"/>
              </a:rPr>
              <a:t> percentile wage peak pretty soon? Concave pattern because after-retirement wage lower?</a:t>
            </a:r>
            <a:endParaRPr lang="en-US" sz="2000" dirty="0"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928670"/>
            <a:ext cx="7653360" cy="372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13</a:t>
            </a:fld>
            <a:endParaRPr lang="th-TH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143240" y="642918"/>
            <a:ext cx="314327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b="1" dirty="0" smtClean="0">
                <a:latin typeface="Browallia New" pitchFamily="34" charset="-34"/>
                <a:cs typeface="Browallia New" pitchFamily="34" charset="-34"/>
              </a:rPr>
              <a:t>Other minor points</a:t>
            </a:r>
            <a:endParaRPr kumimoji="0" lang="th-TH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1928802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 Clarifications: Use Middle school, high school in figures but use secondary school in text.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 Missing references/ inconsistent format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 Wrong reference to figures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 Figure 5: Open-jumps?</a:t>
            </a:r>
            <a:endParaRPr lang="en-US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14</a:t>
            </a:fld>
            <a:endParaRPr lang="th-TH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357554" y="2714620"/>
            <a:ext cx="200026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4000" b="1" dirty="0" smtClean="0">
                <a:latin typeface="Browallia New" pitchFamily="34" charset="-34"/>
                <a:cs typeface="Browallia New" pitchFamily="34" charset="-34"/>
              </a:rPr>
              <a:t>Thank you!</a:t>
            </a:r>
            <a:endParaRPr kumimoji="0" lang="th-TH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15</a:t>
            </a:fld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en-US" sz="3800" b="1" dirty="0" smtClean="0"/>
              <a:t>Outline</a:t>
            </a:r>
            <a:endParaRPr lang="th-TH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643050"/>
            <a:ext cx="5786478" cy="3429024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 smtClean="0">
                <a:solidFill>
                  <a:schemeClr val="tx1"/>
                </a:solidFill>
              </a:rPr>
              <a:t>About the paper: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Key contribution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Interesting observations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000" b="1" dirty="0" smtClean="0">
                <a:solidFill>
                  <a:schemeClr val="tx1"/>
                </a:solidFill>
              </a:rPr>
              <a:t>Discussion on some issues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Wage polarization and education wage premium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Age-earnings profile by cohorts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Other minor points about the paper write-up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latin typeface="Browallia New" pitchFamily="34" charset="-34"/>
                <a:cs typeface="Browallia New" pitchFamily="34" charset="-34"/>
              </a:rPr>
              <a:t>About the paper</a:t>
            </a:r>
            <a:endParaRPr lang="th-TH" sz="38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71546"/>
            <a:ext cx="8143932" cy="1357322"/>
          </a:xfrm>
          <a:blipFill>
            <a:blip r:embed="rId3"/>
            <a:tile tx="0" ty="0" sx="100000" sy="100000" flip="none" algn="tl"/>
          </a:blipFill>
          <a:ln w="190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Key contribution: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Documenting changes in Taiwan wage structure from 1978 to 2010 highlighting key issues that need further explorations. 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42910" y="2714620"/>
            <a:ext cx="8143932" cy="378621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90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Interesting observations:</a:t>
            </a:r>
            <a:endParaRPr lang="en-US" sz="2400" dirty="0" smtClean="0">
              <a:latin typeface="Browallia New" pitchFamily="34" charset="-34"/>
              <a:cs typeface="Browallia New" pitchFamily="34" charset="-34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Closing gender wage gap due to median and bottom 10</a:t>
            </a:r>
            <a:r>
              <a:rPr lang="en-US" sz="2400" baseline="30000" dirty="0" smtClean="0">
                <a:latin typeface="Browallia New" pitchFamily="34" charset="-34"/>
                <a:cs typeface="Browallia New" pitchFamily="34" charset="-34"/>
              </a:rPr>
              <a:t>th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percentile male wage stopped growing 10 years (mid 1990s) before those for female did (in mid 2000s).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Wage inequality is severe especially for the “top-end” (90/50 percentiles) and among females. Wage polarization Taiwan style: differs from that for the U.S., U.K. and Thailand.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Education wage premium (high-school wage premium) does not accord well with supply-side story.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Age-earnings profile peaked rather soon (especially for median and bottom 10</a:t>
            </a:r>
            <a:r>
              <a:rPr lang="en-US" sz="2400" baseline="30000" dirty="0" smtClean="0">
                <a:latin typeface="Browallia New" pitchFamily="34" charset="-34"/>
                <a:cs typeface="Browallia New" pitchFamily="34" charset="-34"/>
              </a:rPr>
              <a:t>th</a:t>
            </a:r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 percentile) and inter-cohorts gaps vanishes. </a:t>
            </a:r>
          </a:p>
          <a:p>
            <a:pPr>
              <a:buFont typeface="Arial" pitchFamily="34" charset="0"/>
              <a:buChar char="•"/>
            </a:pPr>
            <a:endParaRPr lang="en-US" sz="2400" b="1" dirty="0" smtClean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3</a:t>
            </a:fld>
            <a:endParaRPr lang="th-TH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14546" y="785794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2910" y="1214422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Wage polarization in Taiwan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85926"/>
            <a:ext cx="821537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4</a:t>
            </a:fld>
            <a:endParaRPr lang="th-TH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latin typeface="Browallia New" pitchFamily="34" charset="-34"/>
                <a:cs typeface="Browallia New" pitchFamily="34" charset="-34"/>
              </a:rPr>
              <a:t>Discussion</a:t>
            </a:r>
            <a:endParaRPr lang="th-TH" sz="3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714356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2910" y="1214422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Wage polarization in the U.S.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643050"/>
            <a:ext cx="785818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42844" y="648866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From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Autor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Katz and Kearney (2008), “Trends in the U.S. Wage Inequality: Revising the Revisionists,”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5</a:t>
            </a:fld>
            <a:endParaRPr lang="th-T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28572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</a:t>
            </a: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2910" y="1214422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Wage polarization in Thailand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85992"/>
            <a:ext cx="692948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785918" y="1785926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latin typeface="Browallia New" pitchFamily="34" charset="-34"/>
                <a:cs typeface="Browallia New" pitchFamily="34" charset="-34"/>
              </a:rPr>
              <a:t>Change in log real hourly wage by percentiles, 1987-2006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635795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From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Lathapipat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D. (2009), “Changes in the Thai Wage Structure before and after the 1997 Economic Crisis,”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6</a:t>
            </a:fld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28572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2910" y="1214422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Wage polarization in Thailand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85926"/>
            <a:ext cx="764386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14282" y="635795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From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Lathapipat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D. (2009), “Changes in the Thai Wage Structure before and after the 1997 Economic Crisis,”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7</a:t>
            </a:fld>
            <a:endParaRPr lang="th-T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28572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71538" y="857232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Wage polarization in Thailand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00034" y="2786058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" name="Picture 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571744"/>
            <a:ext cx="757242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14282" y="635795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From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Lathapipat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D. (2009), “Changes in the Thai Wage Structure before and after the 1997 Economic Crisis,”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286116" y="2143116"/>
            <a:ext cx="292895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Education wage premium</a:t>
            </a:r>
            <a:endParaRPr kumimoji="0" lang="th-TH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64" y="1285860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“Analysis of whether education wage premium (which we use as a proxy for wage polarization) is supply or demand driven brings us to….” 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8</a:t>
            </a:fld>
            <a:endParaRPr lang="th-TH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5984" y="285728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latin typeface="Browallia New" pitchFamily="34" charset="-34"/>
                <a:cs typeface="Browallia New" pitchFamily="34" charset="-34"/>
              </a:rPr>
              <a:t>Polarization and education wage premium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28662" y="928670"/>
            <a:ext cx="52864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Wage polarization in Thailand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12" y="1428736"/>
            <a:ext cx="9215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owallia New" pitchFamily="34" charset="-34"/>
                <a:cs typeface="Browallia New" pitchFamily="34" charset="-34"/>
              </a:rPr>
              <a:t>“To analyze education wage premium in more detail, he further divided the sample by experience.” 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071802" y="1928802"/>
            <a:ext cx="292895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 smtClean="0">
                <a:latin typeface="Browallia New" pitchFamily="34" charset="-34"/>
                <a:cs typeface="Browallia New" pitchFamily="34" charset="-34"/>
              </a:rPr>
              <a:t>Education wage premium</a:t>
            </a:r>
            <a:endParaRPr kumimoji="0" lang="th-TH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itchFamily="34" charset="-34"/>
              <a:cs typeface="Browallia New" pitchFamily="34" charset="-34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428868"/>
            <a:ext cx="842968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14282" y="635795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From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Lathapipat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D. (2009), “Changes in the Thai Wage Structure before and after the 1997 Economic Crisis,”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8D534-AC41-452A-BE68-189B3264D761}" type="slidenum">
              <a:rPr lang="th-TH" smtClean="0"/>
              <a:pPr>
                <a:defRPr/>
              </a:pPr>
              <a:t>9</a:t>
            </a:fld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TDR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WhiteTDRI</Template>
  <TotalTime>6740</TotalTime>
  <Words>645</Words>
  <Application>Microsoft Office PowerPoint</Application>
  <PresentationFormat>On-screen Show (4:3)</PresentationFormat>
  <Paragraphs>101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WhiteTDRI</vt:lpstr>
      <vt:lpstr>Discussion</vt:lpstr>
      <vt:lpstr>Outline</vt:lpstr>
      <vt:lpstr>About the paper</vt:lpstr>
      <vt:lpstr>Discussion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tdri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thanthip</dc:creator>
  <cp:lastModifiedBy>maranjian</cp:lastModifiedBy>
  <cp:revision>913</cp:revision>
  <dcterms:created xsi:type="dcterms:W3CDTF">2010-11-24T03:07:50Z</dcterms:created>
  <dcterms:modified xsi:type="dcterms:W3CDTF">2012-06-19T12:45:54Z</dcterms:modified>
</cp:coreProperties>
</file>