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notesMasterIdLst>
    <p:notesMasterId r:id="rId31"/>
  </p:notesMasterIdLst>
  <p:sldIdLst>
    <p:sldId id="256" r:id="rId2"/>
    <p:sldId id="293" r:id="rId3"/>
    <p:sldId id="312" r:id="rId4"/>
    <p:sldId id="298" r:id="rId5"/>
    <p:sldId id="294" r:id="rId6"/>
    <p:sldId id="299" r:id="rId7"/>
    <p:sldId id="300" r:id="rId8"/>
    <p:sldId id="301" r:id="rId9"/>
    <p:sldId id="275" r:id="rId10"/>
    <p:sldId id="332" r:id="rId11"/>
    <p:sldId id="349" r:id="rId12"/>
    <p:sldId id="306" r:id="rId13"/>
    <p:sldId id="272" r:id="rId14"/>
    <p:sldId id="289" r:id="rId15"/>
    <p:sldId id="264" r:id="rId16"/>
    <p:sldId id="350" r:id="rId17"/>
    <p:sldId id="351" r:id="rId18"/>
    <p:sldId id="352" r:id="rId19"/>
    <p:sldId id="353" r:id="rId20"/>
    <p:sldId id="354" r:id="rId21"/>
    <p:sldId id="355" r:id="rId22"/>
    <p:sldId id="357" r:id="rId23"/>
    <p:sldId id="358" r:id="rId24"/>
    <p:sldId id="359" r:id="rId25"/>
    <p:sldId id="360" r:id="rId26"/>
    <p:sldId id="361" r:id="rId27"/>
    <p:sldId id="362" r:id="rId28"/>
    <p:sldId id="287" r:id="rId29"/>
    <p:sldId id="363"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2264" autoAdjust="0"/>
    <p:restoredTop sz="79758" autoAdjust="0"/>
  </p:normalViewPr>
  <p:slideViewPr>
    <p:cSldViewPr>
      <p:cViewPr>
        <p:scale>
          <a:sx n="64" d="100"/>
          <a:sy n="64" d="100"/>
        </p:scale>
        <p:origin x="-1476" y="-1092"/>
      </p:cViewPr>
      <p:guideLst>
        <p:guide orient="horz" pos="2160"/>
        <p:guide pos="2880"/>
      </p:guideLst>
    </p:cSldViewPr>
  </p:slideViewPr>
  <p:outlineViewPr>
    <p:cViewPr>
      <p:scale>
        <a:sx n="33" d="100"/>
        <a:sy n="33" d="100"/>
      </p:scale>
      <p:origin x="0" y="13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245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cs typeface="+mn-cs"/>
              </a:defRPr>
            </a:lvl1pPr>
          </a:lstStyle>
          <a:p>
            <a:pPr>
              <a:defRPr/>
            </a:pPr>
            <a:fld id="{A1273B19-7C74-43C4-9819-1AF10D265BDD}" type="slidenum">
              <a:rPr lang="en-US"/>
              <a:pPr>
                <a:defRPr/>
              </a:pPr>
              <a:t>‹#›</a:t>
            </a:fld>
            <a:endParaRPr lang="en-US"/>
          </a:p>
        </p:txBody>
      </p:sp>
    </p:spTree>
    <p:extLst>
      <p:ext uri="{BB962C8B-B14F-4D97-AF65-F5344CB8AC3E}">
        <p14:creationId xmlns:p14="http://schemas.microsoft.com/office/powerpoint/2010/main" xmlns="" val="36265367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ln>
            <a:miter lim="800000"/>
            <a:headEnd/>
            <a:tailEnd/>
          </a:ln>
        </p:spPr>
        <p:txBody>
          <a:bodyPr/>
          <a:lstStyle/>
          <a:p>
            <a:pPr>
              <a:defRPr/>
            </a:pPr>
            <a:fld id="{D13E961B-E16F-45E2-A017-655B10228041}" type="slidenum">
              <a:rPr lang="en-US" smtClean="0"/>
              <a:pPr>
                <a:defRPr/>
              </a:pPr>
              <a:t>1</a:t>
            </a:fld>
            <a:endParaRPr lang="en-US" dirty="0"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r>
              <a:rPr lang="en-US" dirty="0" smtClean="0"/>
              <a:t>Motivation for this work – came from some</a:t>
            </a:r>
            <a:r>
              <a:rPr lang="en-US" baseline="0" dirty="0" smtClean="0"/>
              <a:t> work I was doing with </a:t>
            </a:r>
            <a:r>
              <a:rPr lang="en-US" baseline="0" dirty="0" err="1" smtClean="0"/>
              <a:t>avi</a:t>
            </a:r>
            <a:r>
              <a:rPr lang="en-US" baseline="0" dirty="0" smtClean="0"/>
              <a:t> </a:t>
            </a:r>
            <a:r>
              <a:rPr lang="en-US" baseline="0" dirty="0" err="1" smtClean="0"/>
              <a:t>ebenstein</a:t>
            </a:r>
            <a:r>
              <a:rPr lang="en-US" baseline="0" dirty="0" smtClean="0"/>
              <a:t> and </a:t>
            </a:r>
            <a:r>
              <a:rPr lang="en-US" baseline="0" dirty="0" err="1" smtClean="0"/>
              <a:t>ann</a:t>
            </a:r>
            <a:r>
              <a:rPr lang="en-US" baseline="0" dirty="0" smtClean="0"/>
              <a:t> </a:t>
            </a:r>
            <a:r>
              <a:rPr lang="en-US" baseline="0" dirty="0" err="1" smtClean="0"/>
              <a:t>harrison</a:t>
            </a:r>
            <a:r>
              <a:rPr lang="en-US" baseline="0" dirty="0" smtClean="0"/>
              <a:t> on the impact of trade and </a:t>
            </a:r>
            <a:r>
              <a:rPr lang="en-US" baseline="0" dirty="0" err="1" smtClean="0"/>
              <a:t>offshoring</a:t>
            </a:r>
            <a:r>
              <a:rPr lang="en-US" baseline="0" dirty="0" smtClean="0"/>
              <a:t> on labor markets in the US. AND realization that most of the recent work on growth ignored dual economy models and most of the work on the impacts of trade on productivity and wages focused exclusively on the manufacturing sector. </a:t>
            </a: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70587DF-077D-452F-8CCA-576D88A42A59}" type="slidenum">
              <a:rPr lang="en-US" smtClean="0">
                <a:latin typeface="Arial" charset="0"/>
              </a:rPr>
              <a:pPr/>
              <a:t>22</a:t>
            </a:fld>
            <a:endParaRPr lang="en-US" smtClean="0">
              <a:latin typeface="Arial"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A51F430C-0550-4C31-BF2F-B4BC9082D7E1}" type="slidenum">
              <a:rPr lang="en-US" smtClean="0">
                <a:latin typeface="Arial" charset="0"/>
              </a:rPr>
              <a:pPr/>
              <a:t>24</a:t>
            </a:fld>
            <a:endParaRPr lang="en-US" smtClean="0">
              <a:latin typeface="Arial"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44F20D52-7733-4154-9E87-766B5524203A}" type="slidenum">
              <a:rPr lang="en-US" smtClean="0">
                <a:latin typeface="Arial" charset="0"/>
              </a:rPr>
              <a:pPr/>
              <a:t>25</a:t>
            </a:fld>
            <a:endParaRPr lang="en-US" smtClean="0">
              <a:latin typeface="Arial"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78177E92-B5FF-4BEC-AD95-B67B5EE63731}" type="slidenum">
              <a:rPr lang="en-US" smtClean="0">
                <a:latin typeface="Arial" charset="0"/>
              </a:rPr>
              <a:pPr/>
              <a:t>26</a:t>
            </a:fld>
            <a:endParaRPr lang="en-US" smtClean="0">
              <a:latin typeface="Arial"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D073D104-5991-43A4-BF74-231161D05116}" type="slidenum">
              <a:rPr lang="en-US" smtClean="0">
                <a:latin typeface="Arial" charset="0"/>
              </a:rPr>
              <a:pPr/>
              <a:t>27</a:t>
            </a:fld>
            <a:endParaRPr lang="en-US" smtClean="0">
              <a:latin typeface="Arial"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ln>
            <a:miter lim="800000"/>
            <a:headEnd/>
            <a:tailEnd/>
          </a:ln>
        </p:spPr>
        <p:txBody>
          <a:bodyPr/>
          <a:lstStyle/>
          <a:p>
            <a:pPr>
              <a:defRPr/>
            </a:pPr>
            <a:fld id="{6521A8B8-2D75-409B-810D-DAF8A4FFF849}" type="slidenum">
              <a:rPr lang="en-US" smtClean="0"/>
              <a:pPr>
                <a:defRPr/>
              </a:pPr>
              <a:t>28</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04C9E7B4-DC08-4825-9069-89EB053422EF}" type="slidenum">
              <a:rPr lang="en-US" smtClean="0">
                <a:latin typeface="Arial" charset="0"/>
              </a:rPr>
              <a:pPr/>
              <a:t>29</a:t>
            </a:fld>
            <a:endParaRPr lang="en-US" smtClean="0">
              <a:latin typeface="Arial"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273B19-7C74-43C4-9819-1AF10D265BDD}"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520808FC-A280-411B-9C2D-831EB8F56189}" type="slidenum">
              <a:rPr lang="en-US" smtClean="0"/>
              <a:pPr>
                <a:defRPr/>
              </a:pPr>
              <a:t>14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ln>
            <a:miter lim="800000"/>
            <a:headEnd/>
            <a:tailEnd/>
          </a:ln>
        </p:spPr>
        <p:txBody>
          <a:bodyPr/>
          <a:lstStyle/>
          <a:p>
            <a:pPr>
              <a:defRPr/>
            </a:pPr>
            <a:fld id="{97178EBF-0911-4C22-9839-70768ADE90E4}" type="slidenum">
              <a:rPr lang="en-US" smtClean="0"/>
              <a:pPr>
                <a:defRPr/>
              </a:pPr>
              <a:t>15</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70587DF-077D-452F-8CCA-576D88A42A59}" type="slidenum">
              <a:rPr lang="en-US" smtClean="0">
                <a:latin typeface="Arial" charset="0"/>
              </a:rPr>
              <a:pPr/>
              <a:t>16</a:t>
            </a:fld>
            <a:endParaRPr lang="en-US" smtClean="0">
              <a:latin typeface="Arial"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A51F430C-0550-4C31-BF2F-B4BC9082D7E1}" type="slidenum">
              <a:rPr lang="en-US" smtClean="0">
                <a:latin typeface="Arial" charset="0"/>
              </a:rPr>
              <a:pPr/>
              <a:t>18</a:t>
            </a:fld>
            <a:endParaRPr lang="en-US" smtClean="0">
              <a:latin typeface="Arial"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44F20D52-7733-4154-9E87-766B5524203A}" type="slidenum">
              <a:rPr lang="en-US" smtClean="0">
                <a:latin typeface="Arial" charset="0"/>
              </a:rPr>
              <a:pPr/>
              <a:t>19</a:t>
            </a:fld>
            <a:endParaRPr lang="en-US" smtClean="0">
              <a:latin typeface="Arial"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78177E92-B5FF-4BEC-AD95-B67B5EE63731}" type="slidenum">
              <a:rPr lang="en-US" smtClean="0">
                <a:latin typeface="Arial" charset="0"/>
              </a:rPr>
              <a:pPr/>
              <a:t>20</a:t>
            </a:fld>
            <a:endParaRPr lang="en-US" smtClean="0">
              <a:latin typeface="Arial"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D073D104-5991-43A4-BF74-231161D05116}" type="slidenum">
              <a:rPr lang="en-US" smtClean="0">
                <a:latin typeface="Arial" charset="0"/>
              </a:rPr>
              <a:pPr/>
              <a:t>21</a:t>
            </a:fld>
            <a:endParaRPr lang="en-US" smtClean="0">
              <a:latin typeface="Arial"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B1E2946-5D6F-4791-BA2F-0D86C7FA974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FF8D6FF-8207-48CB-AF16-F9CA70EED76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BDDAB4-8963-4A54-9045-14F0282DD63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72E44AD-452F-4704-BD45-4D56B08C78B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498954B-F02F-4A9B-B846-8AE18DC73CC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4146CF5-8077-4717-B203-5EC4E1A07B3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3BB8A4E-6D7D-436D-889C-1CC6F9C787A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ADFC365-22CA-40E2-BE70-B06235780D4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263C272-95AA-4FF2-94E8-ED6653CD270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7CCFA76-2338-40B7-8BEE-F6E514E3E7A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5D16D03-5964-40CF-9DFD-DF51B5B4614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0" hangingPunct="0">
              <a:defRPr sz="1200">
                <a:solidFill>
                  <a:schemeClr val="tx1">
                    <a:tint val="75000"/>
                  </a:schemeClr>
                </a:solidFill>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0" hangingPunct="0">
              <a:defRPr sz="1200">
                <a:solidFill>
                  <a:schemeClr val="tx1">
                    <a:tint val="75000"/>
                  </a:schemeClr>
                </a:solidFill>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0" hangingPunct="0">
              <a:defRPr sz="1200">
                <a:solidFill>
                  <a:schemeClr val="tx1">
                    <a:tint val="75000"/>
                  </a:schemeClr>
                </a:solidFill>
                <a:cs typeface="+mn-cs"/>
              </a:defRPr>
            </a:lvl1pPr>
          </a:lstStyle>
          <a:p>
            <a:pPr>
              <a:defRPr/>
            </a:pPr>
            <a:fld id="{27632652-7B76-4352-B501-5A939867EB0E}"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11.wmf"/></Relationships>
</file>

<file path=ppt/slides/_rels/slide19.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11.wmf"/></Relationships>
</file>

<file path=ppt/slides/_rels/slide25.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1219200"/>
            <a:ext cx="8077200" cy="1470025"/>
          </a:xfrm>
        </p:spPr>
        <p:txBody>
          <a:bodyPr rtlCol="0">
            <a:normAutofit fontScale="90000"/>
          </a:bodyPr>
          <a:lstStyle/>
          <a:p>
            <a:pPr eaLnBrk="1" fontAlgn="auto" hangingPunct="1">
              <a:spcAft>
                <a:spcPts val="0"/>
              </a:spcAft>
              <a:defRPr/>
            </a:pPr>
            <a:r>
              <a:rPr lang="en-US" sz="4800" dirty="0" smtClean="0"/>
              <a:t>Structural change, labor productivity and economic growth</a:t>
            </a:r>
          </a:p>
        </p:txBody>
      </p:sp>
      <p:sp>
        <p:nvSpPr>
          <p:cNvPr id="2051" name="Rectangle 3"/>
          <p:cNvSpPr>
            <a:spLocks noGrp="1" noChangeArrowheads="1"/>
          </p:cNvSpPr>
          <p:nvPr>
            <p:ph type="subTitle" idx="1"/>
          </p:nvPr>
        </p:nvSpPr>
        <p:spPr>
          <a:xfrm>
            <a:off x="1371600" y="3048000"/>
            <a:ext cx="6400800" cy="1752600"/>
          </a:xfrm>
        </p:spPr>
        <p:txBody>
          <a:bodyPr rtlCol="0">
            <a:normAutofit/>
          </a:bodyPr>
          <a:lstStyle/>
          <a:p>
            <a:pPr eaLnBrk="1" fontAlgn="auto" hangingPunct="1">
              <a:spcAft>
                <a:spcPts val="0"/>
              </a:spcAft>
              <a:buFont typeface="Arial" pitchFamily="34" charset="0"/>
              <a:buNone/>
              <a:defRPr/>
            </a:pPr>
            <a:r>
              <a:rPr lang="en-US" dirty="0" smtClean="0"/>
              <a:t>Margaret McMillan</a:t>
            </a:r>
          </a:p>
          <a:p>
            <a:pPr eaLnBrk="1" fontAlgn="auto" hangingPunct="1">
              <a:spcAft>
                <a:spcPts val="0"/>
              </a:spcAft>
              <a:buFont typeface="Arial" pitchFamily="34" charset="0"/>
              <a:buNone/>
              <a:defRPr/>
            </a:pPr>
            <a:r>
              <a:rPr lang="en-US" dirty="0" smtClean="0"/>
              <a:t>IFPRI, Tufts, NBER</a:t>
            </a:r>
          </a:p>
          <a:p>
            <a:pPr eaLnBrk="1" fontAlgn="auto" hangingPunct="1">
              <a:spcAft>
                <a:spcPts val="0"/>
              </a:spcAft>
              <a:buFont typeface="Arial" pitchFamily="34" charset="0"/>
              <a:buNone/>
              <a:defRPr/>
            </a:pPr>
            <a:r>
              <a:rPr lang="en-US" dirty="0" smtClean="0"/>
              <a:t>June 2012</a:t>
            </a:r>
          </a:p>
        </p:txBody>
      </p:sp>
      <p:sp>
        <p:nvSpPr>
          <p:cNvPr id="3076" name="TextBox 3"/>
          <p:cNvSpPr txBox="1">
            <a:spLocks noChangeArrowheads="1"/>
          </p:cNvSpPr>
          <p:nvPr/>
        </p:nvSpPr>
        <p:spPr bwMode="auto">
          <a:xfrm>
            <a:off x="762000" y="5715000"/>
            <a:ext cx="8077200" cy="646331"/>
          </a:xfrm>
          <a:prstGeom prst="rect">
            <a:avLst/>
          </a:prstGeom>
          <a:noFill/>
          <a:ln w="9525">
            <a:noFill/>
            <a:miter lim="800000"/>
            <a:headEnd/>
            <a:tailEnd/>
          </a:ln>
        </p:spPr>
        <p:txBody>
          <a:bodyPr>
            <a:spAutoFit/>
          </a:bodyPr>
          <a:lstStyle/>
          <a:p>
            <a:pPr eaLnBrk="0" hangingPunct="0"/>
            <a:r>
              <a:rPr lang="en-US" sz="1200" dirty="0"/>
              <a:t>Based  on a paper with the title “Globalization, Structural Change, and Productivity Growth,” authored jointly with Dani Rodrik (Harvard</a:t>
            </a:r>
            <a:r>
              <a:rPr lang="en-US" sz="1200" dirty="0" smtClean="0"/>
              <a:t>) and on work with Ann Harrison and Avi Ebenstein (2011). McMillan thanks IFPRI for financial support.</a:t>
            </a:r>
            <a:endParaRPr lang="en-US"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Nigeria</a:t>
            </a:r>
            <a:endParaRPr lang="en-US" dirty="0"/>
          </a:p>
        </p:txBody>
      </p:sp>
      <p:pic>
        <p:nvPicPr>
          <p:cNvPr id="3" name="Picture 2" descr="bubblegraph_NGA.wmf"/>
          <p:cNvPicPr>
            <a:picLocks noChangeAspect="1"/>
          </p:cNvPicPr>
          <p:nvPr/>
        </p:nvPicPr>
        <p:blipFill>
          <a:blip r:embed="rId2" cstate="print"/>
          <a:stretch>
            <a:fillRect/>
          </a:stretch>
        </p:blipFill>
        <p:spPr>
          <a:xfrm>
            <a:off x="1524000" y="1524000"/>
            <a:ext cx="6019800" cy="4536491"/>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United States</a:t>
            </a:r>
            <a:endParaRPr lang="en-US" dirty="0"/>
          </a:p>
        </p:txBody>
      </p:sp>
      <p:pic>
        <p:nvPicPr>
          <p:cNvPr id="4" name="Picture 3" descr="bubblegraph_USA.wmf"/>
          <p:cNvPicPr>
            <a:picLocks noChangeAspect="1"/>
          </p:cNvPicPr>
          <p:nvPr/>
        </p:nvPicPr>
        <p:blipFill>
          <a:blip r:embed="rId2" cstate="print"/>
          <a:stretch>
            <a:fillRect/>
          </a:stretch>
        </p:blipFill>
        <p:spPr>
          <a:xfrm>
            <a:off x="1371600" y="1625600"/>
            <a:ext cx="6172200" cy="4704309"/>
          </a:xfrm>
          <a:prstGeom prst="rect">
            <a:avLst/>
          </a:prstGeom>
        </p:spPr>
      </p:pic>
    </p:spTree>
    <p:extLst>
      <p:ext uri="{BB962C8B-B14F-4D97-AF65-F5344CB8AC3E}">
        <p14:creationId xmlns:p14="http://schemas.microsoft.com/office/powerpoint/2010/main" xmlns="" val="10508153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74638"/>
            <a:ext cx="8229600" cy="6126162"/>
          </a:xfrm>
        </p:spPr>
        <p:txBody>
          <a:bodyPr/>
          <a:lstStyle/>
          <a:p>
            <a:r>
              <a:rPr lang="en-US" smtClean="0"/>
              <a:t>How important has structural change been as a determinant of labor productivity and to what extent  does it explain regional patterns of growth?</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4"/>
          <p:cNvSpPr>
            <a:spLocks noGrp="1"/>
          </p:cNvSpPr>
          <p:nvPr>
            <p:ph type="title"/>
          </p:nvPr>
        </p:nvSpPr>
        <p:spPr/>
        <p:txBody>
          <a:bodyPr/>
          <a:lstStyle/>
          <a:p>
            <a:pPr eaLnBrk="1" hangingPunct="1"/>
            <a:r>
              <a:rPr lang="en-US" sz="3600" smtClean="0"/>
              <a:t>Labor productivity growth decomposition</a:t>
            </a:r>
          </a:p>
        </p:txBody>
      </p:sp>
      <p:graphicFrame>
        <p:nvGraphicFramePr>
          <p:cNvPr id="1026" name="Object 1"/>
          <p:cNvGraphicFramePr>
            <a:graphicFrameLocks noChangeAspect="1"/>
          </p:cNvGraphicFramePr>
          <p:nvPr/>
        </p:nvGraphicFramePr>
        <p:xfrm>
          <a:off x="1676400" y="2743200"/>
          <a:ext cx="5257800" cy="971550"/>
        </p:xfrm>
        <a:graphic>
          <a:graphicData uri="http://schemas.openxmlformats.org/presentationml/2006/ole">
            <p:oleObj spid="_x0000_s1031" name="Equation" r:id="rId3" imgW="1930400" imgH="342900" progId="Equation.3">
              <p:embed/>
            </p:oleObj>
          </a:graphicData>
        </a:graphic>
      </p:graphicFrame>
      <p:sp>
        <p:nvSpPr>
          <p:cNvPr id="1028" name="TextBox 7"/>
          <p:cNvSpPr txBox="1">
            <a:spLocks noChangeArrowheads="1"/>
          </p:cNvSpPr>
          <p:nvPr/>
        </p:nvSpPr>
        <p:spPr bwMode="auto">
          <a:xfrm>
            <a:off x="3276600" y="4572000"/>
            <a:ext cx="990600" cy="369888"/>
          </a:xfrm>
          <a:prstGeom prst="rect">
            <a:avLst/>
          </a:prstGeom>
          <a:noFill/>
          <a:ln w="9525">
            <a:noFill/>
            <a:miter lim="800000"/>
            <a:headEnd/>
            <a:tailEnd/>
          </a:ln>
        </p:spPr>
        <p:txBody>
          <a:bodyPr>
            <a:spAutoFit/>
          </a:bodyPr>
          <a:lstStyle/>
          <a:p>
            <a:pPr eaLnBrk="0" hangingPunct="0"/>
            <a:r>
              <a:rPr lang="en-US"/>
              <a:t>within</a:t>
            </a:r>
          </a:p>
        </p:txBody>
      </p:sp>
      <p:sp>
        <p:nvSpPr>
          <p:cNvPr id="1029" name="TextBox 10"/>
          <p:cNvSpPr txBox="1">
            <a:spLocks noChangeArrowheads="1"/>
          </p:cNvSpPr>
          <p:nvPr/>
        </p:nvSpPr>
        <p:spPr bwMode="auto">
          <a:xfrm>
            <a:off x="5029200" y="4572000"/>
            <a:ext cx="2209800" cy="369888"/>
          </a:xfrm>
          <a:prstGeom prst="rect">
            <a:avLst/>
          </a:prstGeom>
          <a:noFill/>
          <a:ln w="9525">
            <a:noFill/>
            <a:miter lim="800000"/>
            <a:headEnd/>
            <a:tailEnd/>
          </a:ln>
        </p:spPr>
        <p:txBody>
          <a:bodyPr>
            <a:spAutoFit/>
          </a:bodyPr>
          <a:lstStyle/>
          <a:p>
            <a:pPr eaLnBrk="0" hangingPunct="0"/>
            <a:r>
              <a:rPr lang="en-US"/>
              <a:t>structural change</a:t>
            </a:r>
          </a:p>
        </p:txBody>
      </p:sp>
      <p:cxnSp>
        <p:nvCxnSpPr>
          <p:cNvPr id="1030" name="Straight Arrow Connector 12"/>
          <p:cNvCxnSpPr>
            <a:cxnSpLocks noChangeShapeType="1"/>
          </p:cNvCxnSpPr>
          <p:nvPr/>
        </p:nvCxnSpPr>
        <p:spPr bwMode="auto">
          <a:xfrm rot="5400000" flipH="1" flipV="1">
            <a:off x="3314701" y="4152900"/>
            <a:ext cx="685800" cy="3175"/>
          </a:xfrm>
          <a:prstGeom prst="straightConnector1">
            <a:avLst/>
          </a:prstGeom>
          <a:noFill/>
          <a:ln w="9525" algn="ctr">
            <a:solidFill>
              <a:schemeClr val="tx1"/>
            </a:solidFill>
            <a:round/>
            <a:headEnd/>
            <a:tailEnd type="arrow" w="med" len="med"/>
          </a:ln>
        </p:spPr>
      </p:cxnSp>
      <p:cxnSp>
        <p:nvCxnSpPr>
          <p:cNvPr id="1031" name="Straight Arrow Connector 13"/>
          <p:cNvCxnSpPr>
            <a:cxnSpLocks noChangeShapeType="1"/>
          </p:cNvCxnSpPr>
          <p:nvPr/>
        </p:nvCxnSpPr>
        <p:spPr bwMode="auto">
          <a:xfrm rot="5400000" flipH="1" flipV="1">
            <a:off x="5753894" y="4152106"/>
            <a:ext cx="685800" cy="1588"/>
          </a:xfrm>
          <a:prstGeom prst="straightConnector1">
            <a:avLst/>
          </a:prstGeom>
          <a:noFill/>
          <a:ln w="9525" algn="ctr">
            <a:solidFill>
              <a:schemeClr val="tx1"/>
            </a:solidFill>
            <a:round/>
            <a:headEnd/>
            <a:tailEnd type="arrow" w="med" len="med"/>
          </a:ln>
        </p:spPr>
      </p:cxnSp>
      <p:sp>
        <p:nvSpPr>
          <p:cNvPr id="1032" name="TextBox 14"/>
          <p:cNvSpPr txBox="1">
            <a:spLocks noChangeArrowheads="1"/>
          </p:cNvSpPr>
          <p:nvPr/>
        </p:nvSpPr>
        <p:spPr bwMode="auto">
          <a:xfrm>
            <a:off x="609600" y="5715000"/>
            <a:ext cx="7924800" cy="923925"/>
          </a:xfrm>
          <a:prstGeom prst="rect">
            <a:avLst/>
          </a:prstGeom>
          <a:noFill/>
          <a:ln w="9525">
            <a:noFill/>
            <a:miter lim="800000"/>
            <a:headEnd/>
            <a:tailEnd/>
          </a:ln>
        </p:spPr>
        <p:txBody>
          <a:bodyPr>
            <a:spAutoFit/>
          </a:bodyPr>
          <a:lstStyle/>
          <a:p>
            <a:pPr eaLnBrk="0" hangingPunct="0"/>
            <a:r>
              <a:rPr lang="en-US" i="1"/>
              <a:t>Y  </a:t>
            </a:r>
            <a:r>
              <a:rPr lang="en-US"/>
              <a:t>refers to aggregate labor productivity, </a:t>
            </a:r>
            <a:r>
              <a:rPr lang="en-US" i="1"/>
              <a:t>y  </a:t>
            </a:r>
            <a:r>
              <a:rPr lang="en-US"/>
              <a:t>is sectoral labor productivity, </a:t>
            </a:r>
            <a:r>
              <a:rPr lang="el-GR" i="1"/>
              <a:t>θ</a:t>
            </a:r>
            <a:r>
              <a:rPr lang="en-US"/>
              <a:t>  is employment share, </a:t>
            </a:r>
            <a:r>
              <a:rPr lang="el-GR"/>
              <a:t>Δ</a:t>
            </a:r>
            <a:r>
              <a:rPr lang="en-US"/>
              <a:t> is the first-difference operator, </a:t>
            </a:r>
            <a:r>
              <a:rPr lang="en-US" i="1"/>
              <a:t>i </a:t>
            </a:r>
            <a:r>
              <a:rPr lang="en-US"/>
              <a:t>indexes sectors, </a:t>
            </a:r>
            <a:r>
              <a:rPr lang="en-US" i="1"/>
              <a:t>t -k </a:t>
            </a:r>
            <a:r>
              <a:rPr lang="en-US"/>
              <a:t>and </a:t>
            </a:r>
            <a:r>
              <a:rPr lang="en-US" i="1"/>
              <a:t>t  </a:t>
            </a:r>
            <a:r>
              <a:rPr lang="en-US"/>
              <a:t>stand for initial and final years.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sz="3600" smtClean="0"/>
              <a:t>Data</a:t>
            </a:r>
          </a:p>
        </p:txBody>
      </p:sp>
      <p:sp>
        <p:nvSpPr>
          <p:cNvPr id="14339" name="Content Placeholder 4"/>
          <p:cNvSpPr>
            <a:spLocks noGrp="1"/>
          </p:cNvSpPr>
          <p:nvPr>
            <p:ph idx="1"/>
          </p:nvPr>
        </p:nvSpPr>
        <p:spPr/>
        <p:txBody>
          <a:bodyPr/>
          <a:lstStyle/>
          <a:p>
            <a:pPr eaLnBrk="1" hangingPunct="1"/>
            <a:r>
              <a:rPr lang="en-US" sz="2000" smtClean="0"/>
              <a:t>Start from Groningen Growth and Development Center (GGDC) data base, which provides employment and real valued added statistics for 27 countries disaggregated into 10 sectors (Timmer and de Vries, 2007; 2009)</a:t>
            </a:r>
          </a:p>
          <a:p>
            <a:pPr lvl="1" eaLnBrk="1" hangingPunct="1"/>
            <a:r>
              <a:rPr lang="en-US" sz="1600" smtClean="0"/>
              <a:t>We converted local currency value added at 2000 prices to dollars using 2000 PPP exchange rates. </a:t>
            </a:r>
          </a:p>
          <a:p>
            <a:pPr eaLnBrk="1" hangingPunct="1"/>
            <a:r>
              <a:rPr lang="en-US" sz="2000" smtClean="0"/>
              <a:t>Complement with data from national sources for 11 additional countries (China, Turkey, and several African countries)</a:t>
            </a:r>
          </a:p>
          <a:p>
            <a:pPr eaLnBrk="1" hangingPunct="1"/>
            <a:r>
              <a:rPr lang="en-US" sz="2000" smtClean="0"/>
              <a:t>For the most part, VA comes from national income accounts, while level and structure of employment come from population censuses (and other household surveys)</a:t>
            </a:r>
            <a:endParaRPr lang="en-US" sz="1600" smtClean="0"/>
          </a:p>
          <a:p>
            <a:pPr lvl="1" eaLnBrk="1" hangingPunct="1"/>
            <a:r>
              <a:rPr lang="en-US" sz="1600" smtClean="0"/>
              <a:t>Since employment data are not based on labor force or industrial surveys (save for extrapolation purposes), coverage of informal sector should be less problematic than otherwise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3600" smtClean="0"/>
              <a:t>Decomposition of productivity growth,</a:t>
            </a:r>
            <a:br>
              <a:rPr lang="en-US" sz="3600" smtClean="0"/>
            </a:br>
            <a:r>
              <a:rPr lang="en-US" sz="3600" smtClean="0"/>
              <a:t> by region: 1990 - 2005 </a:t>
            </a:r>
          </a:p>
        </p:txBody>
      </p:sp>
      <p:pic>
        <p:nvPicPr>
          <p:cNvPr id="15363" name="Picture 4"/>
          <p:cNvPicPr>
            <a:picLocks noGrp="1" noChangeAspect="1" noChangeArrowheads="1"/>
          </p:cNvPicPr>
          <p:nvPr>
            <p:ph idx="1"/>
          </p:nvPr>
        </p:nvPicPr>
        <p:blipFill>
          <a:blip r:embed="rId3" cstate="print"/>
          <a:srcRect/>
          <a:stretch>
            <a:fillRect/>
          </a:stretch>
        </p:blipFill>
        <p:spPr>
          <a:xfrm>
            <a:off x="885825" y="1738313"/>
            <a:ext cx="7038975" cy="4200525"/>
          </a:xfrm>
        </p:spPr>
      </p:pic>
      <p:sp>
        <p:nvSpPr>
          <p:cNvPr id="15364" name="Text Box 5"/>
          <p:cNvSpPr txBox="1">
            <a:spLocks noChangeArrowheads="1"/>
          </p:cNvSpPr>
          <p:nvPr/>
        </p:nvSpPr>
        <p:spPr bwMode="auto">
          <a:xfrm>
            <a:off x="1371600" y="6172200"/>
            <a:ext cx="6248400" cy="336550"/>
          </a:xfrm>
          <a:prstGeom prst="rect">
            <a:avLst/>
          </a:prstGeom>
          <a:noFill/>
          <a:ln w="9525">
            <a:noFill/>
            <a:miter lim="800000"/>
            <a:headEnd/>
            <a:tailEnd/>
          </a:ln>
        </p:spPr>
        <p:txBody>
          <a:bodyPr>
            <a:spAutoFit/>
          </a:bodyPr>
          <a:lstStyle/>
          <a:p>
            <a:pPr>
              <a:spcBef>
                <a:spcPct val="50000"/>
              </a:spcBef>
            </a:pPr>
            <a:r>
              <a:rPr lang="en-US" sz="1600">
                <a:latin typeface="Arial" charset="0"/>
              </a:rPr>
              <a:t>Decomposition of productivity growth by country group, 1990-2005 </a:t>
            </a:r>
          </a:p>
        </p:txBody>
      </p:sp>
      <p:sp>
        <p:nvSpPr>
          <p:cNvPr id="15365" name="Line 6"/>
          <p:cNvSpPr>
            <a:spLocks noChangeShapeType="1"/>
          </p:cNvSpPr>
          <p:nvPr/>
        </p:nvSpPr>
        <p:spPr bwMode="auto">
          <a:xfrm flipH="1">
            <a:off x="4419600" y="2971800"/>
            <a:ext cx="685800" cy="914400"/>
          </a:xfrm>
          <a:prstGeom prst="line">
            <a:avLst/>
          </a:prstGeom>
          <a:noFill/>
          <a:ln w="9525">
            <a:solidFill>
              <a:srgbClr val="000000"/>
            </a:solidFill>
            <a:round/>
            <a:headEnd/>
            <a:tailEnd type="triangle" w="med" len="med"/>
          </a:ln>
        </p:spPr>
        <p:txBody>
          <a:bodyPr/>
          <a:lstStyle/>
          <a:p>
            <a:endParaRPr lang="en-US"/>
          </a:p>
        </p:txBody>
      </p:sp>
      <p:sp>
        <p:nvSpPr>
          <p:cNvPr id="15366" name="Text Box 7"/>
          <p:cNvSpPr txBox="1">
            <a:spLocks noChangeArrowheads="1"/>
          </p:cNvSpPr>
          <p:nvPr/>
        </p:nvSpPr>
        <p:spPr bwMode="auto">
          <a:xfrm>
            <a:off x="4953000" y="2438400"/>
            <a:ext cx="1752600" cy="517525"/>
          </a:xfrm>
          <a:prstGeom prst="rect">
            <a:avLst/>
          </a:prstGeom>
          <a:solidFill>
            <a:schemeClr val="bg1"/>
          </a:solidFill>
          <a:ln w="9525">
            <a:noFill/>
            <a:miter lim="800000"/>
            <a:headEnd/>
            <a:tailEnd/>
          </a:ln>
        </p:spPr>
        <p:txBody>
          <a:bodyPr>
            <a:spAutoFit/>
          </a:bodyPr>
          <a:lstStyle/>
          <a:p>
            <a:pPr>
              <a:spcBef>
                <a:spcPct val="50000"/>
              </a:spcBef>
            </a:pPr>
            <a:r>
              <a:rPr lang="en-US" sz="1400">
                <a:latin typeface="Arial" charset="0"/>
              </a:rPr>
              <a:t>Productivity growth within sectors</a:t>
            </a:r>
          </a:p>
        </p:txBody>
      </p:sp>
      <p:sp>
        <p:nvSpPr>
          <p:cNvPr id="15367" name="Line 8"/>
          <p:cNvSpPr>
            <a:spLocks noChangeShapeType="1"/>
          </p:cNvSpPr>
          <p:nvPr/>
        </p:nvSpPr>
        <p:spPr bwMode="auto">
          <a:xfrm flipH="1" flipV="1">
            <a:off x="5410200" y="4267200"/>
            <a:ext cx="838200" cy="381000"/>
          </a:xfrm>
          <a:prstGeom prst="line">
            <a:avLst/>
          </a:prstGeom>
          <a:noFill/>
          <a:ln w="9525">
            <a:solidFill>
              <a:srgbClr val="000000"/>
            </a:solidFill>
            <a:round/>
            <a:headEnd/>
            <a:tailEnd type="triangle" w="med" len="med"/>
          </a:ln>
        </p:spPr>
        <p:txBody>
          <a:bodyPr/>
          <a:lstStyle/>
          <a:p>
            <a:endParaRPr lang="en-US"/>
          </a:p>
        </p:txBody>
      </p:sp>
      <p:sp>
        <p:nvSpPr>
          <p:cNvPr id="15368" name="Text Box 9"/>
          <p:cNvSpPr txBox="1">
            <a:spLocks noChangeArrowheads="1"/>
          </p:cNvSpPr>
          <p:nvPr/>
        </p:nvSpPr>
        <p:spPr bwMode="auto">
          <a:xfrm>
            <a:off x="6248400" y="4267200"/>
            <a:ext cx="2133600" cy="517525"/>
          </a:xfrm>
          <a:prstGeom prst="rect">
            <a:avLst/>
          </a:prstGeom>
          <a:solidFill>
            <a:schemeClr val="bg1"/>
          </a:solidFill>
          <a:ln w="9525">
            <a:noFill/>
            <a:miter lim="800000"/>
            <a:headEnd/>
            <a:tailEnd/>
          </a:ln>
        </p:spPr>
        <p:txBody>
          <a:bodyPr>
            <a:spAutoFit/>
          </a:bodyPr>
          <a:lstStyle/>
          <a:p>
            <a:pPr>
              <a:spcBef>
                <a:spcPct val="50000"/>
              </a:spcBef>
            </a:pPr>
            <a:r>
              <a:rPr lang="en-US" sz="1400">
                <a:latin typeface="Arial" charset="0"/>
              </a:rPr>
              <a:t>Productivity growth due to structural change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defRPr/>
            </a:pPr>
            <a:r>
              <a:rPr lang="en-US" sz="3600" dirty="0"/>
              <a:t>What’s going on? Some possibilities:</a:t>
            </a:r>
          </a:p>
        </p:txBody>
      </p:sp>
      <p:sp>
        <p:nvSpPr>
          <p:cNvPr id="34819" name="Rectangle 3"/>
          <p:cNvSpPr>
            <a:spLocks noGrp="1" noChangeArrowheads="1"/>
          </p:cNvSpPr>
          <p:nvPr>
            <p:ph type="body" idx="1"/>
          </p:nvPr>
        </p:nvSpPr>
        <p:spPr/>
        <p:txBody>
          <a:bodyPr/>
          <a:lstStyle/>
          <a:p>
            <a:pPr>
              <a:defRPr/>
            </a:pPr>
            <a:r>
              <a:rPr lang="en-US" sz="2800" dirty="0" smtClean="0"/>
              <a:t>Some countries have more “surplus labor” in agriculture than others</a:t>
            </a:r>
          </a:p>
          <a:p>
            <a:pPr>
              <a:defRPr/>
            </a:pPr>
            <a:r>
              <a:rPr lang="en-US" sz="2800" dirty="0" smtClean="0"/>
              <a:t>Role of comparative advantage: primary products versus manufactures</a:t>
            </a:r>
          </a:p>
          <a:p>
            <a:pPr>
              <a:defRPr/>
            </a:pPr>
            <a:r>
              <a:rPr lang="en-US" sz="2800" dirty="0" smtClean="0"/>
              <a:t>Labor market rigidity: large hiring/firing costs may prevent </a:t>
            </a:r>
            <a:r>
              <a:rPr lang="en-US" sz="2800" dirty="0"/>
              <a:t>employment growth in dynamic sectors </a:t>
            </a:r>
          </a:p>
          <a:p>
            <a:pPr>
              <a:defRPr/>
            </a:pPr>
            <a:r>
              <a:rPr lang="en-US" sz="2800" dirty="0"/>
              <a:t>Trade/industrial/currency policies have:</a:t>
            </a:r>
          </a:p>
          <a:p>
            <a:pPr lvl="1">
              <a:defRPr/>
            </a:pPr>
            <a:r>
              <a:rPr lang="en-US" sz="2400" dirty="0"/>
              <a:t>Not encouraged new tradable activities sufficiently</a:t>
            </a:r>
          </a:p>
          <a:p>
            <a:pPr lvl="1">
              <a:defRPr/>
            </a:pPr>
            <a:r>
              <a:rPr lang="en-US" sz="2400" dirty="0"/>
              <a:t>Exposed </a:t>
            </a:r>
            <a:r>
              <a:rPr lang="en-US" sz="2400" dirty="0" err="1"/>
              <a:t>tradables</a:t>
            </a:r>
            <a:r>
              <a:rPr lang="en-US" sz="2400" dirty="0"/>
              <a:t> to import competition too early and excessively   </a:t>
            </a:r>
          </a:p>
        </p:txBody>
      </p:sp>
    </p:spTree>
    <p:extLst>
      <p:ext uri="{BB962C8B-B14F-4D97-AF65-F5344CB8AC3E}">
        <p14:creationId xmlns:p14="http://schemas.microsoft.com/office/powerpoint/2010/main" xmlns="" val="3987164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pic>
        <p:nvPicPr>
          <p:cNvPr id="25603"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600200" y="457200"/>
            <a:ext cx="5843588" cy="6153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6201172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p:cNvSpPr>
            <a:spLocks noGrp="1" noChangeArrowheads="1"/>
          </p:cNvSpPr>
          <p:nvPr>
            <p:ph type="title"/>
          </p:nvPr>
        </p:nvSpPr>
        <p:spPr/>
        <p:txBody>
          <a:bodyPr/>
          <a:lstStyle/>
          <a:p>
            <a:pPr eaLnBrk="1" hangingPunct="1">
              <a:defRPr/>
            </a:pPr>
            <a:r>
              <a:rPr lang="en-US" sz="3600" dirty="0" smtClean="0"/>
              <a:t>Large reservoir of “excess labor” helps, but only conditionally</a:t>
            </a:r>
          </a:p>
        </p:txBody>
      </p:sp>
      <p:pic>
        <p:nvPicPr>
          <p:cNvPr id="26627" name="Picture 13"/>
          <p:cNvPicPr>
            <a:picLocks noGrp="1" noChangeAspect="1" noChangeArrowheads="1"/>
          </p:cNvPicPr>
          <p:nvPr>
            <p:ph sz="half" idx="1"/>
          </p:nvPr>
        </p:nvPicPr>
        <p:blipFill>
          <a:blip r:embed="rId3">
            <a:extLst>
              <a:ext uri="{28A0092B-C50C-407E-A947-70E740481C1C}">
                <a14:useLocalDpi xmlns:a14="http://schemas.microsoft.com/office/drawing/2010/main" xmlns="" val="0"/>
              </a:ext>
            </a:extLst>
          </a:blip>
          <a:srcRect/>
          <a:stretch>
            <a:fillRect/>
          </a:stretch>
        </p:blipFill>
        <p:spPr>
          <a:xfrm>
            <a:off x="457200" y="2379663"/>
            <a:ext cx="4038600" cy="2935287"/>
          </a:xfrm>
          <a:noFill/>
          <a:extLst>
            <a:ext uri="{909E8E84-426E-40DD-AFC4-6F175D3DCCD1}">
              <a14:hiddenFill xmlns:a14="http://schemas.microsoft.com/office/drawing/2010/main" xmlns="">
                <a:solidFill>
                  <a:srgbClr val="FFFFFF"/>
                </a:solidFill>
              </a14:hiddenFill>
            </a:ext>
          </a:extLst>
        </p:spPr>
      </p:pic>
      <p:pic>
        <p:nvPicPr>
          <p:cNvPr id="26628" name="Picture 16"/>
          <p:cNvPicPr>
            <a:picLocks noGrp="1" noChangeAspect="1" noChangeArrowheads="1"/>
          </p:cNvPicPr>
          <p:nvPr>
            <p:ph sz="half" idx="2"/>
          </p:nvPr>
        </p:nvPicPr>
        <p:blipFill>
          <a:blip r:embed="rId4">
            <a:extLst>
              <a:ext uri="{28A0092B-C50C-407E-A947-70E740481C1C}">
                <a14:useLocalDpi xmlns:a14="http://schemas.microsoft.com/office/drawing/2010/main" xmlns="" val="0"/>
              </a:ext>
            </a:extLst>
          </a:blip>
          <a:srcRect/>
          <a:stretch>
            <a:fillRect/>
          </a:stretch>
        </p:blipFill>
        <p:spPr>
          <a:xfrm>
            <a:off x="4648200" y="2379663"/>
            <a:ext cx="4038600" cy="2935287"/>
          </a:xfrm>
          <a:noFill/>
          <a:extLst>
            <a:ext uri="{909E8E84-426E-40DD-AFC4-6F175D3DCCD1}">
              <a14:hiddenFill xmlns:a14="http://schemas.microsoft.com/office/drawing/2010/main" xmlns="">
                <a:solidFill>
                  <a:srgbClr val="FFFFFF"/>
                </a:solidFill>
              </a14:hiddenFill>
            </a:ext>
          </a:extLst>
        </p:spPr>
      </p:pic>
      <p:sp>
        <p:nvSpPr>
          <p:cNvPr id="26629" name="Text Box 17"/>
          <p:cNvSpPr txBox="1">
            <a:spLocks noChangeArrowheads="1"/>
          </p:cNvSpPr>
          <p:nvPr/>
        </p:nvSpPr>
        <p:spPr bwMode="auto">
          <a:xfrm>
            <a:off x="609600" y="5943600"/>
            <a:ext cx="80010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spcBef>
                <a:spcPct val="50000"/>
              </a:spcBef>
            </a:pPr>
            <a:r>
              <a:rPr lang="en-US">
                <a:latin typeface="Arial" charset="0"/>
              </a:rPr>
              <a:t>Association between the initial labor share in agriculture and the contribution of structural change to growth</a:t>
            </a:r>
          </a:p>
        </p:txBody>
      </p:sp>
      <p:sp>
        <p:nvSpPr>
          <p:cNvPr id="26630" name="Text Box 18"/>
          <p:cNvSpPr txBox="1">
            <a:spLocks noChangeArrowheads="1"/>
          </p:cNvSpPr>
          <p:nvPr/>
        </p:nvSpPr>
        <p:spPr bwMode="auto">
          <a:xfrm>
            <a:off x="1676400" y="5486400"/>
            <a:ext cx="18288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spcBef>
                <a:spcPct val="50000"/>
              </a:spcBef>
            </a:pPr>
            <a:r>
              <a:rPr lang="en-US" sz="1400">
                <a:latin typeface="Arial" charset="0"/>
              </a:rPr>
              <a:t>unconditional</a:t>
            </a:r>
          </a:p>
        </p:txBody>
      </p:sp>
      <p:sp>
        <p:nvSpPr>
          <p:cNvPr id="26631" name="Text Box 19"/>
          <p:cNvSpPr txBox="1">
            <a:spLocks noChangeArrowheads="1"/>
          </p:cNvSpPr>
          <p:nvPr/>
        </p:nvSpPr>
        <p:spPr bwMode="auto">
          <a:xfrm>
            <a:off x="5943600" y="5486400"/>
            <a:ext cx="18288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spcBef>
                <a:spcPct val="50000"/>
              </a:spcBef>
            </a:pPr>
            <a:r>
              <a:rPr lang="en-US" sz="1400">
                <a:latin typeface="Arial" charset="0"/>
              </a:rPr>
              <a:t>conditional</a:t>
            </a:r>
          </a:p>
        </p:txBody>
      </p:sp>
    </p:spTree>
    <p:extLst>
      <p:ext uri="{BB962C8B-B14F-4D97-AF65-F5344CB8AC3E}">
        <p14:creationId xmlns:p14="http://schemas.microsoft.com/office/powerpoint/2010/main" xmlns="" val="16677799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en-US" sz="3600" dirty="0" smtClean="0"/>
              <a:t>Comparative advantage in primary products is bad news</a:t>
            </a:r>
          </a:p>
        </p:txBody>
      </p:sp>
      <p:pic>
        <p:nvPicPr>
          <p:cNvPr id="27651" name="Picture 4"/>
          <p:cNvPicPr>
            <a:picLocks noGrp="1" noChangeAspect="1" noChangeArrowheads="1"/>
          </p:cNvPicPr>
          <p:nvPr>
            <p:ph type="body" idx="1"/>
          </p:nvPr>
        </p:nvPicPr>
        <p:blipFill>
          <a:blip r:embed="rId3">
            <a:extLst>
              <a:ext uri="{28A0092B-C50C-407E-A947-70E740481C1C}">
                <a14:useLocalDpi xmlns:a14="http://schemas.microsoft.com/office/drawing/2010/main" xmlns="" val="0"/>
              </a:ext>
            </a:extLst>
          </a:blip>
          <a:srcRect/>
          <a:stretch>
            <a:fillRect/>
          </a:stretch>
        </p:blipFill>
        <p:spPr>
          <a:xfrm>
            <a:off x="1752600" y="1676400"/>
            <a:ext cx="5765800" cy="4191000"/>
          </a:xfrm>
          <a:noFill/>
          <a:extLst>
            <a:ext uri="{909E8E84-426E-40DD-AFC4-6F175D3DCCD1}">
              <a14:hiddenFill xmlns:a14="http://schemas.microsoft.com/office/drawing/2010/main" xmlns="">
                <a:solidFill>
                  <a:srgbClr val="FFFFFF"/>
                </a:solidFill>
              </a14:hiddenFill>
            </a:ext>
          </a:extLst>
        </p:spPr>
      </p:pic>
      <p:sp>
        <p:nvSpPr>
          <p:cNvPr id="27652" name="Text Box 5"/>
          <p:cNvSpPr txBox="1">
            <a:spLocks noChangeArrowheads="1"/>
          </p:cNvSpPr>
          <p:nvPr/>
        </p:nvSpPr>
        <p:spPr bwMode="auto">
          <a:xfrm>
            <a:off x="1447800" y="5943600"/>
            <a:ext cx="64770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spcBef>
                <a:spcPct val="50000"/>
              </a:spcBef>
            </a:pPr>
            <a:r>
              <a:rPr lang="en-US">
                <a:latin typeface="Arial" charset="0"/>
              </a:rPr>
              <a:t>Partial association between the share of primary products in exports and the contribution of structural change to growth</a:t>
            </a:r>
          </a:p>
        </p:txBody>
      </p:sp>
    </p:spTree>
    <p:extLst>
      <p:ext uri="{BB962C8B-B14F-4D97-AF65-F5344CB8AC3E}">
        <p14:creationId xmlns:p14="http://schemas.microsoft.com/office/powerpoint/2010/main" xmlns="" val="1518376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a:xfrm>
            <a:off x="457200" y="762000"/>
            <a:ext cx="8229600" cy="5364163"/>
          </a:xfrm>
        </p:spPr>
        <p:txBody>
          <a:bodyPr/>
          <a:lstStyle/>
          <a:p>
            <a:pPr algn="ctr">
              <a:buFont typeface="Arial" charset="0"/>
              <a:buNone/>
            </a:pPr>
            <a:r>
              <a:rPr lang="en-US" sz="2400" dirty="0" smtClean="0"/>
              <a:t>	</a:t>
            </a:r>
            <a:r>
              <a:rPr lang="en-US" sz="3600" dirty="0" smtClean="0"/>
              <a:t>Outline </a:t>
            </a:r>
          </a:p>
          <a:p>
            <a:pPr algn="ctr">
              <a:buFont typeface="Arial" charset="0"/>
              <a:buNone/>
            </a:pPr>
            <a:endParaRPr lang="en-US" sz="2400" dirty="0" smtClean="0"/>
          </a:p>
          <a:p>
            <a:r>
              <a:rPr lang="en-US" sz="2400" dirty="0" smtClean="0"/>
              <a:t>Defining, measuring, documenting structural transformation</a:t>
            </a:r>
          </a:p>
          <a:p>
            <a:r>
              <a:rPr lang="en-US" sz="2400" dirty="0" smtClean="0"/>
              <a:t>Extensions and Robustness tests</a:t>
            </a:r>
          </a:p>
          <a:p>
            <a:r>
              <a:rPr lang="en-US" sz="2400" dirty="0" smtClean="0"/>
              <a:t>Explaining the results</a:t>
            </a:r>
          </a:p>
          <a:p>
            <a:pPr lvl="1">
              <a:buFontTx/>
              <a:buChar char="-"/>
            </a:pPr>
            <a:r>
              <a:rPr lang="en-US" sz="2000" dirty="0" smtClean="0"/>
              <a:t>Macro framework</a:t>
            </a:r>
          </a:p>
          <a:p>
            <a:pPr lvl="1">
              <a:buFontTx/>
              <a:buChar char="-"/>
            </a:pPr>
            <a:r>
              <a:rPr lang="en-US" sz="2000" dirty="0" smtClean="0"/>
              <a:t>Micro framework (example from Botswana)</a:t>
            </a:r>
          </a:p>
          <a:p>
            <a:r>
              <a:rPr lang="en-US" sz="2400" dirty="0" smtClean="0"/>
              <a:t>Research Agenda</a:t>
            </a:r>
          </a:p>
          <a:p>
            <a:pPr lvl="1">
              <a:buFontTx/>
              <a:buChar char="-"/>
            </a:pPr>
            <a:r>
              <a:rPr lang="en-US" sz="2000" dirty="0" smtClean="0"/>
              <a:t>country studies</a:t>
            </a:r>
          </a:p>
          <a:p>
            <a:pPr lvl="1">
              <a:buFontTx/>
              <a:buChar char="-"/>
            </a:pPr>
            <a:r>
              <a:rPr lang="en-US" sz="2000" dirty="0" smtClean="0"/>
              <a:t>More than 200 household surveys</a:t>
            </a:r>
          </a:p>
          <a:p>
            <a:pPr lvl="1">
              <a:buFontTx/>
              <a:buChar char="-"/>
            </a:pPr>
            <a:r>
              <a:rPr lang="en-US" sz="2000" dirty="0" smtClean="0"/>
              <a:t>Data collection Africa</a:t>
            </a:r>
          </a:p>
          <a:p>
            <a:pPr lvl="1">
              <a:buNone/>
            </a:pPr>
            <a:endParaRPr lang="en-US"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US" sz="3600" dirty="0" smtClean="0"/>
              <a:t>But policy can clearly help: </a:t>
            </a:r>
            <a:br>
              <a:rPr lang="en-US" sz="3600" dirty="0" smtClean="0"/>
            </a:br>
            <a:r>
              <a:rPr lang="en-US" sz="3600" dirty="0" smtClean="0"/>
              <a:t>currency undervaluation</a:t>
            </a:r>
          </a:p>
        </p:txBody>
      </p:sp>
      <p:pic>
        <p:nvPicPr>
          <p:cNvPr id="28675" name="Picture 6"/>
          <p:cNvPicPr>
            <a:picLocks noGrp="1" noChangeAspect="1" noChangeArrowheads="1"/>
          </p:cNvPicPr>
          <p:nvPr>
            <p:ph type="body" idx="1"/>
          </p:nvPr>
        </p:nvPicPr>
        <p:blipFill>
          <a:blip r:embed="rId3">
            <a:extLst>
              <a:ext uri="{28A0092B-C50C-407E-A947-70E740481C1C}">
                <a14:useLocalDpi xmlns:a14="http://schemas.microsoft.com/office/drawing/2010/main" xmlns="" val="0"/>
              </a:ext>
            </a:extLst>
          </a:blip>
          <a:srcRect/>
          <a:stretch>
            <a:fillRect/>
          </a:stretch>
        </p:blipFill>
        <p:spPr>
          <a:xfrm>
            <a:off x="1730375" y="1676400"/>
            <a:ext cx="5813425" cy="4225925"/>
          </a:xfrm>
          <a:noFill/>
          <a:extLst>
            <a:ext uri="{909E8E84-426E-40DD-AFC4-6F175D3DCCD1}">
              <a14:hiddenFill xmlns:a14="http://schemas.microsoft.com/office/drawing/2010/main" xmlns="">
                <a:solidFill>
                  <a:srgbClr val="FFFFFF"/>
                </a:solidFill>
              </a14:hiddenFill>
            </a:ext>
          </a:extLst>
        </p:spPr>
      </p:pic>
      <p:sp>
        <p:nvSpPr>
          <p:cNvPr id="28676" name="Text Box 7"/>
          <p:cNvSpPr txBox="1">
            <a:spLocks noChangeArrowheads="1"/>
          </p:cNvSpPr>
          <p:nvPr/>
        </p:nvSpPr>
        <p:spPr bwMode="auto">
          <a:xfrm>
            <a:off x="1143000" y="5943600"/>
            <a:ext cx="69342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spcBef>
                <a:spcPct val="50000"/>
              </a:spcBef>
            </a:pPr>
            <a:r>
              <a:rPr lang="en-US">
                <a:latin typeface="Arial" charset="0"/>
              </a:rPr>
              <a:t>Partial association between an index of currency  “undervaluation” and the contribution of structural change to growth</a:t>
            </a:r>
          </a:p>
        </p:txBody>
      </p:sp>
    </p:spTree>
    <p:extLst>
      <p:ext uri="{BB962C8B-B14F-4D97-AF65-F5344CB8AC3E}">
        <p14:creationId xmlns:p14="http://schemas.microsoft.com/office/powerpoint/2010/main" xmlns="" val="15876920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US" sz="3600" dirty="0" smtClean="0"/>
              <a:t>But policy can clearly help: </a:t>
            </a:r>
            <a:br>
              <a:rPr lang="en-US" sz="3600" dirty="0" smtClean="0"/>
            </a:br>
            <a:r>
              <a:rPr lang="en-US" sz="3600" dirty="0" smtClean="0"/>
              <a:t>labor market rigidity</a:t>
            </a:r>
          </a:p>
        </p:txBody>
      </p:sp>
      <p:sp>
        <p:nvSpPr>
          <p:cNvPr id="29699" name="Text Box 7"/>
          <p:cNvSpPr txBox="1">
            <a:spLocks noChangeArrowheads="1"/>
          </p:cNvSpPr>
          <p:nvPr/>
        </p:nvSpPr>
        <p:spPr bwMode="auto">
          <a:xfrm>
            <a:off x="1219200" y="5943600"/>
            <a:ext cx="6934200"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spcBef>
                <a:spcPct val="50000"/>
              </a:spcBef>
            </a:pPr>
            <a:r>
              <a:rPr lang="en-US">
                <a:latin typeface="Arial" charset="0"/>
              </a:rPr>
              <a:t>Partial association between an index of labor market rigidity and the contribution of structural change to growth</a:t>
            </a:r>
          </a:p>
        </p:txBody>
      </p:sp>
      <p:pic>
        <p:nvPicPr>
          <p:cNvPr id="29700" name="Picture 5"/>
          <p:cNvPicPr>
            <a:picLocks noGrp="1" noChangeAspect="1" noChangeArrowheads="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a:xfrm>
            <a:off x="1676400" y="1579563"/>
            <a:ext cx="5857875" cy="4287837"/>
          </a:xfr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88697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defRPr/>
            </a:pPr>
            <a:r>
              <a:rPr lang="en-US" sz="3600" dirty="0"/>
              <a:t>What’s going on? Some possibilities:</a:t>
            </a:r>
          </a:p>
        </p:txBody>
      </p:sp>
      <p:sp>
        <p:nvSpPr>
          <p:cNvPr id="34819" name="Rectangle 3"/>
          <p:cNvSpPr>
            <a:spLocks noGrp="1" noChangeArrowheads="1"/>
          </p:cNvSpPr>
          <p:nvPr>
            <p:ph type="body" idx="1"/>
          </p:nvPr>
        </p:nvSpPr>
        <p:spPr/>
        <p:txBody>
          <a:bodyPr/>
          <a:lstStyle/>
          <a:p>
            <a:pPr>
              <a:defRPr/>
            </a:pPr>
            <a:r>
              <a:rPr lang="en-US" sz="2800" dirty="0" smtClean="0"/>
              <a:t>Some countries have more “surplus labor” in agriculture than others</a:t>
            </a:r>
          </a:p>
          <a:p>
            <a:pPr>
              <a:defRPr/>
            </a:pPr>
            <a:r>
              <a:rPr lang="en-US" sz="2800" dirty="0" smtClean="0"/>
              <a:t>Role of comparative advantage: primary products versus manufactures</a:t>
            </a:r>
          </a:p>
          <a:p>
            <a:pPr>
              <a:defRPr/>
            </a:pPr>
            <a:r>
              <a:rPr lang="en-US" sz="2800" dirty="0" smtClean="0"/>
              <a:t>Labor market rigidity: large hiring/firing costs may prevent </a:t>
            </a:r>
            <a:r>
              <a:rPr lang="en-US" sz="2800" dirty="0"/>
              <a:t>employment growth in dynamic sectors </a:t>
            </a:r>
          </a:p>
          <a:p>
            <a:pPr>
              <a:defRPr/>
            </a:pPr>
            <a:r>
              <a:rPr lang="en-US" sz="2800" dirty="0"/>
              <a:t>Trade/industrial/currency policies have:</a:t>
            </a:r>
          </a:p>
          <a:p>
            <a:pPr lvl="1">
              <a:defRPr/>
            </a:pPr>
            <a:r>
              <a:rPr lang="en-US" sz="2400" dirty="0"/>
              <a:t>Not encouraged new tradable activities sufficiently</a:t>
            </a:r>
          </a:p>
          <a:p>
            <a:pPr lvl="1">
              <a:defRPr/>
            </a:pPr>
            <a:r>
              <a:rPr lang="en-US" sz="2400" dirty="0"/>
              <a:t>Exposed </a:t>
            </a:r>
            <a:r>
              <a:rPr lang="en-US" sz="2400" dirty="0" err="1"/>
              <a:t>tradables</a:t>
            </a:r>
            <a:r>
              <a:rPr lang="en-US" sz="2400" dirty="0"/>
              <a:t> to import competition too early and excessively   </a:t>
            </a:r>
          </a:p>
        </p:txBody>
      </p:sp>
    </p:spTree>
    <p:extLst>
      <p:ext uri="{BB962C8B-B14F-4D97-AF65-F5344CB8AC3E}">
        <p14:creationId xmlns:p14="http://schemas.microsoft.com/office/powerpoint/2010/main" xmlns="" val="3987164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pic>
        <p:nvPicPr>
          <p:cNvPr id="25603"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600200" y="457200"/>
            <a:ext cx="5843588" cy="6153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6201172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p:cNvSpPr>
            <a:spLocks noGrp="1" noChangeArrowheads="1"/>
          </p:cNvSpPr>
          <p:nvPr>
            <p:ph type="title"/>
          </p:nvPr>
        </p:nvSpPr>
        <p:spPr/>
        <p:txBody>
          <a:bodyPr/>
          <a:lstStyle/>
          <a:p>
            <a:pPr eaLnBrk="1" hangingPunct="1">
              <a:defRPr/>
            </a:pPr>
            <a:r>
              <a:rPr lang="en-US" sz="3600" dirty="0" smtClean="0"/>
              <a:t>Large reservoir of “excess labor” helps, but only conditionally</a:t>
            </a:r>
          </a:p>
        </p:txBody>
      </p:sp>
      <p:pic>
        <p:nvPicPr>
          <p:cNvPr id="26627" name="Picture 13"/>
          <p:cNvPicPr>
            <a:picLocks noGrp="1" noChangeAspect="1" noChangeArrowheads="1"/>
          </p:cNvPicPr>
          <p:nvPr>
            <p:ph sz="half" idx="1"/>
          </p:nvPr>
        </p:nvPicPr>
        <p:blipFill>
          <a:blip r:embed="rId3">
            <a:extLst>
              <a:ext uri="{28A0092B-C50C-407E-A947-70E740481C1C}">
                <a14:useLocalDpi xmlns:a14="http://schemas.microsoft.com/office/drawing/2010/main" xmlns="" val="0"/>
              </a:ext>
            </a:extLst>
          </a:blip>
          <a:srcRect/>
          <a:stretch>
            <a:fillRect/>
          </a:stretch>
        </p:blipFill>
        <p:spPr>
          <a:xfrm>
            <a:off x="457200" y="2379663"/>
            <a:ext cx="4038600" cy="2935287"/>
          </a:xfrm>
          <a:noFill/>
          <a:extLst>
            <a:ext uri="{909E8E84-426E-40DD-AFC4-6F175D3DCCD1}">
              <a14:hiddenFill xmlns:a14="http://schemas.microsoft.com/office/drawing/2010/main" xmlns="">
                <a:solidFill>
                  <a:srgbClr val="FFFFFF"/>
                </a:solidFill>
              </a14:hiddenFill>
            </a:ext>
          </a:extLst>
        </p:spPr>
      </p:pic>
      <p:pic>
        <p:nvPicPr>
          <p:cNvPr id="26628" name="Picture 16"/>
          <p:cNvPicPr>
            <a:picLocks noGrp="1" noChangeAspect="1" noChangeArrowheads="1"/>
          </p:cNvPicPr>
          <p:nvPr>
            <p:ph sz="half" idx="2"/>
          </p:nvPr>
        </p:nvPicPr>
        <p:blipFill>
          <a:blip r:embed="rId4">
            <a:extLst>
              <a:ext uri="{28A0092B-C50C-407E-A947-70E740481C1C}">
                <a14:useLocalDpi xmlns:a14="http://schemas.microsoft.com/office/drawing/2010/main" xmlns="" val="0"/>
              </a:ext>
            </a:extLst>
          </a:blip>
          <a:srcRect/>
          <a:stretch>
            <a:fillRect/>
          </a:stretch>
        </p:blipFill>
        <p:spPr>
          <a:xfrm>
            <a:off x="4648200" y="2379663"/>
            <a:ext cx="4038600" cy="2935287"/>
          </a:xfrm>
          <a:noFill/>
          <a:extLst>
            <a:ext uri="{909E8E84-426E-40DD-AFC4-6F175D3DCCD1}">
              <a14:hiddenFill xmlns:a14="http://schemas.microsoft.com/office/drawing/2010/main" xmlns="">
                <a:solidFill>
                  <a:srgbClr val="FFFFFF"/>
                </a:solidFill>
              </a14:hiddenFill>
            </a:ext>
          </a:extLst>
        </p:spPr>
      </p:pic>
      <p:sp>
        <p:nvSpPr>
          <p:cNvPr id="26629" name="Text Box 17"/>
          <p:cNvSpPr txBox="1">
            <a:spLocks noChangeArrowheads="1"/>
          </p:cNvSpPr>
          <p:nvPr/>
        </p:nvSpPr>
        <p:spPr bwMode="auto">
          <a:xfrm>
            <a:off x="609600" y="5943600"/>
            <a:ext cx="80010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spcBef>
                <a:spcPct val="50000"/>
              </a:spcBef>
            </a:pPr>
            <a:r>
              <a:rPr lang="en-US">
                <a:latin typeface="Arial" charset="0"/>
              </a:rPr>
              <a:t>Association between the initial labor share in agriculture and the contribution of structural change to growth</a:t>
            </a:r>
          </a:p>
        </p:txBody>
      </p:sp>
      <p:sp>
        <p:nvSpPr>
          <p:cNvPr id="26630" name="Text Box 18"/>
          <p:cNvSpPr txBox="1">
            <a:spLocks noChangeArrowheads="1"/>
          </p:cNvSpPr>
          <p:nvPr/>
        </p:nvSpPr>
        <p:spPr bwMode="auto">
          <a:xfrm>
            <a:off x="1676400" y="5486400"/>
            <a:ext cx="18288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spcBef>
                <a:spcPct val="50000"/>
              </a:spcBef>
            </a:pPr>
            <a:r>
              <a:rPr lang="en-US" sz="1400">
                <a:latin typeface="Arial" charset="0"/>
              </a:rPr>
              <a:t>unconditional</a:t>
            </a:r>
          </a:p>
        </p:txBody>
      </p:sp>
      <p:sp>
        <p:nvSpPr>
          <p:cNvPr id="26631" name="Text Box 19"/>
          <p:cNvSpPr txBox="1">
            <a:spLocks noChangeArrowheads="1"/>
          </p:cNvSpPr>
          <p:nvPr/>
        </p:nvSpPr>
        <p:spPr bwMode="auto">
          <a:xfrm>
            <a:off x="5943600" y="5486400"/>
            <a:ext cx="18288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spcBef>
                <a:spcPct val="50000"/>
              </a:spcBef>
            </a:pPr>
            <a:r>
              <a:rPr lang="en-US" sz="1400">
                <a:latin typeface="Arial" charset="0"/>
              </a:rPr>
              <a:t>conditional</a:t>
            </a:r>
          </a:p>
        </p:txBody>
      </p:sp>
    </p:spTree>
    <p:extLst>
      <p:ext uri="{BB962C8B-B14F-4D97-AF65-F5344CB8AC3E}">
        <p14:creationId xmlns:p14="http://schemas.microsoft.com/office/powerpoint/2010/main" xmlns="" val="16677799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en-US" sz="3600" dirty="0" smtClean="0"/>
              <a:t>Comparative advantage in primary products is bad news</a:t>
            </a:r>
          </a:p>
        </p:txBody>
      </p:sp>
      <p:pic>
        <p:nvPicPr>
          <p:cNvPr id="27651" name="Picture 4"/>
          <p:cNvPicPr>
            <a:picLocks noGrp="1" noChangeAspect="1" noChangeArrowheads="1"/>
          </p:cNvPicPr>
          <p:nvPr>
            <p:ph type="body" idx="1"/>
          </p:nvPr>
        </p:nvPicPr>
        <p:blipFill>
          <a:blip r:embed="rId3">
            <a:extLst>
              <a:ext uri="{28A0092B-C50C-407E-A947-70E740481C1C}">
                <a14:useLocalDpi xmlns:a14="http://schemas.microsoft.com/office/drawing/2010/main" xmlns="" val="0"/>
              </a:ext>
            </a:extLst>
          </a:blip>
          <a:srcRect/>
          <a:stretch>
            <a:fillRect/>
          </a:stretch>
        </p:blipFill>
        <p:spPr>
          <a:xfrm>
            <a:off x="1752600" y="1676400"/>
            <a:ext cx="5765800" cy="4191000"/>
          </a:xfrm>
          <a:noFill/>
          <a:extLst>
            <a:ext uri="{909E8E84-426E-40DD-AFC4-6F175D3DCCD1}">
              <a14:hiddenFill xmlns:a14="http://schemas.microsoft.com/office/drawing/2010/main" xmlns="">
                <a:solidFill>
                  <a:srgbClr val="FFFFFF"/>
                </a:solidFill>
              </a14:hiddenFill>
            </a:ext>
          </a:extLst>
        </p:spPr>
      </p:pic>
      <p:sp>
        <p:nvSpPr>
          <p:cNvPr id="27652" name="Text Box 5"/>
          <p:cNvSpPr txBox="1">
            <a:spLocks noChangeArrowheads="1"/>
          </p:cNvSpPr>
          <p:nvPr/>
        </p:nvSpPr>
        <p:spPr bwMode="auto">
          <a:xfrm>
            <a:off x="1447800" y="5943600"/>
            <a:ext cx="64770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spcBef>
                <a:spcPct val="50000"/>
              </a:spcBef>
            </a:pPr>
            <a:r>
              <a:rPr lang="en-US">
                <a:latin typeface="Arial" charset="0"/>
              </a:rPr>
              <a:t>Partial association between the share of primary products in exports and the contribution of structural change to growth</a:t>
            </a:r>
          </a:p>
        </p:txBody>
      </p:sp>
    </p:spTree>
    <p:extLst>
      <p:ext uri="{BB962C8B-B14F-4D97-AF65-F5344CB8AC3E}">
        <p14:creationId xmlns:p14="http://schemas.microsoft.com/office/powerpoint/2010/main" xmlns="" val="15183767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US" sz="3600" dirty="0" smtClean="0"/>
              <a:t>But policy can clearly help: </a:t>
            </a:r>
            <a:br>
              <a:rPr lang="en-US" sz="3600" dirty="0" smtClean="0"/>
            </a:br>
            <a:r>
              <a:rPr lang="en-US" sz="3600" dirty="0" smtClean="0"/>
              <a:t>currency undervaluation</a:t>
            </a:r>
          </a:p>
        </p:txBody>
      </p:sp>
      <p:pic>
        <p:nvPicPr>
          <p:cNvPr id="28675" name="Picture 6"/>
          <p:cNvPicPr>
            <a:picLocks noGrp="1" noChangeAspect="1" noChangeArrowheads="1"/>
          </p:cNvPicPr>
          <p:nvPr>
            <p:ph type="body" idx="1"/>
          </p:nvPr>
        </p:nvPicPr>
        <p:blipFill>
          <a:blip r:embed="rId3">
            <a:extLst>
              <a:ext uri="{28A0092B-C50C-407E-A947-70E740481C1C}">
                <a14:useLocalDpi xmlns:a14="http://schemas.microsoft.com/office/drawing/2010/main" xmlns="" val="0"/>
              </a:ext>
            </a:extLst>
          </a:blip>
          <a:srcRect/>
          <a:stretch>
            <a:fillRect/>
          </a:stretch>
        </p:blipFill>
        <p:spPr>
          <a:xfrm>
            <a:off x="1730375" y="1676400"/>
            <a:ext cx="5813425" cy="4225925"/>
          </a:xfrm>
          <a:noFill/>
          <a:extLst>
            <a:ext uri="{909E8E84-426E-40DD-AFC4-6F175D3DCCD1}">
              <a14:hiddenFill xmlns:a14="http://schemas.microsoft.com/office/drawing/2010/main" xmlns="">
                <a:solidFill>
                  <a:srgbClr val="FFFFFF"/>
                </a:solidFill>
              </a14:hiddenFill>
            </a:ext>
          </a:extLst>
        </p:spPr>
      </p:pic>
      <p:sp>
        <p:nvSpPr>
          <p:cNvPr id="28676" name="Text Box 7"/>
          <p:cNvSpPr txBox="1">
            <a:spLocks noChangeArrowheads="1"/>
          </p:cNvSpPr>
          <p:nvPr/>
        </p:nvSpPr>
        <p:spPr bwMode="auto">
          <a:xfrm>
            <a:off x="1143000" y="5943600"/>
            <a:ext cx="69342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spcBef>
                <a:spcPct val="50000"/>
              </a:spcBef>
            </a:pPr>
            <a:r>
              <a:rPr lang="en-US">
                <a:latin typeface="Arial" charset="0"/>
              </a:rPr>
              <a:t>Partial association between an index of currency  “undervaluation” and the contribution of structural change to growth</a:t>
            </a:r>
          </a:p>
        </p:txBody>
      </p:sp>
    </p:spTree>
    <p:extLst>
      <p:ext uri="{BB962C8B-B14F-4D97-AF65-F5344CB8AC3E}">
        <p14:creationId xmlns:p14="http://schemas.microsoft.com/office/powerpoint/2010/main" xmlns="" val="15876920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US" sz="3600" dirty="0" smtClean="0"/>
              <a:t>But policy can clearly help: </a:t>
            </a:r>
            <a:br>
              <a:rPr lang="en-US" sz="3600" dirty="0" smtClean="0"/>
            </a:br>
            <a:r>
              <a:rPr lang="en-US" sz="3600" dirty="0" smtClean="0"/>
              <a:t>labor market rigidity</a:t>
            </a:r>
          </a:p>
        </p:txBody>
      </p:sp>
      <p:sp>
        <p:nvSpPr>
          <p:cNvPr id="29699" name="Text Box 7"/>
          <p:cNvSpPr txBox="1">
            <a:spLocks noChangeArrowheads="1"/>
          </p:cNvSpPr>
          <p:nvPr/>
        </p:nvSpPr>
        <p:spPr bwMode="auto">
          <a:xfrm>
            <a:off x="1219200" y="5943600"/>
            <a:ext cx="6934200"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spcBef>
                <a:spcPct val="50000"/>
              </a:spcBef>
            </a:pPr>
            <a:r>
              <a:rPr lang="en-US">
                <a:latin typeface="Arial" charset="0"/>
              </a:rPr>
              <a:t>Partial association between an index of labor market rigidity and the contribution of structural change to growth</a:t>
            </a:r>
          </a:p>
        </p:txBody>
      </p:sp>
      <p:pic>
        <p:nvPicPr>
          <p:cNvPr id="29700" name="Picture 5"/>
          <p:cNvPicPr>
            <a:picLocks noGrp="1" noChangeAspect="1" noChangeArrowheads="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a:xfrm>
            <a:off x="1676400" y="1579563"/>
            <a:ext cx="5857875" cy="4287837"/>
          </a:xfr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88697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3600" dirty="0" smtClean="0"/>
              <a:t>Extensions and Robustness Tests</a:t>
            </a:r>
          </a:p>
        </p:txBody>
      </p:sp>
      <p:sp>
        <p:nvSpPr>
          <p:cNvPr id="16387" name="Rectangle 3"/>
          <p:cNvSpPr>
            <a:spLocks noGrp="1" noChangeArrowheads="1"/>
          </p:cNvSpPr>
          <p:nvPr>
            <p:ph idx="1"/>
          </p:nvPr>
        </p:nvSpPr>
        <p:spPr>
          <a:xfrm>
            <a:off x="609600" y="2057400"/>
            <a:ext cx="8229600" cy="3962400"/>
          </a:xfrm>
        </p:spPr>
        <p:txBody>
          <a:bodyPr/>
          <a:lstStyle/>
          <a:p>
            <a:pPr eaLnBrk="1" hangingPunct="1"/>
            <a:r>
              <a:rPr lang="en-US" sz="2800" dirty="0" smtClean="0"/>
              <a:t>Including unemployment</a:t>
            </a:r>
          </a:p>
          <a:p>
            <a:pPr eaLnBrk="1" hangingPunct="1"/>
            <a:r>
              <a:rPr lang="en-US" sz="2800" dirty="0" smtClean="0"/>
              <a:t>Marginal vs. average productivity of labor</a:t>
            </a:r>
          </a:p>
          <a:p>
            <a:pPr eaLnBrk="1" hangingPunct="1"/>
            <a:r>
              <a:rPr lang="en-US" sz="2800" dirty="0" smtClean="0"/>
              <a:t>Country studies: 9 commissioned already</a:t>
            </a:r>
          </a:p>
          <a:p>
            <a:pPr eaLnBrk="1" hangingPunct="1"/>
            <a:r>
              <a:rPr lang="en-US" sz="2800" dirty="0" smtClean="0"/>
              <a:t>Extending the timeframe 1960-2010</a:t>
            </a:r>
          </a:p>
          <a:p>
            <a:pPr eaLnBrk="1" hangingPunct="1"/>
            <a:r>
              <a:rPr lang="en-US" sz="2800" dirty="0" smtClean="0"/>
              <a:t>Data collection for Africa underway</a:t>
            </a:r>
          </a:p>
          <a:p>
            <a:pPr eaLnBrk="1" hangingPunct="1"/>
            <a:endParaRPr lang="en-US" sz="28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r>
              <a:rPr lang="en-US" sz="3600" dirty="0" smtClean="0"/>
              <a:t>Conclusions</a:t>
            </a:r>
          </a:p>
        </p:txBody>
      </p:sp>
      <p:sp>
        <p:nvSpPr>
          <p:cNvPr id="28675" name="Rectangle 3"/>
          <p:cNvSpPr>
            <a:spLocks noGrp="1" noChangeArrowheads="1"/>
          </p:cNvSpPr>
          <p:nvPr>
            <p:ph type="body" idx="1"/>
          </p:nvPr>
        </p:nvSpPr>
        <p:spPr/>
        <p:txBody>
          <a:bodyPr/>
          <a:lstStyle/>
          <a:p>
            <a:pPr eaLnBrk="1" hangingPunct="1">
              <a:lnSpc>
                <a:spcPct val="80000"/>
              </a:lnSpc>
              <a:defRPr/>
            </a:pPr>
            <a:r>
              <a:rPr lang="en-US" sz="2400" dirty="0" smtClean="0"/>
              <a:t>Large gaps in productivity within countries ensures significant potential for rapid economic growth in developing world, regardless of what happens in the rich countries</a:t>
            </a:r>
          </a:p>
          <a:p>
            <a:pPr eaLnBrk="1" hangingPunct="1">
              <a:lnSpc>
                <a:spcPct val="80000"/>
              </a:lnSpc>
              <a:defRPr/>
            </a:pPr>
            <a:r>
              <a:rPr lang="en-US" sz="2400" dirty="0" smtClean="0"/>
              <a:t>Fulfilling this potential requires ongoing process of diversification and structural change</a:t>
            </a:r>
          </a:p>
          <a:p>
            <a:pPr eaLnBrk="1" hangingPunct="1">
              <a:lnSpc>
                <a:spcPct val="80000"/>
              </a:lnSpc>
              <a:defRPr/>
            </a:pPr>
            <a:r>
              <a:rPr lang="en-US" sz="2400" dirty="0" smtClean="0"/>
              <a:t>This process is not automatic, especially in countries with an initial comparative advantage in primary products</a:t>
            </a:r>
          </a:p>
          <a:p>
            <a:pPr eaLnBrk="1" hangingPunct="1">
              <a:lnSpc>
                <a:spcPct val="80000"/>
              </a:lnSpc>
              <a:defRPr/>
            </a:pPr>
            <a:r>
              <a:rPr lang="en-US" sz="2400" dirty="0" smtClean="0"/>
              <a:t>It necessitates pragmatic, experimental policies that support new industries</a:t>
            </a:r>
          </a:p>
          <a:p>
            <a:pPr lvl="1" eaLnBrk="1" hangingPunct="1">
              <a:lnSpc>
                <a:spcPct val="80000"/>
              </a:lnSpc>
              <a:defRPr/>
            </a:pPr>
            <a:r>
              <a:rPr lang="en-US" sz="2000" dirty="0" smtClean="0"/>
              <a:t>China’s OEZ in Africa and elsewhere</a:t>
            </a:r>
          </a:p>
          <a:p>
            <a:pPr lvl="1" eaLnBrk="1" hangingPunct="1">
              <a:lnSpc>
                <a:spcPct val="80000"/>
              </a:lnSpc>
              <a:defRPr/>
            </a:pPr>
            <a:r>
              <a:rPr lang="en-US" sz="2000" dirty="0" smtClean="0"/>
              <a:t>Land governance assessment frameworks</a:t>
            </a:r>
          </a:p>
          <a:p>
            <a:pPr lvl="1" eaLnBrk="1" hangingPunct="1">
              <a:lnSpc>
                <a:spcPct val="80000"/>
              </a:lnSpc>
              <a:defRPr/>
            </a:pPr>
            <a:endParaRPr lang="en-US" sz="2000" dirty="0" smtClean="0"/>
          </a:p>
        </p:txBody>
      </p:sp>
    </p:spTree>
    <p:extLst>
      <p:ext uri="{BB962C8B-B14F-4D97-AF65-F5344CB8AC3E}">
        <p14:creationId xmlns:p14="http://schemas.microsoft.com/office/powerpoint/2010/main" xmlns="" val="556354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p:txBody>
          <a:bodyPr/>
          <a:lstStyle/>
          <a:p>
            <a:pPr algn="ctr">
              <a:buFont typeface="Arial" charset="0"/>
              <a:buNone/>
            </a:pPr>
            <a:r>
              <a:rPr lang="en-US" smtClean="0"/>
              <a:t>	</a:t>
            </a:r>
            <a:r>
              <a:rPr lang="en-US" sz="5400" smtClean="0"/>
              <a:t>What do economists usually mean by structural transformation?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914400"/>
            <a:ext cx="8229600" cy="5211763"/>
          </a:xfrm>
        </p:spPr>
        <p:txBody>
          <a:bodyPr/>
          <a:lstStyle/>
          <a:p>
            <a:pPr algn="ctr">
              <a:buFont typeface="Arial" charset="0"/>
              <a:buNone/>
            </a:pPr>
            <a:r>
              <a:rPr lang="en-US" smtClean="0"/>
              <a:t>	</a:t>
            </a:r>
            <a:r>
              <a:rPr lang="en-US" sz="4400" smtClean="0"/>
              <a:t>structural transformation →</a:t>
            </a:r>
          </a:p>
          <a:p>
            <a:pPr algn="ctr">
              <a:buFont typeface="Arial" charset="0"/>
              <a:buNone/>
            </a:pPr>
            <a:r>
              <a:rPr lang="en-US" sz="4400" smtClean="0"/>
              <a:t>	dual economy models </a:t>
            </a:r>
          </a:p>
          <a:p>
            <a:pPr algn="ctr">
              <a:buFont typeface="Arial" charset="0"/>
              <a:buNone/>
            </a:pPr>
            <a:r>
              <a:rPr lang="en-US" sz="4400" smtClean="0"/>
              <a:t>a la Arthur Lewis →</a:t>
            </a:r>
          </a:p>
          <a:p>
            <a:pPr algn="ctr">
              <a:buFont typeface="Arial" charset="0"/>
              <a:buNone/>
            </a:pPr>
            <a:r>
              <a:rPr lang="en-US" sz="4400" smtClean="0"/>
              <a:t>	agriculture to manufacturing →</a:t>
            </a:r>
          </a:p>
          <a:p>
            <a:pPr algn="ctr">
              <a:buFont typeface="Arial" charset="0"/>
              <a:buNone/>
            </a:pPr>
            <a:r>
              <a:rPr lang="en-US" sz="4400" smtClean="0"/>
              <a:t>	economic growth</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Consider India in 1990</a:t>
            </a:r>
          </a:p>
        </p:txBody>
      </p:sp>
      <p:pic>
        <p:nvPicPr>
          <p:cNvPr id="6147" name="Picture 4"/>
          <p:cNvPicPr>
            <a:picLocks noGrp="1" noChangeAspect="1" noChangeArrowheads="1"/>
          </p:cNvPicPr>
          <p:nvPr>
            <p:ph idx="1"/>
          </p:nvPr>
        </p:nvPicPr>
        <p:blipFill>
          <a:blip r:embed="rId2" cstate="print"/>
          <a:srcRect/>
          <a:stretch>
            <a:fillRect/>
          </a:stretch>
        </p:blipFill>
        <p:spPr>
          <a:xfrm>
            <a:off x="762000" y="1371600"/>
            <a:ext cx="7772400" cy="5105400"/>
          </a:xfr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India fits the Lewis Model</a:t>
            </a:r>
          </a:p>
        </p:txBody>
      </p:sp>
      <p:pic>
        <p:nvPicPr>
          <p:cNvPr id="7171" name="Picture 2" descr="bubblegraph_IND"/>
          <p:cNvPicPr>
            <a:picLocks noGrp="1" noChangeAspect="1" noChangeArrowheads="1"/>
          </p:cNvPicPr>
          <p:nvPr>
            <p:ph idx="1"/>
          </p:nvPr>
        </p:nvPicPr>
        <p:blipFill>
          <a:blip r:embed="rId2" cstate="print"/>
          <a:srcRect/>
          <a:stretch>
            <a:fillRect/>
          </a:stretch>
        </p:blipFill>
        <p:spPr>
          <a:xfrm>
            <a:off x="1143000" y="1447800"/>
            <a:ext cx="6705600" cy="4678363"/>
          </a:xfr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t>So does PRC</a:t>
            </a:r>
          </a:p>
        </p:txBody>
      </p:sp>
      <p:pic>
        <p:nvPicPr>
          <p:cNvPr id="8195" name="Content Placeholder 3" descr="cuchareo_CHN19972007_bubblegraph_CHN.wmf"/>
          <p:cNvPicPr>
            <a:picLocks noGrp="1"/>
          </p:cNvPicPr>
          <p:nvPr>
            <p:ph idx="1"/>
          </p:nvPr>
        </p:nvPicPr>
        <p:blipFill>
          <a:blip r:embed="rId2" cstate="print"/>
          <a:srcRect/>
          <a:stretch>
            <a:fillRect/>
          </a:stretch>
        </p:blipFill>
        <p:spPr>
          <a:xfrm>
            <a:off x="1066800" y="1295400"/>
            <a:ext cx="6781800" cy="4830763"/>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p:txBody>
          <a:bodyPr/>
          <a:lstStyle/>
          <a:p>
            <a:pPr>
              <a:buFont typeface="Arial" charset="0"/>
              <a:buNone/>
            </a:pPr>
            <a:r>
              <a:rPr lang="en-US" sz="5400" smtClean="0"/>
              <a:t>	</a:t>
            </a:r>
          </a:p>
          <a:p>
            <a:pPr algn="ctr">
              <a:buFont typeface="Arial" charset="0"/>
              <a:buNone/>
            </a:pPr>
            <a:r>
              <a:rPr lang="en-US" sz="5400" smtClean="0"/>
              <a:t>So, what does the rest of the world look like?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4"/>
          <p:cNvSpPr>
            <a:spLocks noGrp="1"/>
          </p:cNvSpPr>
          <p:nvPr>
            <p:ph type="title"/>
          </p:nvPr>
        </p:nvSpPr>
        <p:spPr/>
        <p:txBody>
          <a:bodyPr/>
          <a:lstStyle/>
          <a:p>
            <a:pPr eaLnBrk="1" hangingPunct="1"/>
            <a:r>
              <a:rPr lang="en-US" sz="3600" smtClean="0"/>
              <a:t>Venezuela</a:t>
            </a:r>
          </a:p>
        </p:txBody>
      </p:sp>
      <p:pic>
        <p:nvPicPr>
          <p:cNvPr id="10243" name="Picture 3" descr="bubblegraph_VEN.wmf"/>
          <p:cNvPicPr>
            <a:picLocks noChangeAspect="1"/>
          </p:cNvPicPr>
          <p:nvPr/>
        </p:nvPicPr>
        <p:blipFill>
          <a:blip r:embed="rId2" cstate="print"/>
          <a:srcRect/>
          <a:stretch>
            <a:fillRect/>
          </a:stretch>
        </p:blipFill>
        <p:spPr bwMode="auto">
          <a:xfrm>
            <a:off x="1676400" y="1371600"/>
            <a:ext cx="6172200" cy="4865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2984</TotalTime>
  <Words>817</Words>
  <Application>Microsoft Office PowerPoint</Application>
  <PresentationFormat>On-screen Show (4:3)</PresentationFormat>
  <Paragraphs>109</Paragraphs>
  <Slides>29</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Office Theme</vt:lpstr>
      <vt:lpstr>Equation</vt:lpstr>
      <vt:lpstr>Structural change, labor productivity and economic growth</vt:lpstr>
      <vt:lpstr>Slide 2</vt:lpstr>
      <vt:lpstr>Slide 3</vt:lpstr>
      <vt:lpstr>Slide 4</vt:lpstr>
      <vt:lpstr>Consider India in 1990</vt:lpstr>
      <vt:lpstr>India fits the Lewis Model</vt:lpstr>
      <vt:lpstr>So does PRC</vt:lpstr>
      <vt:lpstr>Slide 8</vt:lpstr>
      <vt:lpstr>Venezuela</vt:lpstr>
      <vt:lpstr>Nigeria</vt:lpstr>
      <vt:lpstr>United States</vt:lpstr>
      <vt:lpstr>How important has structural change been as a determinant of labor productivity and to what extent  does it explain regional patterns of growth?</vt:lpstr>
      <vt:lpstr>Labor productivity growth decomposition</vt:lpstr>
      <vt:lpstr>Data</vt:lpstr>
      <vt:lpstr>Decomposition of productivity growth,  by region: 1990 - 2005 </vt:lpstr>
      <vt:lpstr>What’s going on? Some possibilities:</vt:lpstr>
      <vt:lpstr>Slide 17</vt:lpstr>
      <vt:lpstr>Large reservoir of “excess labor” helps, but only conditionally</vt:lpstr>
      <vt:lpstr>Comparative advantage in primary products is bad news</vt:lpstr>
      <vt:lpstr>But policy can clearly help:  currency undervaluation</vt:lpstr>
      <vt:lpstr>But policy can clearly help:  labor market rigidity</vt:lpstr>
      <vt:lpstr>What’s going on? Some possibilities:</vt:lpstr>
      <vt:lpstr>Slide 23</vt:lpstr>
      <vt:lpstr>Large reservoir of “excess labor” helps, but only conditionally</vt:lpstr>
      <vt:lpstr>Comparative advantage in primary products is bad news</vt:lpstr>
      <vt:lpstr>But policy can clearly help:  currency undervaluation</vt:lpstr>
      <vt:lpstr>But policy can clearly help:  labor market rigidity</vt:lpstr>
      <vt:lpstr>Extensions and Robustness Tests</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Dani Rodrik</dc:creator>
  <cp:lastModifiedBy>maranjian</cp:lastModifiedBy>
  <cp:revision>199</cp:revision>
  <dcterms:created xsi:type="dcterms:W3CDTF">2011-03-02T14:58:12Z</dcterms:created>
  <dcterms:modified xsi:type="dcterms:W3CDTF">2012-06-18T14:24:41Z</dcterms:modified>
</cp:coreProperties>
</file>