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notesSlides/notesSlide4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notesSlides/notesSlide4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4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5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5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6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6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8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8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0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1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11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6" r:id="rId1"/>
    <p:sldMasterId id="2147484099" r:id="rId2"/>
    <p:sldMasterId id="2147484121" r:id="rId3"/>
    <p:sldMasterId id="2147484140" r:id="rId4"/>
    <p:sldMasterId id="2147484159" r:id="rId5"/>
    <p:sldMasterId id="2147484178" r:id="rId6"/>
    <p:sldMasterId id="2147484198" r:id="rId7"/>
    <p:sldMasterId id="2147484219" r:id="rId8"/>
  </p:sldMasterIdLst>
  <p:notesMasterIdLst>
    <p:notesMasterId r:id="rId121"/>
  </p:notesMasterIdLst>
  <p:handoutMasterIdLst>
    <p:handoutMasterId r:id="rId122"/>
  </p:handoutMasterIdLst>
  <p:sldIdLst>
    <p:sldId id="256" r:id="rId9"/>
    <p:sldId id="656" r:id="rId10"/>
    <p:sldId id="657" r:id="rId11"/>
    <p:sldId id="531" r:id="rId12"/>
    <p:sldId id="658" r:id="rId13"/>
    <p:sldId id="665" r:id="rId14"/>
    <p:sldId id="530" r:id="rId15"/>
    <p:sldId id="539" r:id="rId16"/>
    <p:sldId id="666" r:id="rId17"/>
    <p:sldId id="667" r:id="rId18"/>
    <p:sldId id="634" r:id="rId19"/>
    <p:sldId id="651" r:id="rId20"/>
    <p:sldId id="641" r:id="rId21"/>
    <p:sldId id="654" r:id="rId22"/>
    <p:sldId id="644" r:id="rId23"/>
    <p:sldId id="645" r:id="rId24"/>
    <p:sldId id="652" r:id="rId25"/>
    <p:sldId id="548" r:id="rId26"/>
    <p:sldId id="679" r:id="rId27"/>
    <p:sldId id="262" r:id="rId28"/>
    <p:sldId id="685" r:id="rId29"/>
    <p:sldId id="684" r:id="rId30"/>
    <p:sldId id="680" r:id="rId31"/>
    <p:sldId id="681" r:id="rId32"/>
    <p:sldId id="682" r:id="rId33"/>
    <p:sldId id="683" r:id="rId34"/>
    <p:sldId id="692" r:id="rId35"/>
    <p:sldId id="693" r:id="rId36"/>
    <p:sldId id="694" r:id="rId37"/>
    <p:sldId id="695" r:id="rId38"/>
    <p:sldId id="696" r:id="rId39"/>
    <p:sldId id="697" r:id="rId40"/>
    <p:sldId id="699" r:id="rId41"/>
    <p:sldId id="703" r:id="rId42"/>
    <p:sldId id="659" r:id="rId43"/>
    <p:sldId id="660" r:id="rId44"/>
    <p:sldId id="704" r:id="rId45"/>
    <p:sldId id="751" r:id="rId46"/>
    <p:sldId id="752" r:id="rId47"/>
    <p:sldId id="646" r:id="rId48"/>
    <p:sldId id="647" r:id="rId49"/>
    <p:sldId id="664" r:id="rId50"/>
    <p:sldId id="655" r:id="rId51"/>
    <p:sldId id="649" r:id="rId52"/>
    <p:sldId id="706" r:id="rId53"/>
    <p:sldId id="707" r:id="rId54"/>
    <p:sldId id="712" r:id="rId55"/>
    <p:sldId id="708" r:id="rId56"/>
    <p:sldId id="710" r:id="rId57"/>
    <p:sldId id="711" r:id="rId58"/>
    <p:sldId id="713" r:id="rId59"/>
    <p:sldId id="744" r:id="rId60"/>
    <p:sldId id="760" r:id="rId61"/>
    <p:sldId id="762" r:id="rId62"/>
    <p:sldId id="745" r:id="rId63"/>
    <p:sldId id="746" r:id="rId64"/>
    <p:sldId id="668" r:id="rId65"/>
    <p:sldId id="676" r:id="rId66"/>
    <p:sldId id="677" r:id="rId67"/>
    <p:sldId id="678" r:id="rId68"/>
    <p:sldId id="747" r:id="rId69"/>
    <p:sldId id="748" r:id="rId70"/>
    <p:sldId id="749" r:id="rId71"/>
    <p:sldId id="750" r:id="rId72"/>
    <p:sldId id="661" r:id="rId73"/>
    <p:sldId id="662" r:id="rId74"/>
    <p:sldId id="663" r:id="rId75"/>
    <p:sldId id="457" r:id="rId76"/>
    <p:sldId id="753" r:id="rId77"/>
    <p:sldId id="755" r:id="rId78"/>
    <p:sldId id="686" r:id="rId79"/>
    <p:sldId id="687" r:id="rId80"/>
    <p:sldId id="756" r:id="rId81"/>
    <p:sldId id="757" r:id="rId82"/>
    <p:sldId id="758" r:id="rId83"/>
    <p:sldId id="759" r:id="rId84"/>
    <p:sldId id="763" r:id="rId85"/>
    <p:sldId id="764" r:id="rId86"/>
    <p:sldId id="789" r:id="rId87"/>
    <p:sldId id="790" r:id="rId88"/>
    <p:sldId id="765" r:id="rId89"/>
    <p:sldId id="766" r:id="rId90"/>
    <p:sldId id="767" r:id="rId91"/>
    <p:sldId id="768" r:id="rId92"/>
    <p:sldId id="689" r:id="rId93"/>
    <p:sldId id="690" r:id="rId94"/>
    <p:sldId id="769" r:id="rId95"/>
    <p:sldId id="770" r:id="rId96"/>
    <p:sldId id="771" r:id="rId97"/>
    <p:sldId id="772" r:id="rId98"/>
    <p:sldId id="773" r:id="rId99"/>
    <p:sldId id="774" r:id="rId100"/>
    <p:sldId id="775" r:id="rId101"/>
    <p:sldId id="776" r:id="rId102"/>
    <p:sldId id="777" r:id="rId103"/>
    <p:sldId id="778" r:id="rId104"/>
    <p:sldId id="780" r:id="rId105"/>
    <p:sldId id="781" r:id="rId106"/>
    <p:sldId id="793" r:id="rId107"/>
    <p:sldId id="794" r:id="rId108"/>
    <p:sldId id="795" r:id="rId109"/>
    <p:sldId id="796" r:id="rId110"/>
    <p:sldId id="797" r:id="rId111"/>
    <p:sldId id="804" r:id="rId112"/>
    <p:sldId id="805" r:id="rId113"/>
    <p:sldId id="782" r:id="rId114"/>
    <p:sldId id="783" r:id="rId115"/>
    <p:sldId id="786" r:id="rId116"/>
    <p:sldId id="784" r:id="rId117"/>
    <p:sldId id="785" r:id="rId118"/>
    <p:sldId id="791" r:id="rId119"/>
    <p:sldId id="792" r:id="rId120"/>
  </p:sldIdLst>
  <p:sldSz cx="9144000" cy="6858000" type="screen4x3"/>
  <p:notesSz cx="6858000" cy="9144000"/>
  <p:custDataLst>
    <p:tags r:id="rId123"/>
  </p:custDataLst>
  <p:defaultTextStyle>
    <a:defPPr>
      <a:defRPr lang="en-US"/>
    </a:defPPr>
    <a:lvl1pPr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5pPr>
    <a:lvl6pPr marL="2286000" algn="l" defTabSz="914400" rtl="0" eaLnBrk="1" latinLnBrk="0" hangingPunct="1">
      <a:defRPr sz="2400" kern="1200">
        <a:solidFill>
          <a:schemeClr val="tx1"/>
        </a:solidFill>
        <a:latin typeface="Lucida Grande" pitchFamily="1" charset="0"/>
        <a:ea typeface="Geneva" pitchFamily="1" charset="-128"/>
        <a:cs typeface="+mn-cs"/>
      </a:defRPr>
    </a:lvl6pPr>
    <a:lvl7pPr marL="2743200" algn="l" defTabSz="914400" rtl="0" eaLnBrk="1" latinLnBrk="0" hangingPunct="1">
      <a:defRPr sz="2400" kern="1200">
        <a:solidFill>
          <a:schemeClr val="tx1"/>
        </a:solidFill>
        <a:latin typeface="Lucida Grande" pitchFamily="1" charset="0"/>
        <a:ea typeface="Geneva" pitchFamily="1" charset="-128"/>
        <a:cs typeface="+mn-cs"/>
      </a:defRPr>
    </a:lvl7pPr>
    <a:lvl8pPr marL="3200400" algn="l" defTabSz="914400" rtl="0" eaLnBrk="1" latinLnBrk="0" hangingPunct="1">
      <a:defRPr sz="2400" kern="1200">
        <a:solidFill>
          <a:schemeClr val="tx1"/>
        </a:solidFill>
        <a:latin typeface="Lucida Grande" pitchFamily="1" charset="0"/>
        <a:ea typeface="Geneva" pitchFamily="1" charset="-128"/>
        <a:cs typeface="+mn-cs"/>
      </a:defRPr>
    </a:lvl8pPr>
    <a:lvl9pPr marL="3657600" algn="l" defTabSz="914400" rtl="0" eaLnBrk="1" latinLnBrk="0" hangingPunct="1">
      <a:defRPr sz="2400" kern="1200">
        <a:solidFill>
          <a:schemeClr val="tx1"/>
        </a:solidFill>
        <a:latin typeface="Lucida Grande" pitchFamily="1" charset="0"/>
        <a:ea typeface="Geneva"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guide id="3" pos="192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n Rodz" initials="JR" lastIdx="66" clrIdx="6">
    <p:extLst>
      <p:ext uri="{19B8F6BF-5375-455C-9EA6-DF929625EA0E}">
        <p15:presenceInfo xmlns:p15="http://schemas.microsoft.com/office/powerpoint/2012/main" userId="60e6e7905e1c6cb7" providerId="Windows Live"/>
      </p:ext>
    </p:extLst>
  </p:cmAuthor>
  <p:cmAuthor id="1" name="Joseph T. Brignone" initials="JTB" lastIdx="45" clrIdx="0">
    <p:extLst>
      <p:ext uri="{19B8F6BF-5375-455C-9EA6-DF929625EA0E}">
        <p15:presenceInfo xmlns:p15="http://schemas.microsoft.com/office/powerpoint/2012/main" userId="S::BrignoneJT@ldschurch.org::d029c210-6e53-41af-97ea-3e7c55615300" providerId="AD"/>
      </p:ext>
    </p:extLst>
  </p:cmAuthor>
  <p:cmAuthor id="8" name="Rodriguez, Jonathan" initials="RJ" lastIdx="3" clrIdx="7">
    <p:extLst>
      <p:ext uri="{19B8F6BF-5375-455C-9EA6-DF929625EA0E}">
        <p15:presenceInfo xmlns:p15="http://schemas.microsoft.com/office/powerpoint/2012/main" userId="Rodriguez, Jonathan" providerId="None"/>
      </p:ext>
    </p:extLst>
  </p:cmAuthor>
  <p:cmAuthor id="2" name="Kliossis, Lukia" initials="KL" lastIdx="49" clrIdx="1">
    <p:extLst>
      <p:ext uri="{19B8F6BF-5375-455C-9EA6-DF929625EA0E}">
        <p15:presenceInfo xmlns:p15="http://schemas.microsoft.com/office/powerpoint/2012/main" userId="S-1-5-21-4250845945-3731851581-3800177176-16890" providerId="AD"/>
      </p:ext>
    </p:extLst>
  </p:cmAuthor>
  <p:cmAuthor id="3" name="Glick, Simon" initials="GS" lastIdx="29" clrIdx="2">
    <p:extLst>
      <p:ext uri="{19B8F6BF-5375-455C-9EA6-DF929625EA0E}">
        <p15:presenceInfo xmlns:p15="http://schemas.microsoft.com/office/powerpoint/2012/main" userId="S-1-5-21-4250845945-3731851581-3800177176-1829" providerId="AD"/>
      </p:ext>
    </p:extLst>
  </p:cmAuthor>
  <p:cmAuthor id="4" name="Hill, Joshua" initials="HJ" lastIdx="23" clrIdx="3">
    <p:extLst>
      <p:ext uri="{19B8F6BF-5375-455C-9EA6-DF929625EA0E}">
        <p15:presenceInfo xmlns:p15="http://schemas.microsoft.com/office/powerpoint/2012/main" userId="S-1-5-21-4250845945-3731851581-3800177176-48242" providerId="AD"/>
      </p:ext>
    </p:extLst>
  </p:cmAuthor>
  <p:cmAuthor id="5" name="Andrea Valenzuela" initials="AV" lastIdx="48" clrIdx="4">
    <p:extLst>
      <p:ext uri="{19B8F6BF-5375-455C-9EA6-DF929625EA0E}">
        <p15:presenceInfo xmlns:p15="http://schemas.microsoft.com/office/powerpoint/2012/main" userId="7eeb6e67765380f7" providerId="Windows Live"/>
      </p:ext>
    </p:extLst>
  </p:cmAuthor>
  <p:cmAuthor id="6" name="Rosemary Winfield" initials="RW" lastIdx="59" clrIdx="5">
    <p:extLst>
      <p:ext uri="{19B8F6BF-5375-455C-9EA6-DF929625EA0E}">
        <p15:presenceInfo xmlns:p15="http://schemas.microsoft.com/office/powerpoint/2012/main" userId="a3def391a46b1d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052"/>
    <a:srgbClr val="842A82"/>
    <a:srgbClr val="E78B9E"/>
    <a:srgbClr val="007032"/>
    <a:srgbClr val="0075C1"/>
    <a:srgbClr val="76ACD6"/>
    <a:srgbClr val="C6D5ED"/>
    <a:srgbClr val="E1E9F6"/>
    <a:srgbClr val="AE1735"/>
    <a:srgbClr val="6BB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72455" autoAdjust="0"/>
  </p:normalViewPr>
  <p:slideViewPr>
    <p:cSldViewPr snapToGrid="0">
      <p:cViewPr varScale="1">
        <p:scale>
          <a:sx n="71" d="100"/>
          <a:sy n="71" d="100"/>
        </p:scale>
        <p:origin x="1446" y="42"/>
      </p:cViewPr>
      <p:guideLst>
        <p:guide orient="horz" pos="2160"/>
        <p:guide pos="2904"/>
        <p:guide pos="1920"/>
        <p:guide pos="3840"/>
      </p:guideLst>
    </p:cSldViewPr>
  </p:slideViewPr>
  <p:outlineViewPr>
    <p:cViewPr>
      <p:scale>
        <a:sx n="33" d="100"/>
        <a:sy n="33" d="100"/>
      </p:scale>
      <p:origin x="0" y="-29864"/>
    </p:cViewPr>
  </p:outlineViewPr>
  <p:notesTextViewPr>
    <p:cViewPr>
      <p:scale>
        <a:sx n="1" d="1"/>
        <a:sy n="1" d="1"/>
      </p:scale>
      <p:origin x="0" y="0"/>
    </p:cViewPr>
  </p:notesTextViewPr>
  <p:sorterViewPr>
    <p:cViewPr>
      <p:scale>
        <a:sx n="100" d="100"/>
        <a:sy n="100" d="100"/>
      </p:scale>
      <p:origin x="0" y="-786"/>
    </p:cViewPr>
  </p:sorterViewPr>
  <p:notesViewPr>
    <p:cSldViewPr snapToGrid="0">
      <p:cViewPr varScale="1">
        <p:scale>
          <a:sx n="81" d="100"/>
          <a:sy n="81"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OpenTable</a:t>
            </a:r>
            <a:r>
              <a:rPr lang="en-US" b="1" baseline="0" dirty="0">
                <a:solidFill>
                  <a:schemeClr val="tx1"/>
                </a:solidFill>
              </a:rPr>
              <a:t> data verifies our intuition, confirming a sharp decrease in restaurant occupancy</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U.S.</c:v>
                </c:pt>
              </c:strCache>
            </c:strRef>
          </c:tx>
          <c:spPr>
            <a:ln w="28575" cap="rnd">
              <a:solidFill>
                <a:srgbClr val="005AAD"/>
              </a:solidFill>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Sheet1!$B$2:$AQ$2</c:f>
              <c:numCache>
                <c:formatCode>General</c:formatCode>
                <c:ptCount val="42"/>
                <c:pt idx="0">
                  <c:v>0</c:v>
                </c:pt>
                <c:pt idx="1">
                  <c:v>4</c:v>
                </c:pt>
                <c:pt idx="2">
                  <c:v>0</c:v>
                </c:pt>
                <c:pt idx="3">
                  <c:v>-1</c:v>
                </c:pt>
                <c:pt idx="4">
                  <c:v>2</c:v>
                </c:pt>
                <c:pt idx="5">
                  <c:v>6</c:v>
                </c:pt>
                <c:pt idx="6">
                  <c:v>2</c:v>
                </c:pt>
                <c:pt idx="7">
                  <c:v>2</c:v>
                </c:pt>
                <c:pt idx="8">
                  <c:v>-1</c:v>
                </c:pt>
                <c:pt idx="9">
                  <c:v>-1</c:v>
                </c:pt>
                <c:pt idx="10">
                  <c:v>1</c:v>
                </c:pt>
                <c:pt idx="11">
                  <c:v>3</c:v>
                </c:pt>
                <c:pt idx="12">
                  <c:v>2</c:v>
                </c:pt>
                <c:pt idx="13">
                  <c:v>-7</c:v>
                </c:pt>
                <c:pt idx="14">
                  <c:v>-9</c:v>
                </c:pt>
                <c:pt idx="15">
                  <c:v>-5</c:v>
                </c:pt>
                <c:pt idx="16">
                  <c:v>-5</c:v>
                </c:pt>
                <c:pt idx="17">
                  <c:v>-6</c:v>
                </c:pt>
                <c:pt idx="18">
                  <c:v>-3</c:v>
                </c:pt>
                <c:pt idx="19">
                  <c:v>-2</c:v>
                </c:pt>
                <c:pt idx="20">
                  <c:v>-14</c:v>
                </c:pt>
                <c:pt idx="21">
                  <c:v>-18</c:v>
                </c:pt>
                <c:pt idx="22">
                  <c:v>-19</c:v>
                </c:pt>
                <c:pt idx="23">
                  <c:v>-28</c:v>
                </c:pt>
                <c:pt idx="24">
                  <c:v>-36</c:v>
                </c:pt>
                <c:pt idx="25">
                  <c:v>-42</c:v>
                </c:pt>
                <c:pt idx="26">
                  <c:v>-48</c:v>
                </c:pt>
                <c:pt idx="27">
                  <c:v>-56</c:v>
                </c:pt>
                <c:pt idx="28">
                  <c:v>-84</c:v>
                </c:pt>
                <c:pt idx="29">
                  <c:v>-91</c:v>
                </c:pt>
                <c:pt idx="30">
                  <c:v>-97.54</c:v>
                </c:pt>
                <c:pt idx="31">
                  <c:v>-99.35</c:v>
                </c:pt>
                <c:pt idx="32">
                  <c:v>-99.89</c:v>
                </c:pt>
                <c:pt idx="33">
                  <c:v>-99.93</c:v>
                </c:pt>
                <c:pt idx="34">
                  <c:v>-99.97</c:v>
                </c:pt>
                <c:pt idx="35">
                  <c:v>-99.97</c:v>
                </c:pt>
                <c:pt idx="36">
                  <c:v>-99.98</c:v>
                </c:pt>
                <c:pt idx="37">
                  <c:v>-99.98</c:v>
                </c:pt>
                <c:pt idx="38">
                  <c:v>-99.99</c:v>
                </c:pt>
                <c:pt idx="39">
                  <c:v>-99.98</c:v>
                </c:pt>
                <c:pt idx="40">
                  <c:v>-100</c:v>
                </c:pt>
                <c:pt idx="41">
                  <c:v>-99.99</c:v>
                </c:pt>
              </c:numCache>
            </c:numRef>
          </c:val>
          <c:smooth val="0"/>
          <c:extLst xmlns:c16r2="http://schemas.microsoft.com/office/drawing/2015/06/chart">
            <c:ext xmlns:c16="http://schemas.microsoft.com/office/drawing/2014/chart" uri="{C3380CC4-5D6E-409C-BE32-E72D297353CC}">
              <c16:uniqueId val="{00000000-E8D1-426E-BBD1-63255D9C4EDE}"/>
            </c:ext>
          </c:extLst>
        </c:ser>
        <c:ser>
          <c:idx val="1"/>
          <c:order val="1"/>
          <c:tx>
            <c:strRef>
              <c:f>Sheet1!$A$3</c:f>
              <c:strCache>
                <c:ptCount val="1"/>
                <c:pt idx="0">
                  <c:v>Boston</c:v>
                </c:pt>
              </c:strCache>
            </c:strRef>
          </c:tx>
          <c:spPr>
            <a:ln w="28575" cap="rnd">
              <a:solidFill>
                <a:srgbClr val="8E2193"/>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Sheet1!$B$3:$AQ$3</c:f>
              <c:numCache>
                <c:formatCode>General</c:formatCode>
                <c:ptCount val="42"/>
                <c:pt idx="0">
                  <c:v>5</c:v>
                </c:pt>
                <c:pt idx="1">
                  <c:v>15</c:v>
                </c:pt>
                <c:pt idx="2">
                  <c:v>-3</c:v>
                </c:pt>
                <c:pt idx="3">
                  <c:v>-12</c:v>
                </c:pt>
                <c:pt idx="4">
                  <c:v>-2</c:v>
                </c:pt>
                <c:pt idx="5">
                  <c:v>14</c:v>
                </c:pt>
                <c:pt idx="6">
                  <c:v>5</c:v>
                </c:pt>
                <c:pt idx="7">
                  <c:v>3</c:v>
                </c:pt>
                <c:pt idx="8">
                  <c:v>1</c:v>
                </c:pt>
                <c:pt idx="9">
                  <c:v>12</c:v>
                </c:pt>
                <c:pt idx="10">
                  <c:v>1</c:v>
                </c:pt>
                <c:pt idx="11">
                  <c:v>22</c:v>
                </c:pt>
                <c:pt idx="12">
                  <c:v>1</c:v>
                </c:pt>
                <c:pt idx="13">
                  <c:v>1</c:v>
                </c:pt>
                <c:pt idx="14">
                  <c:v>-10</c:v>
                </c:pt>
                <c:pt idx="15">
                  <c:v>-4</c:v>
                </c:pt>
                <c:pt idx="16">
                  <c:v>11</c:v>
                </c:pt>
                <c:pt idx="17">
                  <c:v>7</c:v>
                </c:pt>
                <c:pt idx="18">
                  <c:v>-1</c:v>
                </c:pt>
                <c:pt idx="19">
                  <c:v>10</c:v>
                </c:pt>
                <c:pt idx="20">
                  <c:v>-14</c:v>
                </c:pt>
                <c:pt idx="21">
                  <c:v>-29</c:v>
                </c:pt>
                <c:pt idx="22">
                  <c:v>-30</c:v>
                </c:pt>
                <c:pt idx="23">
                  <c:v>-47</c:v>
                </c:pt>
                <c:pt idx="24">
                  <c:v>-56</c:v>
                </c:pt>
                <c:pt idx="25">
                  <c:v>-64</c:v>
                </c:pt>
                <c:pt idx="26">
                  <c:v>-70</c:v>
                </c:pt>
                <c:pt idx="27">
                  <c:v>-81</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1-E8D1-426E-BBD1-63255D9C4EDE}"/>
            </c:ext>
          </c:extLst>
        </c:ser>
        <c:ser>
          <c:idx val="2"/>
          <c:order val="2"/>
          <c:tx>
            <c:strRef>
              <c:f>Sheet1!$A$4</c:f>
              <c:strCache>
                <c:ptCount val="1"/>
                <c:pt idx="0">
                  <c:v>Chicago</c:v>
                </c:pt>
              </c:strCache>
            </c:strRef>
          </c:tx>
          <c:spPr>
            <a:ln w="28575" cap="rnd">
              <a:solidFill>
                <a:srgbClr val="C84C1E"/>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Sheet1!$B$4:$AQ$4</c:f>
              <c:numCache>
                <c:formatCode>General</c:formatCode>
                <c:ptCount val="42"/>
                <c:pt idx="0">
                  <c:v>-7</c:v>
                </c:pt>
                <c:pt idx="1">
                  <c:v>-3</c:v>
                </c:pt>
                <c:pt idx="2">
                  <c:v>-5</c:v>
                </c:pt>
                <c:pt idx="3">
                  <c:v>-4</c:v>
                </c:pt>
                <c:pt idx="4">
                  <c:v>7</c:v>
                </c:pt>
                <c:pt idx="5">
                  <c:v>11</c:v>
                </c:pt>
                <c:pt idx="6">
                  <c:v>-6</c:v>
                </c:pt>
                <c:pt idx="7">
                  <c:v>-16</c:v>
                </c:pt>
                <c:pt idx="8">
                  <c:v>-15</c:v>
                </c:pt>
                <c:pt idx="9">
                  <c:v>-8</c:v>
                </c:pt>
                <c:pt idx="10">
                  <c:v>-8</c:v>
                </c:pt>
                <c:pt idx="11">
                  <c:v>-3</c:v>
                </c:pt>
                <c:pt idx="12">
                  <c:v>1</c:v>
                </c:pt>
                <c:pt idx="13">
                  <c:v>-21</c:v>
                </c:pt>
                <c:pt idx="14">
                  <c:v>-16</c:v>
                </c:pt>
                <c:pt idx="15">
                  <c:v>-10</c:v>
                </c:pt>
                <c:pt idx="16">
                  <c:v>-11</c:v>
                </c:pt>
                <c:pt idx="17">
                  <c:v>-8</c:v>
                </c:pt>
                <c:pt idx="18">
                  <c:v>4</c:v>
                </c:pt>
                <c:pt idx="19">
                  <c:v>13</c:v>
                </c:pt>
                <c:pt idx="20">
                  <c:v>-25</c:v>
                </c:pt>
                <c:pt idx="21">
                  <c:v>-23</c:v>
                </c:pt>
                <c:pt idx="22">
                  <c:v>-27</c:v>
                </c:pt>
                <c:pt idx="23">
                  <c:v>-31</c:v>
                </c:pt>
                <c:pt idx="24">
                  <c:v>-37</c:v>
                </c:pt>
                <c:pt idx="25">
                  <c:v>-49</c:v>
                </c:pt>
                <c:pt idx="26">
                  <c:v>-53</c:v>
                </c:pt>
                <c:pt idx="27">
                  <c:v>-75</c:v>
                </c:pt>
                <c:pt idx="28">
                  <c:v>-100</c:v>
                </c:pt>
                <c:pt idx="29">
                  <c:v>-100</c:v>
                </c:pt>
                <c:pt idx="30">
                  <c:v>-99.98</c:v>
                </c:pt>
                <c:pt idx="31">
                  <c:v>-100</c:v>
                </c:pt>
                <c:pt idx="32">
                  <c:v>-99.99</c:v>
                </c:pt>
                <c:pt idx="33">
                  <c:v>-100</c:v>
                </c:pt>
                <c:pt idx="34">
                  <c:v>-99.98</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2-E8D1-426E-BBD1-63255D9C4EDE}"/>
            </c:ext>
          </c:extLst>
        </c:ser>
        <c:ser>
          <c:idx val="3"/>
          <c:order val="3"/>
          <c:tx>
            <c:strRef>
              <c:f>Sheet1!$A$5</c:f>
              <c:strCache>
                <c:ptCount val="1"/>
                <c:pt idx="0">
                  <c:v>Houston</c:v>
                </c:pt>
              </c:strCache>
            </c:strRef>
          </c:tx>
          <c:spPr>
            <a:ln w="28575" cap="rnd">
              <a:solidFill>
                <a:srgbClr val="007939"/>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Sheet1!$B$5:$AQ$5</c:f>
              <c:numCache>
                <c:formatCode>General</c:formatCode>
                <c:ptCount val="42"/>
                <c:pt idx="0">
                  <c:v>-2</c:v>
                </c:pt>
                <c:pt idx="1">
                  <c:v>-8</c:v>
                </c:pt>
                <c:pt idx="2">
                  <c:v>-3</c:v>
                </c:pt>
                <c:pt idx="3">
                  <c:v>3</c:v>
                </c:pt>
                <c:pt idx="4">
                  <c:v>1</c:v>
                </c:pt>
                <c:pt idx="5">
                  <c:v>-10</c:v>
                </c:pt>
                <c:pt idx="6">
                  <c:v>4</c:v>
                </c:pt>
                <c:pt idx="7">
                  <c:v>7</c:v>
                </c:pt>
                <c:pt idx="8">
                  <c:v>9</c:v>
                </c:pt>
                <c:pt idx="9">
                  <c:v>1</c:v>
                </c:pt>
                <c:pt idx="10">
                  <c:v>-6</c:v>
                </c:pt>
                <c:pt idx="11">
                  <c:v>-6</c:v>
                </c:pt>
                <c:pt idx="12">
                  <c:v>2</c:v>
                </c:pt>
                <c:pt idx="13">
                  <c:v>2</c:v>
                </c:pt>
                <c:pt idx="14">
                  <c:v>-8</c:v>
                </c:pt>
                <c:pt idx="15">
                  <c:v>-8</c:v>
                </c:pt>
                <c:pt idx="16">
                  <c:v>7</c:v>
                </c:pt>
                <c:pt idx="17">
                  <c:v>6</c:v>
                </c:pt>
                <c:pt idx="18">
                  <c:v>10</c:v>
                </c:pt>
                <c:pt idx="19">
                  <c:v>7</c:v>
                </c:pt>
                <c:pt idx="20">
                  <c:v>-14</c:v>
                </c:pt>
                <c:pt idx="21">
                  <c:v>-17</c:v>
                </c:pt>
                <c:pt idx="22">
                  <c:v>-8</c:v>
                </c:pt>
                <c:pt idx="23">
                  <c:v>-24</c:v>
                </c:pt>
                <c:pt idx="24">
                  <c:v>-33</c:v>
                </c:pt>
                <c:pt idx="25">
                  <c:v>-34</c:v>
                </c:pt>
                <c:pt idx="26">
                  <c:v>-40</c:v>
                </c:pt>
                <c:pt idx="27">
                  <c:v>-61</c:v>
                </c:pt>
                <c:pt idx="28">
                  <c:v>-100</c:v>
                </c:pt>
                <c:pt idx="29">
                  <c:v>-100</c:v>
                </c:pt>
                <c:pt idx="30">
                  <c:v>-100</c:v>
                </c:pt>
                <c:pt idx="31">
                  <c:v>-99.91</c:v>
                </c:pt>
                <c:pt idx="32">
                  <c:v>-100</c:v>
                </c:pt>
                <c:pt idx="33">
                  <c:v>-100</c:v>
                </c:pt>
                <c:pt idx="34">
                  <c:v>-100</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3-E8D1-426E-BBD1-63255D9C4EDE}"/>
            </c:ext>
          </c:extLst>
        </c:ser>
        <c:ser>
          <c:idx val="4"/>
          <c:order val="4"/>
          <c:tx>
            <c:strRef>
              <c:f>Sheet1!$A$6</c:f>
              <c:strCache>
                <c:ptCount val="1"/>
                <c:pt idx="0">
                  <c:v>Los Angeles</c:v>
                </c:pt>
              </c:strCache>
            </c:strRef>
          </c:tx>
          <c:spPr>
            <a:ln w="28575" cap="rnd">
              <a:solidFill>
                <a:srgbClr val="914C00"/>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Sheet1!$B$6:$AQ$6</c:f>
              <c:numCache>
                <c:formatCode>General</c:formatCode>
                <c:ptCount val="42"/>
                <c:pt idx="0">
                  <c:v>7</c:v>
                </c:pt>
                <c:pt idx="1">
                  <c:v>6</c:v>
                </c:pt>
                <c:pt idx="2">
                  <c:v>9</c:v>
                </c:pt>
                <c:pt idx="3">
                  <c:v>1</c:v>
                </c:pt>
                <c:pt idx="4">
                  <c:v>8</c:v>
                </c:pt>
                <c:pt idx="5">
                  <c:v>29</c:v>
                </c:pt>
                <c:pt idx="6">
                  <c:v>12</c:v>
                </c:pt>
                <c:pt idx="7">
                  <c:v>15</c:v>
                </c:pt>
                <c:pt idx="8">
                  <c:v>5</c:v>
                </c:pt>
                <c:pt idx="9">
                  <c:v>0</c:v>
                </c:pt>
                <c:pt idx="10">
                  <c:v>8</c:v>
                </c:pt>
                <c:pt idx="11">
                  <c:v>13</c:v>
                </c:pt>
                <c:pt idx="12">
                  <c:v>-3</c:v>
                </c:pt>
                <c:pt idx="13">
                  <c:v>-1</c:v>
                </c:pt>
                <c:pt idx="14">
                  <c:v>4</c:v>
                </c:pt>
                <c:pt idx="15">
                  <c:v>7</c:v>
                </c:pt>
                <c:pt idx="16">
                  <c:v>-5</c:v>
                </c:pt>
                <c:pt idx="17">
                  <c:v>1</c:v>
                </c:pt>
                <c:pt idx="18">
                  <c:v>-2</c:v>
                </c:pt>
                <c:pt idx="19">
                  <c:v>-15</c:v>
                </c:pt>
                <c:pt idx="20">
                  <c:v>-27</c:v>
                </c:pt>
                <c:pt idx="21">
                  <c:v>-23</c:v>
                </c:pt>
                <c:pt idx="22">
                  <c:v>-26</c:v>
                </c:pt>
                <c:pt idx="23">
                  <c:v>-38</c:v>
                </c:pt>
                <c:pt idx="24">
                  <c:v>-48</c:v>
                </c:pt>
                <c:pt idx="25">
                  <c:v>-47</c:v>
                </c:pt>
                <c:pt idx="26">
                  <c:v>-57</c:v>
                </c:pt>
                <c:pt idx="27">
                  <c:v>-82</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4-E8D1-426E-BBD1-63255D9C4EDE}"/>
            </c:ext>
          </c:extLst>
        </c:ser>
        <c:ser>
          <c:idx val="5"/>
          <c:order val="5"/>
          <c:tx>
            <c:strRef>
              <c:f>Sheet1!$A$7</c:f>
              <c:strCache>
                <c:ptCount val="1"/>
                <c:pt idx="0">
                  <c:v>New York</c:v>
                </c:pt>
              </c:strCache>
            </c:strRef>
          </c:tx>
          <c:spPr>
            <a:ln w="28575" cap="rnd">
              <a:solidFill>
                <a:srgbClr val="EE1394"/>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Sheet1!$B$7:$AQ$7</c:f>
              <c:numCache>
                <c:formatCode>General</c:formatCode>
                <c:ptCount val="42"/>
                <c:pt idx="0">
                  <c:v>1</c:v>
                </c:pt>
                <c:pt idx="1">
                  <c:v>11</c:v>
                </c:pt>
                <c:pt idx="2">
                  <c:v>3</c:v>
                </c:pt>
                <c:pt idx="3">
                  <c:v>0</c:v>
                </c:pt>
                <c:pt idx="4">
                  <c:v>3</c:v>
                </c:pt>
                <c:pt idx="5">
                  <c:v>13</c:v>
                </c:pt>
                <c:pt idx="6">
                  <c:v>7</c:v>
                </c:pt>
                <c:pt idx="7">
                  <c:v>1</c:v>
                </c:pt>
                <c:pt idx="8">
                  <c:v>1</c:v>
                </c:pt>
                <c:pt idx="9">
                  <c:v>-2</c:v>
                </c:pt>
                <c:pt idx="10">
                  <c:v>1</c:v>
                </c:pt>
                <c:pt idx="11">
                  <c:v>-2</c:v>
                </c:pt>
                <c:pt idx="12">
                  <c:v>-2</c:v>
                </c:pt>
                <c:pt idx="13">
                  <c:v>-6</c:v>
                </c:pt>
                <c:pt idx="14">
                  <c:v>-12</c:v>
                </c:pt>
                <c:pt idx="15">
                  <c:v>-12</c:v>
                </c:pt>
                <c:pt idx="16">
                  <c:v>-9</c:v>
                </c:pt>
                <c:pt idx="17">
                  <c:v>-15</c:v>
                </c:pt>
                <c:pt idx="18">
                  <c:v>-10</c:v>
                </c:pt>
                <c:pt idx="19">
                  <c:v>-4</c:v>
                </c:pt>
                <c:pt idx="20">
                  <c:v>-18</c:v>
                </c:pt>
                <c:pt idx="21">
                  <c:v>-30</c:v>
                </c:pt>
                <c:pt idx="22">
                  <c:v>-36</c:v>
                </c:pt>
                <c:pt idx="23">
                  <c:v>-52</c:v>
                </c:pt>
                <c:pt idx="24">
                  <c:v>-61</c:v>
                </c:pt>
                <c:pt idx="25">
                  <c:v>-64</c:v>
                </c:pt>
                <c:pt idx="26">
                  <c:v>-69</c:v>
                </c:pt>
                <c:pt idx="27">
                  <c:v>-77</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5-E8D1-426E-BBD1-63255D9C4EDE}"/>
            </c:ext>
          </c:extLst>
        </c:ser>
        <c:ser>
          <c:idx val="6"/>
          <c:order val="6"/>
          <c:tx>
            <c:strRef>
              <c:f>Sheet1!$A$8</c:f>
              <c:strCache>
                <c:ptCount val="1"/>
                <c:pt idx="0">
                  <c:v>Seattle</c:v>
                </c:pt>
              </c:strCache>
            </c:strRef>
          </c:tx>
          <c:spPr>
            <a:ln w="28575" cap="rnd">
              <a:solidFill>
                <a:srgbClr val="6A6B6E"/>
              </a:solidFill>
              <a:prstDash val="sysDot"/>
              <a:round/>
            </a:ln>
            <a:effectLst/>
          </c:spPr>
          <c:marker>
            <c:symbol val="none"/>
          </c:marker>
          <c:cat>
            <c:strRef>
              <c:f>Sheet1!$B$1:$AQ$1</c:f>
              <c:strCache>
                <c:ptCount val="42"/>
                <c:pt idx="0">
                  <c:v>18-Feb</c:v>
                </c:pt>
                <c:pt idx="1">
                  <c:v>19-Feb</c:v>
                </c:pt>
                <c:pt idx="2">
                  <c:v>20-Feb</c:v>
                </c:pt>
                <c:pt idx="3">
                  <c:v>21-Feb</c:v>
                </c:pt>
                <c:pt idx="4">
                  <c:v>22-Feb</c:v>
                </c:pt>
                <c:pt idx="5">
                  <c:v>23-Feb</c:v>
                </c:pt>
                <c:pt idx="6">
                  <c:v>24-Feb</c:v>
                </c:pt>
                <c:pt idx="7">
                  <c:v>25-Feb</c:v>
                </c:pt>
                <c:pt idx="8">
                  <c:v>26-Feb</c:v>
                </c:pt>
                <c:pt idx="9">
                  <c:v>27-Feb</c:v>
                </c:pt>
                <c:pt idx="10">
                  <c:v>28-Feb</c:v>
                </c:pt>
                <c:pt idx="11">
                  <c:v>29-Feb</c:v>
                </c:pt>
                <c:pt idx="12">
                  <c:v>1-Mar</c:v>
                </c:pt>
                <c:pt idx="13">
                  <c:v>2-Mar</c:v>
                </c:pt>
                <c:pt idx="14">
                  <c:v>3-Mar</c:v>
                </c:pt>
                <c:pt idx="15">
                  <c:v>4-Mar</c:v>
                </c:pt>
                <c:pt idx="16">
                  <c:v>5-Mar</c:v>
                </c:pt>
                <c:pt idx="17">
                  <c:v>6-Mar</c:v>
                </c:pt>
                <c:pt idx="18">
                  <c:v>7-Mar</c:v>
                </c:pt>
                <c:pt idx="19">
                  <c:v>8-Mar</c:v>
                </c:pt>
                <c:pt idx="20">
                  <c:v>9-Mar</c:v>
                </c:pt>
                <c:pt idx="21">
                  <c:v>10-Mar</c:v>
                </c:pt>
                <c:pt idx="22">
                  <c:v>11-Mar</c:v>
                </c:pt>
                <c:pt idx="23">
                  <c:v>12-Mar</c:v>
                </c:pt>
                <c:pt idx="24">
                  <c:v>13-Mar</c:v>
                </c:pt>
                <c:pt idx="25">
                  <c:v>14-Mar</c:v>
                </c:pt>
                <c:pt idx="26">
                  <c:v>15-Mar</c:v>
                </c:pt>
                <c:pt idx="27">
                  <c:v>16-Mar</c:v>
                </c:pt>
                <c:pt idx="28">
                  <c:v>17-Mar</c:v>
                </c:pt>
                <c:pt idx="29">
                  <c:v>18-Mar</c:v>
                </c:pt>
                <c:pt idx="30">
                  <c:v>19-Mar</c:v>
                </c:pt>
                <c:pt idx="31">
                  <c:v>20-Mar</c:v>
                </c:pt>
                <c:pt idx="32">
                  <c:v>21-Mar</c:v>
                </c:pt>
                <c:pt idx="33">
                  <c:v>22-Mar</c:v>
                </c:pt>
                <c:pt idx="34">
                  <c:v>23-Mar</c:v>
                </c:pt>
                <c:pt idx="35">
                  <c:v>24-Mar</c:v>
                </c:pt>
                <c:pt idx="36">
                  <c:v>25-Mar</c:v>
                </c:pt>
                <c:pt idx="37">
                  <c:v>26-Mar</c:v>
                </c:pt>
                <c:pt idx="38">
                  <c:v>27-Mar</c:v>
                </c:pt>
                <c:pt idx="39">
                  <c:v>28-Mar</c:v>
                </c:pt>
                <c:pt idx="40">
                  <c:v>29-Mar</c:v>
                </c:pt>
                <c:pt idx="41">
                  <c:v>30-Mar</c:v>
                </c:pt>
              </c:strCache>
            </c:strRef>
          </c:cat>
          <c:val>
            <c:numRef>
              <c:f>Sheet1!$B$8:$AQ$8</c:f>
              <c:numCache>
                <c:formatCode>General</c:formatCode>
                <c:ptCount val="42"/>
                <c:pt idx="0">
                  <c:v>8</c:v>
                </c:pt>
                <c:pt idx="1">
                  <c:v>11</c:v>
                </c:pt>
                <c:pt idx="2">
                  <c:v>6</c:v>
                </c:pt>
                <c:pt idx="3">
                  <c:v>1</c:v>
                </c:pt>
                <c:pt idx="4">
                  <c:v>1</c:v>
                </c:pt>
                <c:pt idx="5">
                  <c:v>12</c:v>
                </c:pt>
                <c:pt idx="6">
                  <c:v>1</c:v>
                </c:pt>
                <c:pt idx="7">
                  <c:v>0</c:v>
                </c:pt>
                <c:pt idx="8">
                  <c:v>3</c:v>
                </c:pt>
                <c:pt idx="9">
                  <c:v>5</c:v>
                </c:pt>
                <c:pt idx="10">
                  <c:v>7</c:v>
                </c:pt>
                <c:pt idx="11">
                  <c:v>0</c:v>
                </c:pt>
                <c:pt idx="12">
                  <c:v>-18</c:v>
                </c:pt>
                <c:pt idx="13">
                  <c:v>-29</c:v>
                </c:pt>
                <c:pt idx="14">
                  <c:v>-31</c:v>
                </c:pt>
                <c:pt idx="15">
                  <c:v>-31</c:v>
                </c:pt>
                <c:pt idx="16">
                  <c:v>-36</c:v>
                </c:pt>
                <c:pt idx="17">
                  <c:v>-34</c:v>
                </c:pt>
                <c:pt idx="18">
                  <c:v>-35</c:v>
                </c:pt>
                <c:pt idx="19">
                  <c:v>-25</c:v>
                </c:pt>
                <c:pt idx="20">
                  <c:v>-47</c:v>
                </c:pt>
                <c:pt idx="21">
                  <c:v>-49</c:v>
                </c:pt>
                <c:pt idx="22">
                  <c:v>-54</c:v>
                </c:pt>
                <c:pt idx="23">
                  <c:v>-58</c:v>
                </c:pt>
                <c:pt idx="24">
                  <c:v>-63</c:v>
                </c:pt>
                <c:pt idx="25">
                  <c:v>-63</c:v>
                </c:pt>
                <c:pt idx="26">
                  <c:v>-62</c:v>
                </c:pt>
                <c:pt idx="27">
                  <c:v>-83</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numCache>
            </c:numRef>
          </c:val>
          <c:smooth val="0"/>
          <c:extLst xmlns:c16r2="http://schemas.microsoft.com/office/drawing/2015/06/chart">
            <c:ext xmlns:c16="http://schemas.microsoft.com/office/drawing/2014/chart" uri="{C3380CC4-5D6E-409C-BE32-E72D297353CC}">
              <c16:uniqueId val="{00000006-E8D1-426E-BBD1-63255D9C4EDE}"/>
            </c:ext>
          </c:extLst>
        </c:ser>
        <c:dLbls>
          <c:showLegendKey val="0"/>
          <c:showVal val="0"/>
          <c:showCatName val="0"/>
          <c:showSerName val="0"/>
          <c:showPercent val="0"/>
          <c:showBubbleSize val="0"/>
        </c:dLbls>
        <c:smooth val="0"/>
        <c:axId val="473175000"/>
        <c:axId val="473171080"/>
      </c:lineChart>
      <c:dateAx>
        <c:axId val="473175000"/>
        <c:scaling>
          <c:orientation val="minMax"/>
        </c:scaling>
        <c:delete val="0"/>
        <c:axPos val="b"/>
        <c:numFmt formatCode="General" sourceLinked="1"/>
        <c:majorTickMark val="in"/>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171080"/>
        <c:crossesAt val="-100"/>
        <c:auto val="0"/>
        <c:lblOffset val="100"/>
        <c:baseTimeUnit val="days"/>
        <c:majorUnit val="7"/>
        <c:minorUnit val="7"/>
      </c:dateAx>
      <c:valAx>
        <c:axId val="473171080"/>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r>
                  <a:rPr lang="en-US" baseline="0" dirty="0"/>
                  <a:t> change compared to same day last year (%)</a:t>
                </a:r>
                <a:endParaRPr lang="en-US" dirty="0"/>
              </a:p>
            </c:rich>
          </c:tx>
          <c:layout>
            <c:manualLayout>
              <c:xMode val="edge"/>
              <c:yMode val="edge"/>
              <c:x val="7.1043354318676359E-4"/>
              <c:y val="0.15574901574803152"/>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175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Why Do You</a:t>
            </a:r>
            <a:r>
              <a:rPr lang="en-US" baseline="0" dirty="0"/>
              <a:t> Think the </a:t>
            </a:r>
            <a:r>
              <a:rPr lang="en-US" dirty="0"/>
              <a:t>Coronavirus</a:t>
            </a:r>
            <a:r>
              <a:rPr lang="en-US" baseline="0" dirty="0"/>
              <a:t> Aid and </a:t>
            </a:r>
            <a:r>
              <a:rPr lang="en-US" dirty="0"/>
              <a:t>Relief Funds Were</a:t>
            </a:r>
            <a:r>
              <a:rPr lang="en-US" baseline="0" dirty="0"/>
              <a:t> Distributed This Way?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CARES Act Relief ($Billion USD)</c:v>
                </c:pt>
              </c:strCache>
            </c:strRef>
          </c:tx>
          <c:dPt>
            <c:idx val="0"/>
            <c:bubble3D val="0"/>
            <c:spPr>
              <a:solidFill>
                <a:srgbClr val="E1E9F6"/>
              </a:solidFill>
              <a:ln w="19050">
                <a:solidFill>
                  <a:srgbClr val="0F74C6"/>
                </a:solidFill>
              </a:ln>
              <a:effectLst/>
            </c:spPr>
            <c:extLst xmlns:c16r2="http://schemas.microsoft.com/office/drawing/2015/06/chart">
              <c:ext xmlns:c16="http://schemas.microsoft.com/office/drawing/2014/chart" uri="{C3380CC4-5D6E-409C-BE32-E72D297353CC}">
                <c16:uniqueId val="{00000001-9360-43D7-9294-6DCE97FAFACE}"/>
              </c:ext>
            </c:extLst>
          </c:dPt>
          <c:dPt>
            <c:idx val="1"/>
            <c:bubble3D val="0"/>
            <c:spPr>
              <a:solidFill>
                <a:srgbClr val="F4D0C9"/>
              </a:solidFill>
              <a:ln w="19050">
                <a:solidFill>
                  <a:srgbClr val="CC4040"/>
                </a:solidFill>
              </a:ln>
              <a:effectLst/>
            </c:spPr>
            <c:extLst xmlns:c16r2="http://schemas.microsoft.com/office/drawing/2015/06/chart">
              <c:ext xmlns:c16="http://schemas.microsoft.com/office/drawing/2014/chart" uri="{C3380CC4-5D6E-409C-BE32-E72D297353CC}">
                <c16:uniqueId val="{00000002-9360-43D7-9294-6DCE97FAFACE}"/>
              </c:ext>
            </c:extLst>
          </c:dPt>
          <c:dPt>
            <c:idx val="2"/>
            <c:bubble3D val="0"/>
            <c:spPr>
              <a:solidFill>
                <a:srgbClr val="E5F1E9"/>
              </a:solidFill>
              <a:ln w="19050">
                <a:solidFill>
                  <a:srgbClr val="248857"/>
                </a:solidFill>
              </a:ln>
              <a:effectLst/>
            </c:spPr>
            <c:extLst xmlns:c16r2="http://schemas.microsoft.com/office/drawing/2015/06/chart">
              <c:ext xmlns:c16="http://schemas.microsoft.com/office/drawing/2014/chart" uri="{C3380CC4-5D6E-409C-BE32-E72D297353CC}">
                <c16:uniqueId val="{00000003-9360-43D7-9294-6DCE97FAFACE}"/>
              </c:ext>
            </c:extLst>
          </c:dPt>
          <c:dPt>
            <c:idx val="3"/>
            <c:bubble3D val="0"/>
            <c:spPr>
              <a:solidFill>
                <a:srgbClr val="EEE4F0"/>
              </a:solidFill>
              <a:ln w="19050">
                <a:solidFill>
                  <a:srgbClr val="964995"/>
                </a:solidFill>
              </a:ln>
              <a:effectLst/>
            </c:spPr>
            <c:extLst xmlns:c16r2="http://schemas.microsoft.com/office/drawing/2015/06/chart">
              <c:ext xmlns:c16="http://schemas.microsoft.com/office/drawing/2014/chart" uri="{C3380CC4-5D6E-409C-BE32-E72D297353CC}">
                <c16:uniqueId val="{00000004-9360-43D7-9294-6DCE97FAFACE}"/>
              </c:ext>
            </c:extLst>
          </c:dPt>
          <c:dPt>
            <c:idx val="4"/>
            <c:bubble3D val="0"/>
            <c:spPr>
              <a:solidFill>
                <a:srgbClr val="F9E3D5"/>
              </a:solidFill>
              <a:ln w="19050">
                <a:solidFill>
                  <a:srgbClr val="A03E22"/>
                </a:solidFill>
              </a:ln>
              <a:effectLst/>
            </c:spPr>
            <c:extLst xmlns:c16r2="http://schemas.microsoft.com/office/drawing/2015/06/chart">
              <c:ext xmlns:c16="http://schemas.microsoft.com/office/drawing/2014/chart" uri="{C3380CC4-5D6E-409C-BE32-E72D297353CC}">
                <c16:uniqueId val="{00000005-9360-43D7-9294-6DCE97FAFACE}"/>
              </c:ext>
            </c:extLst>
          </c:dPt>
          <c:dPt>
            <c:idx val="5"/>
            <c:bubble3D val="0"/>
            <c:spPr>
              <a:solidFill>
                <a:srgbClr val="A8A9AD"/>
              </a:solidFill>
              <a:ln w="19050">
                <a:solidFill>
                  <a:srgbClr val="6C6D70"/>
                </a:solidFill>
              </a:ln>
              <a:effectLst/>
            </c:spPr>
            <c:extLst xmlns:c16r2="http://schemas.microsoft.com/office/drawing/2015/06/chart">
              <c:ext xmlns:c16="http://schemas.microsoft.com/office/drawing/2014/chart" uri="{C3380CC4-5D6E-409C-BE32-E72D297353CC}">
                <c16:uniqueId val="{00000006-9360-43D7-9294-6DCE97FAFACE}"/>
              </c:ext>
            </c:extLst>
          </c:dPt>
          <c:cat>
            <c:strRef>
              <c:f>Sheet1!$A$2:$A$7</c:f>
              <c:strCache>
                <c:ptCount val="6"/>
                <c:pt idx="0">
                  <c:v>Individuals</c:v>
                </c:pt>
                <c:pt idx="1">
                  <c:v>Big Corporations</c:v>
                </c:pt>
                <c:pt idx="2">
                  <c:v>Small Businesses</c:v>
                </c:pt>
                <c:pt idx="3">
                  <c:v>State &amp; Local Gov</c:v>
                </c:pt>
                <c:pt idx="4">
                  <c:v>Public Health</c:v>
                </c:pt>
                <c:pt idx="5">
                  <c:v>Other</c:v>
                </c:pt>
              </c:strCache>
            </c:strRef>
          </c:cat>
          <c:val>
            <c:numRef>
              <c:f>Sheet1!$B$2:$B$7</c:f>
              <c:numCache>
                <c:formatCode>General</c:formatCode>
                <c:ptCount val="6"/>
                <c:pt idx="0">
                  <c:v>560</c:v>
                </c:pt>
                <c:pt idx="1">
                  <c:v>500</c:v>
                </c:pt>
                <c:pt idx="2">
                  <c:v>377</c:v>
                </c:pt>
                <c:pt idx="3">
                  <c:v>340</c:v>
                </c:pt>
                <c:pt idx="4">
                  <c:v>154</c:v>
                </c:pt>
                <c:pt idx="5">
                  <c:v>70</c:v>
                </c:pt>
              </c:numCache>
            </c:numRef>
          </c:val>
          <c:extLst xmlns:c16r2="http://schemas.microsoft.com/office/drawing/2015/06/chart">
            <c:ext xmlns:c16="http://schemas.microsoft.com/office/drawing/2014/chart" uri="{C3380CC4-5D6E-409C-BE32-E72D297353CC}">
              <c16:uniqueId val="{00000000-9360-43D7-9294-6DCE97FAFA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bg1"/>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330" dirty="0"/>
              <a:t>Workers</a:t>
            </a:r>
            <a:r>
              <a:rPr lang="en-US" sz="1330" baseline="0" dirty="0"/>
              <a:t> with </a:t>
            </a:r>
            <a:r>
              <a:rPr lang="en-US" sz="1330" b="1" baseline="0" dirty="0"/>
              <a:t>lower incomes</a:t>
            </a:r>
            <a:r>
              <a:rPr lang="en-US" sz="1330" baseline="0" dirty="0"/>
              <a:t> reported job losses due to Covid-19 at </a:t>
            </a:r>
            <a:r>
              <a:rPr lang="en-US" sz="1330" b="1" baseline="0" dirty="0"/>
              <a:t>higher rates</a:t>
            </a:r>
            <a:endParaRPr lang="en-US" sz="1330" b="1" dirty="0"/>
          </a:p>
        </c:rich>
      </c:tx>
      <c:layout>
        <c:manualLayout>
          <c:xMode val="edge"/>
          <c:yMode val="edge"/>
          <c:x val="0.17108331462343454"/>
          <c:y val="1.52235980954120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Column1</c:v>
                </c:pt>
              </c:strCache>
            </c:strRef>
          </c:tx>
          <c:spPr>
            <a:noFill/>
            <a:ln>
              <a:noFill/>
            </a:ln>
            <a:effectLst/>
          </c:spPr>
          <c:invertIfNegative val="0"/>
          <c:errBars>
            <c:errBarType val="both"/>
            <c:errValType val="percentage"/>
            <c:noEndCap val="1"/>
            <c:val val="0.5"/>
            <c:spPr>
              <a:noFill/>
              <a:ln w="50800" cap="flat" cmpd="sng" algn="ctr">
                <a:solidFill>
                  <a:srgbClr val="0061B0"/>
                </a:solidFill>
                <a:round/>
                <a:headEnd type="oval" w="lg" len="lg"/>
              </a:ln>
              <a:effectLst/>
            </c:spPr>
          </c:errBars>
          <c:cat>
            <c:strRef>
              <c:f>Sheet1!$A$2:$A$6</c:f>
              <c:strCache>
                <c:ptCount val="5"/>
                <c:pt idx="0">
                  <c:v>&lt;$20,000</c:v>
                </c:pt>
                <c:pt idx="1">
                  <c:v>$20,000-39,000</c:v>
                </c:pt>
                <c:pt idx="2">
                  <c:v>$40,000-59,000</c:v>
                </c:pt>
                <c:pt idx="3">
                  <c:v>$60,000-79,000</c:v>
                </c:pt>
                <c:pt idx="4">
                  <c:v>$80,000+</c:v>
                </c:pt>
              </c:strCache>
            </c:str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76B7-4B4B-B196-B1B6938AB95E}"/>
            </c:ext>
          </c:extLst>
        </c:ser>
        <c:ser>
          <c:idx val="2"/>
          <c:order val="1"/>
          <c:tx>
            <c:strRef>
              <c:f>Sheet1!$D$1</c:f>
              <c:strCache>
                <c:ptCount val="1"/>
                <c:pt idx="0">
                  <c:v>Difference</c:v>
                </c:pt>
              </c:strCache>
            </c:strRef>
          </c:tx>
          <c:spPr>
            <a:solidFill>
              <a:schemeClr val="bg1"/>
            </a:solidFill>
            <a:ln>
              <a:solidFill>
                <a:schemeClr val="bg1"/>
              </a:solidFill>
            </a:ln>
            <a:effectLst/>
          </c:spPr>
          <c:invertIfNegative val="0"/>
          <c:errBars>
            <c:errBarType val="both"/>
            <c:errValType val="percentage"/>
            <c:noEndCap val="1"/>
            <c:val val="0.5"/>
            <c:spPr>
              <a:noFill/>
              <a:ln w="50800" cap="flat" cmpd="sng" algn="ctr">
                <a:solidFill>
                  <a:srgbClr val="D11C40"/>
                </a:solidFill>
                <a:round/>
                <a:headEnd type="oval" w="lg" len="lg"/>
              </a:ln>
              <a:effectLst/>
            </c:spPr>
          </c:errBars>
          <c:cat>
            <c:strRef>
              <c:f>Sheet1!$A$2:$A$6</c:f>
              <c:strCache>
                <c:ptCount val="5"/>
                <c:pt idx="0">
                  <c:v>&lt;$20,000</c:v>
                </c:pt>
                <c:pt idx="1">
                  <c:v>$20,000-39,000</c:v>
                </c:pt>
                <c:pt idx="2">
                  <c:v>$40,000-59,000</c:v>
                </c:pt>
                <c:pt idx="3">
                  <c:v>$60,000-79,000</c:v>
                </c:pt>
                <c:pt idx="4">
                  <c:v>$80,000+</c:v>
                </c:pt>
              </c:strCache>
            </c:strRef>
          </c:cat>
          <c:val>
            <c:numRef>
              <c:f>Sheet1!$D$2:$D$6</c:f>
              <c:numCache>
                <c:formatCode>General</c:formatCode>
                <c:ptCount val="5"/>
                <c:pt idx="0">
                  <c:v>0.2</c:v>
                </c:pt>
                <c:pt idx="1">
                  <c:v>0.24</c:v>
                </c:pt>
                <c:pt idx="2">
                  <c:v>0.17</c:v>
                </c:pt>
                <c:pt idx="3">
                  <c:v>0.13</c:v>
                </c:pt>
                <c:pt idx="4">
                  <c:v>0.09</c:v>
                </c:pt>
              </c:numCache>
            </c:numRef>
          </c:val>
          <c:extLst xmlns:c16r2="http://schemas.microsoft.com/office/drawing/2015/06/chart">
            <c:ext xmlns:c16="http://schemas.microsoft.com/office/drawing/2014/chart" uri="{C3380CC4-5D6E-409C-BE32-E72D297353CC}">
              <c16:uniqueId val="{00000001-76B7-4B4B-B196-B1B6938AB95E}"/>
            </c:ext>
          </c:extLst>
        </c:ser>
        <c:dLbls>
          <c:showLegendKey val="0"/>
          <c:showVal val="0"/>
          <c:showCatName val="0"/>
          <c:showSerName val="0"/>
          <c:showPercent val="0"/>
          <c:showBubbleSize val="0"/>
        </c:dLbls>
        <c:gapWidth val="500"/>
        <c:overlap val="100"/>
        <c:axId val="475004136"/>
        <c:axId val="474999432"/>
      </c:barChart>
      <c:catAx>
        <c:axId val="475004136"/>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Annual</a:t>
                </a:r>
                <a:r>
                  <a:rPr lang="en-US" baseline="0" dirty="0"/>
                  <a:t> Income</a:t>
                </a:r>
                <a:endParaRPr lang="en-US" dirty="0"/>
              </a:p>
            </c:rich>
          </c:tx>
          <c:layout>
            <c:manualLayout>
              <c:xMode val="edge"/>
              <c:yMode val="edge"/>
              <c:x val="1.3888887369981695E-3"/>
              <c:y val="0.15190174106417745"/>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999432"/>
        <c:crosses val="autoZero"/>
        <c:auto val="1"/>
        <c:lblAlgn val="ctr"/>
        <c:lblOffset val="100"/>
        <c:noMultiLvlLbl val="0"/>
      </c:catAx>
      <c:valAx>
        <c:axId val="47499943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Share of U.S. workers reporting job loss due to covid-19, in 2020</a:t>
                </a:r>
              </a:p>
            </c:rich>
          </c:tx>
          <c:layout>
            <c:manualLayout>
              <c:xMode val="edge"/>
              <c:yMode val="edge"/>
              <c:x val="0.34247218476900865"/>
              <c:y val="0.9342370529990987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in"/>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04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People</a:t>
            </a:r>
            <a:r>
              <a:rPr lang="en-US" baseline="0" dirty="0"/>
              <a:t> with </a:t>
            </a:r>
            <a:r>
              <a:rPr lang="en-US" b="1" baseline="0" dirty="0"/>
              <a:t>lower educational attainment levels</a:t>
            </a:r>
            <a:r>
              <a:rPr lang="en-US" baseline="0" dirty="0"/>
              <a:t> experience </a:t>
            </a:r>
            <a:r>
              <a:rPr lang="en-US" b="1" baseline="0" dirty="0"/>
              <a:t>higher rates of unemployment</a:t>
            </a:r>
            <a:r>
              <a:rPr lang="en-US" baseline="0" dirty="0"/>
              <a:t> due to Covid-19</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Less than a high school diploma</c:v>
                </c:pt>
              </c:strCache>
            </c:strRef>
          </c:tx>
          <c:spPr>
            <a:ln w="28575" cap="rnd">
              <a:solidFill>
                <a:srgbClr val="90258D"/>
              </a:solidFill>
              <a:round/>
            </a:ln>
            <a:effectLst/>
          </c:spPr>
          <c:marker>
            <c:symbol val="none"/>
          </c:marker>
          <c:cat>
            <c:strRef>
              <c:f>Sheet1!$A$2:$A$5</c:f>
              <c:strCache>
                <c:ptCount val="4"/>
                <c:pt idx="0">
                  <c:v>Jan 2020</c:v>
                </c:pt>
                <c:pt idx="1">
                  <c:v>Feb 2020</c:v>
                </c:pt>
                <c:pt idx="2">
                  <c:v>Mar 2020</c:v>
                </c:pt>
                <c:pt idx="3">
                  <c:v>Apr 2020</c:v>
                </c:pt>
              </c:strCache>
            </c:strRef>
          </c:cat>
          <c:val>
            <c:numRef>
              <c:f>Sheet1!$B$2:$B$5</c:f>
              <c:numCache>
                <c:formatCode>General</c:formatCode>
                <c:ptCount val="4"/>
                <c:pt idx="0">
                  <c:v>5.5</c:v>
                </c:pt>
                <c:pt idx="1">
                  <c:v>5.7</c:v>
                </c:pt>
                <c:pt idx="2">
                  <c:v>6.8</c:v>
                </c:pt>
                <c:pt idx="3">
                  <c:v>21.2</c:v>
                </c:pt>
              </c:numCache>
            </c:numRef>
          </c:val>
          <c:smooth val="0"/>
          <c:extLst xmlns:c16r2="http://schemas.microsoft.com/office/drawing/2015/06/chart">
            <c:ext xmlns:c16="http://schemas.microsoft.com/office/drawing/2014/chart" uri="{C3380CC4-5D6E-409C-BE32-E72D297353CC}">
              <c16:uniqueId val="{00000000-A184-4B65-9353-BD5D0CCFFE51}"/>
            </c:ext>
          </c:extLst>
        </c:ser>
        <c:ser>
          <c:idx val="1"/>
          <c:order val="1"/>
          <c:tx>
            <c:strRef>
              <c:f>Sheet1!$C$1</c:f>
              <c:strCache>
                <c:ptCount val="1"/>
                <c:pt idx="0">
                  <c:v>High school graduates, no college</c:v>
                </c:pt>
              </c:strCache>
            </c:strRef>
          </c:tx>
          <c:spPr>
            <a:ln w="28575" cap="rnd">
              <a:solidFill>
                <a:srgbClr val="C6420F"/>
              </a:solidFill>
              <a:round/>
            </a:ln>
            <a:effectLst/>
          </c:spPr>
          <c:marker>
            <c:symbol val="none"/>
          </c:marker>
          <c:cat>
            <c:strRef>
              <c:f>Sheet1!$A$2:$A$5</c:f>
              <c:strCache>
                <c:ptCount val="4"/>
                <c:pt idx="0">
                  <c:v>Jan 2020</c:v>
                </c:pt>
                <c:pt idx="1">
                  <c:v>Feb 2020</c:v>
                </c:pt>
                <c:pt idx="2">
                  <c:v>Mar 2020</c:v>
                </c:pt>
                <c:pt idx="3">
                  <c:v>Apr 2020</c:v>
                </c:pt>
              </c:strCache>
            </c:strRef>
          </c:cat>
          <c:val>
            <c:numRef>
              <c:f>Sheet1!$C$2:$C$5</c:f>
              <c:numCache>
                <c:formatCode>General</c:formatCode>
                <c:ptCount val="4"/>
                <c:pt idx="0">
                  <c:v>3.8</c:v>
                </c:pt>
                <c:pt idx="1">
                  <c:v>3.6</c:v>
                </c:pt>
                <c:pt idx="2">
                  <c:v>4.4000000000000004</c:v>
                </c:pt>
                <c:pt idx="3">
                  <c:v>17.3</c:v>
                </c:pt>
              </c:numCache>
            </c:numRef>
          </c:val>
          <c:smooth val="0"/>
          <c:extLst xmlns:c16r2="http://schemas.microsoft.com/office/drawing/2015/06/chart">
            <c:ext xmlns:c16="http://schemas.microsoft.com/office/drawing/2014/chart" uri="{C3380CC4-5D6E-409C-BE32-E72D297353CC}">
              <c16:uniqueId val="{00000001-A184-4B65-9353-BD5D0CCFFE51}"/>
            </c:ext>
          </c:extLst>
        </c:ser>
        <c:ser>
          <c:idx val="2"/>
          <c:order val="2"/>
          <c:tx>
            <c:strRef>
              <c:f>Sheet1!$D$1</c:f>
              <c:strCache>
                <c:ptCount val="1"/>
                <c:pt idx="0">
                  <c:v>Some college or associate degree</c:v>
                </c:pt>
              </c:strCache>
            </c:strRef>
          </c:tx>
          <c:spPr>
            <a:ln w="28575" cap="rnd">
              <a:solidFill>
                <a:srgbClr val="00784E"/>
              </a:solidFill>
              <a:round/>
            </a:ln>
            <a:effectLst/>
          </c:spPr>
          <c:marker>
            <c:symbol val="none"/>
          </c:marker>
          <c:cat>
            <c:strRef>
              <c:f>Sheet1!$A$2:$A$5</c:f>
              <c:strCache>
                <c:ptCount val="4"/>
                <c:pt idx="0">
                  <c:v>Jan 2020</c:v>
                </c:pt>
                <c:pt idx="1">
                  <c:v>Feb 2020</c:v>
                </c:pt>
                <c:pt idx="2">
                  <c:v>Mar 2020</c:v>
                </c:pt>
                <c:pt idx="3">
                  <c:v>Apr 2020</c:v>
                </c:pt>
              </c:strCache>
            </c:strRef>
          </c:cat>
          <c:val>
            <c:numRef>
              <c:f>Sheet1!$D$2:$D$5</c:f>
              <c:numCache>
                <c:formatCode>General</c:formatCode>
                <c:ptCount val="4"/>
                <c:pt idx="0">
                  <c:v>2.8</c:v>
                </c:pt>
                <c:pt idx="1">
                  <c:v>3</c:v>
                </c:pt>
                <c:pt idx="2">
                  <c:v>3.7</c:v>
                </c:pt>
                <c:pt idx="3">
                  <c:v>15</c:v>
                </c:pt>
              </c:numCache>
            </c:numRef>
          </c:val>
          <c:smooth val="0"/>
          <c:extLst xmlns:c16r2="http://schemas.microsoft.com/office/drawing/2015/06/chart">
            <c:ext xmlns:c16="http://schemas.microsoft.com/office/drawing/2014/chart" uri="{C3380CC4-5D6E-409C-BE32-E72D297353CC}">
              <c16:uniqueId val="{00000002-A184-4B65-9353-BD5D0CCFFE51}"/>
            </c:ext>
          </c:extLst>
        </c:ser>
        <c:ser>
          <c:idx val="3"/>
          <c:order val="3"/>
          <c:tx>
            <c:strRef>
              <c:f>Sheet1!$E$1</c:f>
              <c:strCache>
                <c:ptCount val="1"/>
                <c:pt idx="0">
                  <c:v>Bachelor's degree or higher</c:v>
                </c:pt>
              </c:strCache>
            </c:strRef>
          </c:tx>
          <c:spPr>
            <a:ln w="28575" cap="rnd">
              <a:solidFill>
                <a:srgbClr val="8D4800"/>
              </a:solidFill>
              <a:round/>
            </a:ln>
            <a:effectLst/>
          </c:spPr>
          <c:marker>
            <c:symbol val="none"/>
          </c:marker>
          <c:cat>
            <c:strRef>
              <c:f>Sheet1!$A$2:$A$5</c:f>
              <c:strCache>
                <c:ptCount val="4"/>
                <c:pt idx="0">
                  <c:v>Jan 2020</c:v>
                </c:pt>
                <c:pt idx="1">
                  <c:v>Feb 2020</c:v>
                </c:pt>
                <c:pt idx="2">
                  <c:v>Mar 2020</c:v>
                </c:pt>
                <c:pt idx="3">
                  <c:v>Apr 2020</c:v>
                </c:pt>
              </c:strCache>
            </c:strRef>
          </c:cat>
          <c:val>
            <c:numRef>
              <c:f>Sheet1!$E$2:$E$5</c:f>
              <c:numCache>
                <c:formatCode>General</c:formatCode>
                <c:ptCount val="4"/>
                <c:pt idx="0">
                  <c:v>2</c:v>
                </c:pt>
                <c:pt idx="1">
                  <c:v>1.9</c:v>
                </c:pt>
                <c:pt idx="2">
                  <c:v>2.5</c:v>
                </c:pt>
                <c:pt idx="3">
                  <c:v>8.4</c:v>
                </c:pt>
              </c:numCache>
            </c:numRef>
          </c:val>
          <c:smooth val="0"/>
          <c:extLst xmlns:c16r2="http://schemas.microsoft.com/office/drawing/2015/06/chart">
            <c:ext xmlns:c16="http://schemas.microsoft.com/office/drawing/2014/chart" uri="{C3380CC4-5D6E-409C-BE32-E72D297353CC}">
              <c16:uniqueId val="{00000003-A184-4B65-9353-BD5D0CCFFE51}"/>
            </c:ext>
          </c:extLst>
        </c:ser>
        <c:dLbls>
          <c:showLegendKey val="0"/>
          <c:showVal val="0"/>
          <c:showCatName val="0"/>
          <c:showSerName val="0"/>
          <c:showPercent val="0"/>
          <c:showBubbleSize val="0"/>
        </c:dLbls>
        <c:smooth val="0"/>
        <c:axId val="475000608"/>
        <c:axId val="475004920"/>
      </c:lineChart>
      <c:catAx>
        <c:axId val="475000608"/>
        <c:scaling>
          <c:orientation val="minMax"/>
        </c:scaling>
        <c:delete val="0"/>
        <c:axPos val="b"/>
        <c:numFmt formatCode="@" sourceLinked="0"/>
        <c:majorTickMark val="in"/>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04920"/>
        <c:crosses val="autoZero"/>
        <c:auto val="1"/>
        <c:lblAlgn val="ctr"/>
        <c:lblOffset val="100"/>
        <c:noMultiLvlLbl val="0"/>
      </c:catAx>
      <c:valAx>
        <c:axId val="475004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Unemployment</a:t>
                </a:r>
                <a:r>
                  <a:rPr lang="en-US" baseline="0" dirty="0"/>
                  <a:t> rates for persons 25 years and older (%)</a:t>
                </a:r>
                <a:endParaRPr lang="en-US" dirty="0"/>
              </a:p>
            </c:rich>
          </c:tx>
          <c:layout>
            <c:manualLayout>
              <c:xMode val="edge"/>
              <c:yMode val="edge"/>
              <c:x val="0"/>
              <c:y val="0.15457952797145569"/>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00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Black</a:t>
            </a:r>
            <a:r>
              <a:rPr lang="en-US" b="1" baseline="0" dirty="0"/>
              <a:t> Americans died</a:t>
            </a:r>
            <a:r>
              <a:rPr lang="en-US" baseline="0" dirty="0"/>
              <a:t> from Covid-19 at </a:t>
            </a:r>
            <a:r>
              <a:rPr lang="en-US" b="1" baseline="0" dirty="0"/>
              <a:t>disproportionate rates </a:t>
            </a:r>
            <a:r>
              <a:rPr lang="en-US" baseline="0" dirty="0"/>
              <a:t>in several states and cities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White/Caucasian</c:v>
                </c:pt>
              </c:strCache>
            </c:strRef>
          </c:tx>
          <c:spPr>
            <a:solidFill>
              <a:srgbClr val="F6D4CD"/>
            </a:solidFill>
            <a:ln>
              <a:solidFill>
                <a:srgbClr val="E29771"/>
              </a:solidFill>
            </a:ln>
            <a:effectLst/>
          </c:spPr>
          <c:invertIfNegative val="0"/>
          <c:cat>
            <c:strRef>
              <c:f>Sheet1!$A$2:$A$4</c:f>
              <c:strCache>
                <c:ptCount val="3"/>
                <c:pt idx="0">
                  <c:v>Population</c:v>
                </c:pt>
                <c:pt idx="1">
                  <c:v>Covid-19 Cases</c:v>
                </c:pt>
                <c:pt idx="2">
                  <c:v>Covid-19 Deaths</c:v>
                </c:pt>
              </c:strCache>
            </c:strRef>
          </c:cat>
          <c:val>
            <c:numRef>
              <c:f>Sheet1!$B$2:$B$4</c:f>
              <c:numCache>
                <c:formatCode>General</c:formatCode>
                <c:ptCount val="3"/>
                <c:pt idx="0">
                  <c:v>79.3</c:v>
                </c:pt>
                <c:pt idx="1">
                  <c:v>36</c:v>
                </c:pt>
                <c:pt idx="2">
                  <c:v>50</c:v>
                </c:pt>
              </c:numCache>
            </c:numRef>
          </c:val>
          <c:extLst xmlns:c16r2="http://schemas.microsoft.com/office/drawing/2015/06/chart">
            <c:ext xmlns:c16="http://schemas.microsoft.com/office/drawing/2014/chart" uri="{C3380CC4-5D6E-409C-BE32-E72D297353CC}">
              <c16:uniqueId val="{00000000-26E2-4834-9D36-C031DA285A07}"/>
            </c:ext>
          </c:extLst>
        </c:ser>
        <c:ser>
          <c:idx val="1"/>
          <c:order val="1"/>
          <c:tx>
            <c:strRef>
              <c:f>Sheet1!$C$1</c:f>
              <c:strCache>
                <c:ptCount val="1"/>
                <c:pt idx="0">
                  <c:v>African American</c:v>
                </c:pt>
              </c:strCache>
            </c:strRef>
          </c:tx>
          <c:spPr>
            <a:solidFill>
              <a:srgbClr val="E4D0E6"/>
            </a:solidFill>
            <a:ln>
              <a:solidFill>
                <a:srgbClr val="C28EBE"/>
              </a:solidFill>
            </a:ln>
            <a:effectLst/>
          </c:spPr>
          <c:invertIfNegative val="0"/>
          <c:cat>
            <c:strRef>
              <c:f>Sheet1!$A$2:$A$4</c:f>
              <c:strCache>
                <c:ptCount val="3"/>
                <c:pt idx="0">
                  <c:v>Population</c:v>
                </c:pt>
                <c:pt idx="1">
                  <c:v>Covid-19 Cases</c:v>
                </c:pt>
                <c:pt idx="2">
                  <c:v>Covid-19 Deaths</c:v>
                </c:pt>
              </c:strCache>
            </c:strRef>
          </c:cat>
          <c:val>
            <c:numRef>
              <c:f>Sheet1!$C$2:$C$4</c:f>
              <c:numCache>
                <c:formatCode>General</c:formatCode>
                <c:ptCount val="3"/>
                <c:pt idx="0">
                  <c:v>14.1</c:v>
                </c:pt>
                <c:pt idx="1">
                  <c:v>31</c:v>
                </c:pt>
                <c:pt idx="2">
                  <c:v>40</c:v>
                </c:pt>
              </c:numCache>
            </c:numRef>
          </c:val>
          <c:extLst xmlns:c16r2="http://schemas.microsoft.com/office/drawing/2015/06/chart">
            <c:ext xmlns:c16="http://schemas.microsoft.com/office/drawing/2014/chart" uri="{C3380CC4-5D6E-409C-BE32-E72D297353CC}">
              <c16:uniqueId val="{00000001-26E2-4834-9D36-C031DA285A07}"/>
            </c:ext>
          </c:extLst>
        </c:ser>
        <c:ser>
          <c:idx val="2"/>
          <c:order val="2"/>
          <c:tx>
            <c:strRef>
              <c:f>Sheet1!$D$1</c:f>
              <c:strCache>
                <c:ptCount val="1"/>
                <c:pt idx="0">
                  <c:v>Asian/Pacific Islander</c:v>
                </c:pt>
              </c:strCache>
            </c:strRef>
          </c:tx>
          <c:spPr>
            <a:solidFill>
              <a:srgbClr val="D6E7D8"/>
            </a:solidFill>
            <a:ln>
              <a:solidFill>
                <a:srgbClr val="AECFB3"/>
              </a:solidFill>
            </a:ln>
            <a:effectLst/>
          </c:spPr>
          <c:invertIfNegative val="0"/>
          <c:cat>
            <c:strRef>
              <c:f>Sheet1!$A$2:$A$4</c:f>
              <c:strCache>
                <c:ptCount val="3"/>
                <c:pt idx="0">
                  <c:v>Population</c:v>
                </c:pt>
                <c:pt idx="1">
                  <c:v>Covid-19 Cases</c:v>
                </c:pt>
                <c:pt idx="2">
                  <c:v>Covid-19 Deaths</c:v>
                </c:pt>
              </c:strCache>
            </c:strRef>
          </c:cat>
          <c:val>
            <c:numRef>
              <c:f>Sheet1!$D$2:$D$4</c:f>
              <c:numCache>
                <c:formatCode>General</c:formatCode>
                <c:ptCount val="3"/>
                <c:pt idx="0">
                  <c:v>3.4</c:v>
                </c:pt>
                <c:pt idx="1">
                  <c:v>2</c:v>
                </c:pt>
                <c:pt idx="2">
                  <c:v>1</c:v>
                </c:pt>
              </c:numCache>
            </c:numRef>
          </c:val>
          <c:extLst xmlns:c16r2="http://schemas.microsoft.com/office/drawing/2015/06/chart">
            <c:ext xmlns:c16="http://schemas.microsoft.com/office/drawing/2014/chart" uri="{C3380CC4-5D6E-409C-BE32-E72D297353CC}">
              <c16:uniqueId val="{00000002-26E2-4834-9D36-C031DA285A07}"/>
            </c:ext>
          </c:extLst>
        </c:ser>
        <c:ser>
          <c:idx val="3"/>
          <c:order val="3"/>
          <c:tx>
            <c:strRef>
              <c:f>Sheet1!$E$1</c:f>
              <c:strCache>
                <c:ptCount val="1"/>
                <c:pt idx="0">
                  <c:v>Other</c:v>
                </c:pt>
              </c:strCache>
            </c:strRef>
          </c:tx>
          <c:spPr>
            <a:solidFill>
              <a:srgbClr val="CF9D8B"/>
            </a:solidFill>
            <a:ln>
              <a:solidFill>
                <a:srgbClr val="BC845B"/>
              </a:solidFill>
            </a:ln>
            <a:effectLst/>
          </c:spPr>
          <c:invertIfNegative val="0"/>
          <c:cat>
            <c:strRef>
              <c:f>Sheet1!$A$2:$A$4</c:f>
              <c:strCache>
                <c:ptCount val="3"/>
                <c:pt idx="0">
                  <c:v>Population</c:v>
                </c:pt>
                <c:pt idx="1">
                  <c:v>Covid-19 Cases</c:v>
                </c:pt>
                <c:pt idx="2">
                  <c:v>Covid-19 Deaths</c:v>
                </c:pt>
              </c:strCache>
            </c:strRef>
          </c:cat>
          <c:val>
            <c:numRef>
              <c:f>Sheet1!$E$2:$E$4</c:f>
              <c:numCache>
                <c:formatCode>General</c:formatCode>
                <c:ptCount val="3"/>
                <c:pt idx="0">
                  <c:v>3.2000000000000028</c:v>
                </c:pt>
                <c:pt idx="1">
                  <c:v>13</c:v>
                </c:pt>
                <c:pt idx="2">
                  <c:v>5</c:v>
                </c:pt>
              </c:numCache>
            </c:numRef>
          </c:val>
          <c:extLst xmlns:c16r2="http://schemas.microsoft.com/office/drawing/2015/06/chart">
            <c:ext xmlns:c16="http://schemas.microsoft.com/office/drawing/2014/chart" uri="{C3380CC4-5D6E-409C-BE32-E72D297353CC}">
              <c16:uniqueId val="{00000003-26E2-4834-9D36-C031DA285A07}"/>
            </c:ext>
          </c:extLst>
        </c:ser>
        <c:ser>
          <c:idx val="4"/>
          <c:order val="4"/>
          <c:tx>
            <c:strRef>
              <c:f>Sheet1!$F$1</c:f>
              <c:strCache>
                <c:ptCount val="1"/>
                <c:pt idx="0">
                  <c:v>Unknown</c:v>
                </c:pt>
              </c:strCache>
            </c:strRef>
          </c:tx>
          <c:spPr>
            <a:solidFill>
              <a:srgbClr val="CFDAF1"/>
            </a:solidFill>
            <a:ln>
              <a:solidFill>
                <a:srgbClr val="ADBFE1"/>
              </a:solidFill>
            </a:ln>
            <a:effectLst/>
          </c:spPr>
          <c:invertIfNegative val="0"/>
          <c:cat>
            <c:strRef>
              <c:f>Sheet1!$A$2:$A$4</c:f>
              <c:strCache>
                <c:ptCount val="3"/>
                <c:pt idx="0">
                  <c:v>Population</c:v>
                </c:pt>
                <c:pt idx="1">
                  <c:v>Covid-19 Cases</c:v>
                </c:pt>
                <c:pt idx="2">
                  <c:v>Covid-19 Deaths</c:v>
                </c:pt>
              </c:strCache>
            </c:strRef>
          </c:cat>
          <c:val>
            <c:numRef>
              <c:f>Sheet1!$F$2:$F$4</c:f>
              <c:numCache>
                <c:formatCode>General</c:formatCode>
                <c:ptCount val="3"/>
                <c:pt idx="0">
                  <c:v>0</c:v>
                </c:pt>
                <c:pt idx="1">
                  <c:v>18</c:v>
                </c:pt>
                <c:pt idx="2">
                  <c:v>4</c:v>
                </c:pt>
              </c:numCache>
            </c:numRef>
          </c:val>
          <c:extLst xmlns:c16r2="http://schemas.microsoft.com/office/drawing/2015/06/chart">
            <c:ext xmlns:c16="http://schemas.microsoft.com/office/drawing/2014/chart" uri="{C3380CC4-5D6E-409C-BE32-E72D297353CC}">
              <c16:uniqueId val="{00000004-26E2-4834-9D36-C031DA285A07}"/>
            </c:ext>
          </c:extLst>
        </c:ser>
        <c:dLbls>
          <c:showLegendKey val="0"/>
          <c:showVal val="0"/>
          <c:showCatName val="0"/>
          <c:showSerName val="0"/>
          <c:showPercent val="0"/>
          <c:showBubbleSize val="0"/>
        </c:dLbls>
        <c:gapWidth val="150"/>
        <c:overlap val="100"/>
        <c:axId val="475003352"/>
        <c:axId val="474998648"/>
      </c:barChart>
      <c:catAx>
        <c:axId val="475003352"/>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Michigan</a:t>
                </a:r>
                <a:r>
                  <a:rPr lang="en-US" baseline="0" dirty="0"/>
                  <a:t> Statistics</a:t>
                </a:r>
                <a:endParaRPr lang="en-US" dirty="0"/>
              </a:p>
            </c:rich>
          </c:tx>
          <c:layout>
            <c:manualLayout>
              <c:xMode val="edge"/>
              <c:yMode val="edge"/>
              <c:x val="0"/>
              <c:y val="0.24796751968503938"/>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998648"/>
        <c:crosses val="autoZero"/>
        <c:auto val="1"/>
        <c:lblAlgn val="ctr"/>
        <c:lblOffset val="100"/>
        <c:noMultiLvlLbl val="0"/>
      </c:catAx>
      <c:valAx>
        <c:axId val="4749986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r>
                  <a:rPr lang="en-US" baseline="0" dirty="0"/>
                  <a:t> of Total by Race</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003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Sheet1!$A$2:$A$4</c:f>
              <c:strCache>
                <c:ptCount val="3"/>
                <c:pt idx="0">
                  <c:v>Air travel pre-coronavirus</c:v>
                </c:pt>
                <c:pt idx="1">
                  <c:v>Decrease due to coronavirus shutdown</c:v>
                </c:pt>
                <c:pt idx="2">
                  <c:v>Air travel increase during 'reopening'</c:v>
                </c:pt>
              </c:strCache>
            </c:strRef>
          </c:cat>
          <c:val>
            <c:numRef>
              <c:f>Sheet1!$B$2:$B$4</c:f>
              <c:numCache>
                <c:formatCode>General</c:formatCode>
                <c:ptCount val="3"/>
                <c:pt idx="0">
                  <c:v>100</c:v>
                </c:pt>
                <c:pt idx="1">
                  <c:v>4.0000000000000036</c:v>
                </c:pt>
                <c:pt idx="2">
                  <c:v>8.920000000000007</c:v>
                </c:pt>
              </c:numCache>
            </c:numRef>
          </c:val>
          <c:smooth val="0"/>
          <c:extLst xmlns:c16r2="http://schemas.microsoft.com/office/drawing/2015/06/chart">
            <c:ext xmlns:c16="http://schemas.microsoft.com/office/drawing/2014/chart" uri="{C3380CC4-5D6E-409C-BE32-E72D297353CC}">
              <c16:uniqueId val="{00000000-B071-4C6E-B3C7-C55E2F51878E}"/>
            </c:ext>
          </c:extLst>
        </c:ser>
        <c:dLbls>
          <c:showLegendKey val="0"/>
          <c:showVal val="0"/>
          <c:showCatName val="0"/>
          <c:showSerName val="0"/>
          <c:showPercent val="0"/>
          <c:showBubbleSize val="0"/>
        </c:dLbls>
        <c:smooth val="0"/>
        <c:axId val="128416984"/>
        <c:axId val="478282384"/>
      </c:lineChart>
      <c:catAx>
        <c:axId val="128416984"/>
        <c:scaling>
          <c:orientation val="minMax"/>
        </c:scaling>
        <c:delete val="0"/>
        <c:axPos val="b"/>
        <c:numFmt formatCode="General" sourceLinked="1"/>
        <c:majorTickMark val="in"/>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282384"/>
        <c:crosses val="autoZero"/>
        <c:auto val="1"/>
        <c:lblAlgn val="ctr"/>
        <c:lblOffset val="100"/>
        <c:noMultiLvlLbl val="0"/>
      </c:catAx>
      <c:valAx>
        <c:axId val="4782823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GDP</a:t>
                </a:r>
                <a:r>
                  <a:rPr lang="en-US" baseline="0" dirty="0"/>
                  <a:t> as percentage of pre-coronavirus GDP (%)</a:t>
                </a:r>
                <a:endParaRPr lang="en-US" dirty="0"/>
              </a:p>
            </c:rich>
          </c:tx>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416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hyperlink" Target="https://pdfs.semanticscholar.org/a16a/033a9b71bc7eeafe5419053ae608fd3368a3.pdf?_ga=2.129414732.1352823761.1588859993-1755115163.1588859993" TargetMode="External"/><Relationship Id="rId2" Type="http://schemas.openxmlformats.org/officeDocument/2006/relationships/hyperlink" Target="https://crr.bc.edu/briefs/will-millennials-be-ready-for-retirement/" TargetMode="External"/><Relationship Id="rId1" Type="http://schemas.openxmlformats.org/officeDocument/2006/relationships/hyperlink" Target="https://eml.berkeley.edu/~jrothst/workingpapers/rothstein_scarring_052019.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pdfs.semanticscholar.org/a16a/033a9b71bc7eeafe5419053ae608fd3368a3.pdf?_ga=2.129414732.1352823761.1588859993-1755115163.1588859993" TargetMode="External"/><Relationship Id="rId2" Type="http://schemas.openxmlformats.org/officeDocument/2006/relationships/hyperlink" Target="https://crr.bc.edu/briefs/will-millennials-be-ready-for-retirement/" TargetMode="External"/><Relationship Id="rId1" Type="http://schemas.openxmlformats.org/officeDocument/2006/relationships/hyperlink" Target="https://eml.berkeley.edu/~jrothst/workingpapers/rothstein_scarring_052019.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DB38B-A7F1-46C6-9837-86F07967E12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D18F1BC3-906C-41E8-8834-5CA8930FEDB1}">
      <dgm:prSet phldrT="[Text]"/>
      <dgm:spPr/>
      <dgm:t>
        <a:bodyPr/>
        <a:lstStyle/>
        <a:p>
          <a:r>
            <a:rPr lang="en-US" dirty="0"/>
            <a:t>17.6%</a:t>
          </a:r>
        </a:p>
      </dgm:t>
    </dgm:pt>
    <dgm:pt modelId="{7E891AAF-73A5-4C27-AB52-65E9075F3982}" type="parTrans" cxnId="{E41E6F3D-F771-4D41-84D6-61E5CC995619}">
      <dgm:prSet/>
      <dgm:spPr/>
      <dgm:t>
        <a:bodyPr/>
        <a:lstStyle/>
        <a:p>
          <a:endParaRPr lang="en-US"/>
        </a:p>
      </dgm:t>
    </dgm:pt>
    <dgm:pt modelId="{714CC96D-3BFF-42C7-9AF8-FB0ADE44BD66}" type="sibTrans" cxnId="{E41E6F3D-F771-4D41-84D6-61E5CC995619}">
      <dgm:prSet/>
      <dgm:spPr/>
      <dgm:t>
        <a:bodyPr/>
        <a:lstStyle/>
        <a:p>
          <a:endParaRPr lang="en-US"/>
        </a:p>
      </dgm:t>
    </dgm:pt>
    <dgm:pt modelId="{5FFC87C4-18CC-4A45-A3B4-584A77B49448}">
      <dgm:prSet phldrT="[Text]"/>
      <dgm:spPr/>
      <dgm:t>
        <a:bodyPr/>
        <a:lstStyle/>
        <a:p>
          <a:r>
            <a:rPr lang="en-US" dirty="0"/>
            <a:t>Unemployment rate for high school graduates, no college </a:t>
          </a:r>
        </a:p>
        <a:p>
          <a:r>
            <a:rPr lang="en-US" dirty="0"/>
            <a:t>(April 2020) </a:t>
          </a:r>
        </a:p>
      </dgm:t>
    </dgm:pt>
    <dgm:pt modelId="{7DCEC9B2-E818-4DC4-B1BC-2C16D84DFFC7}" type="parTrans" cxnId="{DF3B4587-C8C8-40B9-BB09-1635624E081F}">
      <dgm:prSet/>
      <dgm:spPr/>
      <dgm:t>
        <a:bodyPr/>
        <a:lstStyle/>
        <a:p>
          <a:endParaRPr lang="en-US"/>
        </a:p>
      </dgm:t>
    </dgm:pt>
    <dgm:pt modelId="{85552E1E-7284-461D-B82D-91A156148EE0}" type="sibTrans" cxnId="{DF3B4587-C8C8-40B9-BB09-1635624E081F}">
      <dgm:prSet/>
      <dgm:spPr/>
      <dgm:t>
        <a:bodyPr/>
        <a:lstStyle/>
        <a:p>
          <a:endParaRPr lang="en-US"/>
        </a:p>
      </dgm:t>
    </dgm:pt>
    <dgm:pt modelId="{055F304E-A903-40BB-8017-3C6F4D43C115}" type="pres">
      <dgm:prSet presAssocID="{D65DB38B-A7F1-46C6-9837-86F07967E129}" presName="list" presStyleCnt="0">
        <dgm:presLayoutVars>
          <dgm:dir/>
          <dgm:animLvl val="lvl"/>
        </dgm:presLayoutVars>
      </dgm:prSet>
      <dgm:spPr/>
      <dgm:t>
        <a:bodyPr/>
        <a:lstStyle/>
        <a:p>
          <a:endParaRPr lang="en-US"/>
        </a:p>
      </dgm:t>
    </dgm:pt>
    <dgm:pt modelId="{8CE99510-5506-459C-BE00-A30448F0AC2F}" type="pres">
      <dgm:prSet presAssocID="{D18F1BC3-906C-41E8-8834-5CA8930FEDB1}" presName="posSpace" presStyleCnt="0"/>
      <dgm:spPr/>
    </dgm:pt>
    <dgm:pt modelId="{A1857230-DCDE-447B-9B6C-50A8481142D3}" type="pres">
      <dgm:prSet presAssocID="{D18F1BC3-906C-41E8-8834-5CA8930FEDB1}" presName="vertFlow" presStyleCnt="0"/>
      <dgm:spPr/>
    </dgm:pt>
    <dgm:pt modelId="{1F99CD99-84DF-4E25-B72A-1F4EEBA057B7}" type="pres">
      <dgm:prSet presAssocID="{D18F1BC3-906C-41E8-8834-5CA8930FEDB1}" presName="topSpace" presStyleCnt="0"/>
      <dgm:spPr/>
    </dgm:pt>
    <dgm:pt modelId="{3A61A2D5-6E9B-4185-B98E-58739264B9D3}" type="pres">
      <dgm:prSet presAssocID="{D18F1BC3-906C-41E8-8834-5CA8930FEDB1}" presName="firstComp" presStyleCnt="0"/>
      <dgm:spPr/>
    </dgm:pt>
    <dgm:pt modelId="{D66F62A1-C927-4052-8FEB-4FE7F3C89821}" type="pres">
      <dgm:prSet presAssocID="{D18F1BC3-906C-41E8-8834-5CA8930FEDB1}" presName="firstChild" presStyleLbl="bgAccFollowNode1" presStyleIdx="0" presStyleCnt="1"/>
      <dgm:spPr/>
      <dgm:t>
        <a:bodyPr/>
        <a:lstStyle/>
        <a:p>
          <a:endParaRPr lang="en-US"/>
        </a:p>
      </dgm:t>
    </dgm:pt>
    <dgm:pt modelId="{302E3B15-FB4E-45A7-9962-59B681E42F8C}" type="pres">
      <dgm:prSet presAssocID="{D18F1BC3-906C-41E8-8834-5CA8930FEDB1}" presName="firstChildTx" presStyleLbl="bgAccFollowNode1" presStyleIdx="0" presStyleCnt="1">
        <dgm:presLayoutVars>
          <dgm:bulletEnabled val="1"/>
        </dgm:presLayoutVars>
      </dgm:prSet>
      <dgm:spPr/>
      <dgm:t>
        <a:bodyPr/>
        <a:lstStyle/>
        <a:p>
          <a:endParaRPr lang="en-US"/>
        </a:p>
      </dgm:t>
    </dgm:pt>
    <dgm:pt modelId="{0B0A01CF-F143-4F57-87C9-D2906A76B6B1}" type="pres">
      <dgm:prSet presAssocID="{D18F1BC3-906C-41E8-8834-5CA8930FEDB1}" presName="negSpace" presStyleCnt="0"/>
      <dgm:spPr/>
    </dgm:pt>
    <dgm:pt modelId="{F0384E6C-3EAE-4D9B-8440-2E5AEDB88042}" type="pres">
      <dgm:prSet presAssocID="{D18F1BC3-906C-41E8-8834-5CA8930FEDB1}" presName="circle" presStyleLbl="node1" presStyleIdx="0" presStyleCnt="1"/>
      <dgm:spPr/>
      <dgm:t>
        <a:bodyPr/>
        <a:lstStyle/>
        <a:p>
          <a:endParaRPr lang="en-US"/>
        </a:p>
      </dgm:t>
    </dgm:pt>
  </dgm:ptLst>
  <dgm:cxnLst>
    <dgm:cxn modelId="{413F7FB8-6BBF-4AC1-BBCF-C1CFF1BC13FB}" type="presOf" srcId="{5FFC87C4-18CC-4A45-A3B4-584A77B49448}" destId="{302E3B15-FB4E-45A7-9962-59B681E42F8C}" srcOrd="1" destOrd="0" presId="urn:microsoft.com/office/officeart/2005/8/layout/hList9"/>
    <dgm:cxn modelId="{E2B3CFE6-3FD2-4498-BF6E-6B68168E2627}" type="presOf" srcId="{D18F1BC3-906C-41E8-8834-5CA8930FEDB1}" destId="{F0384E6C-3EAE-4D9B-8440-2E5AEDB88042}" srcOrd="0" destOrd="0" presId="urn:microsoft.com/office/officeart/2005/8/layout/hList9"/>
    <dgm:cxn modelId="{DC3A6473-1066-421B-B46F-7B3069219ACA}" type="presOf" srcId="{5FFC87C4-18CC-4A45-A3B4-584A77B49448}" destId="{D66F62A1-C927-4052-8FEB-4FE7F3C89821}" srcOrd="0" destOrd="0" presId="urn:microsoft.com/office/officeart/2005/8/layout/hList9"/>
    <dgm:cxn modelId="{E41E6F3D-F771-4D41-84D6-61E5CC995619}" srcId="{D65DB38B-A7F1-46C6-9837-86F07967E129}" destId="{D18F1BC3-906C-41E8-8834-5CA8930FEDB1}" srcOrd="0" destOrd="0" parTransId="{7E891AAF-73A5-4C27-AB52-65E9075F3982}" sibTransId="{714CC96D-3BFF-42C7-9AF8-FB0ADE44BD66}"/>
    <dgm:cxn modelId="{DF3B4587-C8C8-40B9-BB09-1635624E081F}" srcId="{D18F1BC3-906C-41E8-8834-5CA8930FEDB1}" destId="{5FFC87C4-18CC-4A45-A3B4-584A77B49448}" srcOrd="0" destOrd="0" parTransId="{7DCEC9B2-E818-4DC4-B1BC-2C16D84DFFC7}" sibTransId="{85552E1E-7284-461D-B82D-91A156148EE0}"/>
    <dgm:cxn modelId="{394B7021-22EB-4C11-B803-F8B86E70418C}" type="presOf" srcId="{D65DB38B-A7F1-46C6-9837-86F07967E129}" destId="{055F304E-A903-40BB-8017-3C6F4D43C115}" srcOrd="0" destOrd="0" presId="urn:microsoft.com/office/officeart/2005/8/layout/hList9"/>
    <dgm:cxn modelId="{92E4EECD-9AE9-4A74-BA07-4B87BBD5A545}" type="presParOf" srcId="{055F304E-A903-40BB-8017-3C6F4D43C115}" destId="{8CE99510-5506-459C-BE00-A30448F0AC2F}" srcOrd="0" destOrd="0" presId="urn:microsoft.com/office/officeart/2005/8/layout/hList9"/>
    <dgm:cxn modelId="{AD0F6599-8BFA-4540-9712-9400F1E7A016}" type="presParOf" srcId="{055F304E-A903-40BB-8017-3C6F4D43C115}" destId="{A1857230-DCDE-447B-9B6C-50A8481142D3}" srcOrd="1" destOrd="0" presId="urn:microsoft.com/office/officeart/2005/8/layout/hList9"/>
    <dgm:cxn modelId="{AEFA98B2-D978-4F90-8E20-2646BF675C31}" type="presParOf" srcId="{A1857230-DCDE-447B-9B6C-50A8481142D3}" destId="{1F99CD99-84DF-4E25-B72A-1F4EEBA057B7}" srcOrd="0" destOrd="0" presId="urn:microsoft.com/office/officeart/2005/8/layout/hList9"/>
    <dgm:cxn modelId="{1775907F-C3D3-468A-B850-21B10BD47E0D}" type="presParOf" srcId="{A1857230-DCDE-447B-9B6C-50A8481142D3}" destId="{3A61A2D5-6E9B-4185-B98E-58739264B9D3}" srcOrd="1" destOrd="0" presId="urn:microsoft.com/office/officeart/2005/8/layout/hList9"/>
    <dgm:cxn modelId="{26A39B39-51DB-4560-97EB-3851D6BE8185}" type="presParOf" srcId="{3A61A2D5-6E9B-4185-B98E-58739264B9D3}" destId="{D66F62A1-C927-4052-8FEB-4FE7F3C89821}" srcOrd="0" destOrd="0" presId="urn:microsoft.com/office/officeart/2005/8/layout/hList9"/>
    <dgm:cxn modelId="{0A2E6AA5-F80A-49E4-B23B-4E2B3F6D2394}" type="presParOf" srcId="{3A61A2D5-6E9B-4185-B98E-58739264B9D3}" destId="{302E3B15-FB4E-45A7-9962-59B681E42F8C}" srcOrd="1" destOrd="0" presId="urn:microsoft.com/office/officeart/2005/8/layout/hList9"/>
    <dgm:cxn modelId="{10A73791-B4A0-4EBD-996D-3ACFF4449B86}" type="presParOf" srcId="{055F304E-A903-40BB-8017-3C6F4D43C115}" destId="{0B0A01CF-F143-4F57-87C9-D2906A76B6B1}" srcOrd="2" destOrd="0" presId="urn:microsoft.com/office/officeart/2005/8/layout/hList9"/>
    <dgm:cxn modelId="{D251D3E7-A1D8-42EE-BD83-786EA0EED80E}" type="presParOf" srcId="{055F304E-A903-40BB-8017-3C6F4D43C115}" destId="{F0384E6C-3EAE-4D9B-8440-2E5AEDB88042}"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B9E758-CD7C-4B1E-B9AA-005974AFECE8}" type="doc">
      <dgm:prSet loTypeId="urn:microsoft.com/office/officeart/2005/8/layout/vList3" loCatId="list" qsTypeId="urn:microsoft.com/office/officeart/2005/8/quickstyle/simple1" qsCatId="simple" csTypeId="urn:microsoft.com/office/officeart/2005/8/colors/accent1_2" csCatId="accent1" phldr="1"/>
      <dgm:spPr/>
    </dgm:pt>
    <dgm:pt modelId="{BA756731-CA35-4C25-A1CB-D57FFCA32327}">
      <dgm:prSet phldrT="[Text]"/>
      <dgm:spPr>
        <a:solidFill>
          <a:srgbClr val="376092"/>
        </a:solidFill>
        <a:ln>
          <a:solidFill>
            <a:srgbClr val="376092"/>
          </a:solidFill>
        </a:ln>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Rothstein</a:t>
          </a:r>
          <a:r>
            <a:rPr lang="en-US" dirty="0">
              <a:solidFill>
                <a:schemeClr val="bg1"/>
              </a:solidFill>
            </a:rPr>
            <a:t>, and </a:t>
          </a:r>
          <a:r>
            <a:rPr lang="en-US" dirty="0" err="1">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Munnell</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 et. al </a:t>
          </a:r>
          <a:r>
            <a:rPr lang="en-US" dirty="0">
              <a:solidFill>
                <a:schemeClr val="bg1"/>
              </a:solidFill>
            </a:rPr>
            <a:t>show </a:t>
          </a:r>
          <a:r>
            <a:rPr lang="en-US" dirty="0"/>
            <a:t>2008 college grads had </a:t>
          </a:r>
          <a:r>
            <a:rPr lang="en-US" b="1" dirty="0"/>
            <a:t>lower employment rates</a:t>
          </a:r>
          <a:r>
            <a:rPr lang="en-US" dirty="0"/>
            <a:t>, </a:t>
          </a:r>
          <a:r>
            <a:rPr lang="en-US" b="1" dirty="0"/>
            <a:t>earned less</a:t>
          </a:r>
          <a:r>
            <a:rPr lang="en-US" dirty="0"/>
            <a:t>, and were </a:t>
          </a:r>
          <a:r>
            <a:rPr lang="en-US" b="1" dirty="0"/>
            <a:t>less financially</a:t>
          </a:r>
          <a:r>
            <a:rPr lang="en-US" dirty="0"/>
            <a:t> secure 10 years later</a:t>
          </a:r>
        </a:p>
      </dgm:t>
    </dgm:pt>
    <dgm:pt modelId="{71E43078-12BA-46A1-8A8A-C5D1829F95DE}" type="parTrans" cxnId="{F741C513-7B3A-4661-B0EA-13759D802C47}">
      <dgm:prSet/>
      <dgm:spPr/>
      <dgm:t>
        <a:bodyPr/>
        <a:lstStyle/>
        <a:p>
          <a:endParaRPr lang="en-US"/>
        </a:p>
      </dgm:t>
    </dgm:pt>
    <dgm:pt modelId="{A8EB909F-ADF9-4754-87E7-6DDDBEC7E39F}" type="sibTrans" cxnId="{F741C513-7B3A-4661-B0EA-13759D802C47}">
      <dgm:prSet/>
      <dgm:spPr/>
      <dgm:t>
        <a:bodyPr/>
        <a:lstStyle/>
        <a:p>
          <a:endParaRPr lang="en-US"/>
        </a:p>
      </dgm:t>
    </dgm:pt>
    <dgm:pt modelId="{5BF279A9-049D-4C79-856A-51C8B045E972}">
      <dgm:prSet phldrT="[Text]"/>
      <dgm:spPr>
        <a:solidFill>
          <a:srgbClr val="376092"/>
        </a:solidFill>
        <a:ln>
          <a:solidFill>
            <a:srgbClr val="376092"/>
          </a:solidFill>
        </a:ln>
      </dgm:spPr>
      <dgm:t>
        <a:bodyPr/>
        <a:lstStyle/>
        <a:p>
          <a:r>
            <a:rPr lang="en-US"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Khan</a:t>
          </a:r>
          <a:r>
            <a:rPr lang="en-US" dirty="0">
              <a:solidFill>
                <a:schemeClr val="bg1"/>
              </a:solidFill>
            </a:rPr>
            <a:t> found </a:t>
          </a:r>
          <a:r>
            <a:rPr lang="en-US" dirty="0"/>
            <a:t>college grads in the 80’s who experienced 2 recessions experienced </a:t>
          </a:r>
          <a:r>
            <a:rPr lang="en-US" b="1" dirty="0"/>
            <a:t>low-quality, low-pay jobs </a:t>
          </a:r>
          <a:r>
            <a:rPr lang="en-US" dirty="0"/>
            <a:t>and </a:t>
          </a:r>
          <a:r>
            <a:rPr lang="en-US" b="1" dirty="0"/>
            <a:t>higher mortality rates </a:t>
          </a:r>
          <a:r>
            <a:rPr lang="en-US" dirty="0"/>
            <a:t>over the next 2 decades</a:t>
          </a:r>
        </a:p>
      </dgm:t>
    </dgm:pt>
    <dgm:pt modelId="{B5614BAB-5BA2-4E75-83B5-FC7468341CB9}" type="parTrans" cxnId="{8DFB5319-1587-495D-A09D-7E544B71E577}">
      <dgm:prSet/>
      <dgm:spPr/>
      <dgm:t>
        <a:bodyPr/>
        <a:lstStyle/>
        <a:p>
          <a:endParaRPr lang="en-US"/>
        </a:p>
      </dgm:t>
    </dgm:pt>
    <dgm:pt modelId="{D295AA10-092B-4BA2-8C48-0FC28BDC38AC}" type="sibTrans" cxnId="{8DFB5319-1587-495D-A09D-7E544B71E577}">
      <dgm:prSet/>
      <dgm:spPr/>
      <dgm:t>
        <a:bodyPr/>
        <a:lstStyle/>
        <a:p>
          <a:endParaRPr lang="en-US"/>
        </a:p>
      </dgm:t>
    </dgm:pt>
    <dgm:pt modelId="{95F9AE26-E3F4-45CB-B5F3-D9042890E234}">
      <dgm:prSet phldrT="[Text]"/>
      <dgm:spPr>
        <a:solidFill>
          <a:srgbClr val="376092"/>
        </a:solidFill>
        <a:ln>
          <a:solidFill>
            <a:srgbClr val="376092"/>
          </a:solidFill>
        </a:ln>
      </dgm:spPr>
      <dgm:t>
        <a:bodyPr/>
        <a:lstStyle/>
        <a:p>
          <a:r>
            <a:rPr lang="en-US" dirty="0"/>
            <a:t>During a recession first jobs are a </a:t>
          </a:r>
          <a:r>
            <a:rPr lang="en-US" b="1" dirty="0"/>
            <a:t>worse fit </a:t>
          </a:r>
          <a:r>
            <a:rPr lang="en-US" dirty="0"/>
            <a:t>making competing in future labor market difficult and grads are </a:t>
          </a:r>
          <a:r>
            <a:rPr lang="en-US" b="1" dirty="0"/>
            <a:t>more risk averse</a:t>
          </a:r>
          <a:r>
            <a:rPr lang="en-US" dirty="0"/>
            <a:t>, so they don’t change jobs as often</a:t>
          </a:r>
        </a:p>
      </dgm:t>
    </dgm:pt>
    <dgm:pt modelId="{EA885672-D0B5-48F6-AEFD-C484015F177B}" type="parTrans" cxnId="{9EB1F8E9-2AC4-4696-8B5E-41D63B3D6465}">
      <dgm:prSet/>
      <dgm:spPr/>
      <dgm:t>
        <a:bodyPr/>
        <a:lstStyle/>
        <a:p>
          <a:endParaRPr lang="en-US"/>
        </a:p>
      </dgm:t>
    </dgm:pt>
    <dgm:pt modelId="{1052D1B4-E935-4C7F-AB5D-82B4B1CD3B96}" type="sibTrans" cxnId="{9EB1F8E9-2AC4-4696-8B5E-41D63B3D6465}">
      <dgm:prSet/>
      <dgm:spPr/>
      <dgm:t>
        <a:bodyPr/>
        <a:lstStyle/>
        <a:p>
          <a:endParaRPr lang="en-US"/>
        </a:p>
      </dgm:t>
    </dgm:pt>
    <dgm:pt modelId="{90DEE020-0475-496A-96AE-E10188A32004}" type="pres">
      <dgm:prSet presAssocID="{7DB9E758-CD7C-4B1E-B9AA-005974AFECE8}" presName="linearFlow" presStyleCnt="0">
        <dgm:presLayoutVars>
          <dgm:dir/>
          <dgm:resizeHandles val="exact"/>
        </dgm:presLayoutVars>
      </dgm:prSet>
      <dgm:spPr/>
    </dgm:pt>
    <dgm:pt modelId="{7195A627-68A3-4F4E-9DD5-AB366E096AEF}" type="pres">
      <dgm:prSet presAssocID="{BA756731-CA35-4C25-A1CB-D57FFCA32327}" presName="composite" presStyleCnt="0"/>
      <dgm:spPr/>
    </dgm:pt>
    <dgm:pt modelId="{597B04ED-DB64-4D46-B739-241DF22FD719}" type="pres">
      <dgm:prSet presAssocID="{BA756731-CA35-4C25-A1CB-D57FFCA32327}" presName="imgShp" presStyleLbl="fgImgPlace1" presStyleIdx="0" presStyleCnt="3" custLinFactNeighborX="-73994"/>
      <dgm:spPr>
        <a:solidFill>
          <a:srgbClr val="F4D0C9"/>
        </a:solidFill>
        <a:ln>
          <a:solidFill>
            <a:srgbClr val="F4D0C9"/>
          </a:solidFill>
        </a:ln>
      </dgm:spPr>
    </dgm:pt>
    <dgm:pt modelId="{D5B0F974-8DE2-4F61-A203-5DA44AB6FC8B}" type="pres">
      <dgm:prSet presAssocID="{BA756731-CA35-4C25-A1CB-D57FFCA32327}" presName="txShp" presStyleLbl="node1" presStyleIdx="0" presStyleCnt="3" custScaleX="137852" custLinFactNeighborX="1060">
        <dgm:presLayoutVars>
          <dgm:bulletEnabled val="1"/>
        </dgm:presLayoutVars>
      </dgm:prSet>
      <dgm:spPr/>
      <dgm:t>
        <a:bodyPr/>
        <a:lstStyle/>
        <a:p>
          <a:endParaRPr lang="en-US"/>
        </a:p>
      </dgm:t>
    </dgm:pt>
    <dgm:pt modelId="{A38EAF85-9BEA-434E-AF49-0C07B580A23A}" type="pres">
      <dgm:prSet presAssocID="{A8EB909F-ADF9-4754-87E7-6DDDBEC7E39F}" presName="spacing" presStyleCnt="0"/>
      <dgm:spPr/>
    </dgm:pt>
    <dgm:pt modelId="{EB34F617-0B71-4F39-9A48-FED56E5911F7}" type="pres">
      <dgm:prSet presAssocID="{5BF279A9-049D-4C79-856A-51C8B045E972}" presName="composite" presStyleCnt="0"/>
      <dgm:spPr/>
    </dgm:pt>
    <dgm:pt modelId="{9C8CAF4B-2DEE-47C6-ACE9-4E494E482D73}" type="pres">
      <dgm:prSet presAssocID="{5BF279A9-049D-4C79-856A-51C8B045E972}" presName="imgShp" presStyleLbl="fgImgPlace1" presStyleIdx="1" presStyleCnt="3" custLinFactNeighborX="-73994"/>
      <dgm:spPr>
        <a:solidFill>
          <a:srgbClr val="F4D0C9"/>
        </a:solidFill>
        <a:ln>
          <a:solidFill>
            <a:srgbClr val="F4D0C9"/>
          </a:solidFill>
        </a:ln>
      </dgm:spPr>
    </dgm:pt>
    <dgm:pt modelId="{9AA6FBE1-2C0F-49E2-9AD3-FFAA776EDD15}" type="pres">
      <dgm:prSet presAssocID="{5BF279A9-049D-4C79-856A-51C8B045E972}" presName="txShp" presStyleLbl="node1" presStyleIdx="1" presStyleCnt="3" custScaleX="137852" custLinFactNeighborX="1060">
        <dgm:presLayoutVars>
          <dgm:bulletEnabled val="1"/>
        </dgm:presLayoutVars>
      </dgm:prSet>
      <dgm:spPr/>
      <dgm:t>
        <a:bodyPr/>
        <a:lstStyle/>
        <a:p>
          <a:endParaRPr lang="en-US"/>
        </a:p>
      </dgm:t>
    </dgm:pt>
    <dgm:pt modelId="{0ED20E00-1E20-4B08-95C5-4D7F47BF414C}" type="pres">
      <dgm:prSet presAssocID="{D295AA10-092B-4BA2-8C48-0FC28BDC38AC}" presName="spacing" presStyleCnt="0"/>
      <dgm:spPr/>
    </dgm:pt>
    <dgm:pt modelId="{10A0A05E-0C9D-4263-8D4D-02CE7FE2763E}" type="pres">
      <dgm:prSet presAssocID="{95F9AE26-E3F4-45CB-B5F3-D9042890E234}" presName="composite" presStyleCnt="0"/>
      <dgm:spPr/>
    </dgm:pt>
    <dgm:pt modelId="{489C91ED-2368-4EA7-96C7-6CE3AE2A745F}" type="pres">
      <dgm:prSet presAssocID="{95F9AE26-E3F4-45CB-B5F3-D9042890E234}" presName="imgShp" presStyleLbl="fgImgPlace1" presStyleIdx="2" presStyleCnt="3" custLinFactNeighborX="-73994"/>
      <dgm:spPr>
        <a:solidFill>
          <a:srgbClr val="F4D0C9"/>
        </a:solidFill>
        <a:ln>
          <a:solidFill>
            <a:srgbClr val="F4D0C9"/>
          </a:solidFill>
        </a:ln>
      </dgm:spPr>
    </dgm:pt>
    <dgm:pt modelId="{A91AD3E7-C50F-4107-83D0-5B950F3AAA55}" type="pres">
      <dgm:prSet presAssocID="{95F9AE26-E3F4-45CB-B5F3-D9042890E234}" presName="txShp" presStyleLbl="node1" presStyleIdx="2" presStyleCnt="3" custScaleX="137852" custLinFactNeighborX="1325">
        <dgm:presLayoutVars>
          <dgm:bulletEnabled val="1"/>
        </dgm:presLayoutVars>
      </dgm:prSet>
      <dgm:spPr/>
      <dgm:t>
        <a:bodyPr/>
        <a:lstStyle/>
        <a:p>
          <a:endParaRPr lang="en-US"/>
        </a:p>
      </dgm:t>
    </dgm:pt>
  </dgm:ptLst>
  <dgm:cxnLst>
    <dgm:cxn modelId="{F741C513-7B3A-4661-B0EA-13759D802C47}" srcId="{7DB9E758-CD7C-4B1E-B9AA-005974AFECE8}" destId="{BA756731-CA35-4C25-A1CB-D57FFCA32327}" srcOrd="0" destOrd="0" parTransId="{71E43078-12BA-46A1-8A8A-C5D1829F95DE}" sibTransId="{A8EB909F-ADF9-4754-87E7-6DDDBEC7E39F}"/>
    <dgm:cxn modelId="{9BF7F461-E8B0-4A94-AEFE-D628AABB1D62}" type="presOf" srcId="{5BF279A9-049D-4C79-856A-51C8B045E972}" destId="{9AA6FBE1-2C0F-49E2-9AD3-FFAA776EDD15}" srcOrd="0" destOrd="0" presId="urn:microsoft.com/office/officeart/2005/8/layout/vList3"/>
    <dgm:cxn modelId="{60EA4212-D0BB-4FF6-9B52-BC4A9A2BE36E}" type="presOf" srcId="{95F9AE26-E3F4-45CB-B5F3-D9042890E234}" destId="{A91AD3E7-C50F-4107-83D0-5B950F3AAA55}" srcOrd="0" destOrd="0" presId="urn:microsoft.com/office/officeart/2005/8/layout/vList3"/>
    <dgm:cxn modelId="{8DFB5319-1587-495D-A09D-7E544B71E577}" srcId="{7DB9E758-CD7C-4B1E-B9AA-005974AFECE8}" destId="{5BF279A9-049D-4C79-856A-51C8B045E972}" srcOrd="1" destOrd="0" parTransId="{B5614BAB-5BA2-4E75-83B5-FC7468341CB9}" sibTransId="{D295AA10-092B-4BA2-8C48-0FC28BDC38AC}"/>
    <dgm:cxn modelId="{C7C51BCD-6E11-47E6-B129-DCC5A6A63C51}" type="presOf" srcId="{BA756731-CA35-4C25-A1CB-D57FFCA32327}" destId="{D5B0F974-8DE2-4F61-A203-5DA44AB6FC8B}" srcOrd="0" destOrd="0" presId="urn:microsoft.com/office/officeart/2005/8/layout/vList3"/>
    <dgm:cxn modelId="{04AE8FC0-AE58-42BB-B789-4A9FFFCCCE7F}" type="presOf" srcId="{7DB9E758-CD7C-4B1E-B9AA-005974AFECE8}" destId="{90DEE020-0475-496A-96AE-E10188A32004}" srcOrd="0" destOrd="0" presId="urn:microsoft.com/office/officeart/2005/8/layout/vList3"/>
    <dgm:cxn modelId="{9EB1F8E9-2AC4-4696-8B5E-41D63B3D6465}" srcId="{7DB9E758-CD7C-4B1E-B9AA-005974AFECE8}" destId="{95F9AE26-E3F4-45CB-B5F3-D9042890E234}" srcOrd="2" destOrd="0" parTransId="{EA885672-D0B5-48F6-AEFD-C484015F177B}" sibTransId="{1052D1B4-E935-4C7F-AB5D-82B4B1CD3B96}"/>
    <dgm:cxn modelId="{874F4F25-5D53-48D2-B7D7-2213E2720575}" type="presParOf" srcId="{90DEE020-0475-496A-96AE-E10188A32004}" destId="{7195A627-68A3-4F4E-9DD5-AB366E096AEF}" srcOrd="0" destOrd="0" presId="urn:microsoft.com/office/officeart/2005/8/layout/vList3"/>
    <dgm:cxn modelId="{7F21A229-8C9A-450F-99AD-D512F32B68EB}" type="presParOf" srcId="{7195A627-68A3-4F4E-9DD5-AB366E096AEF}" destId="{597B04ED-DB64-4D46-B739-241DF22FD719}" srcOrd="0" destOrd="0" presId="urn:microsoft.com/office/officeart/2005/8/layout/vList3"/>
    <dgm:cxn modelId="{09B6F5BA-8A76-4AEF-BF7D-D1C4D38CD4EF}" type="presParOf" srcId="{7195A627-68A3-4F4E-9DD5-AB366E096AEF}" destId="{D5B0F974-8DE2-4F61-A203-5DA44AB6FC8B}" srcOrd="1" destOrd="0" presId="urn:microsoft.com/office/officeart/2005/8/layout/vList3"/>
    <dgm:cxn modelId="{5371738F-A1CF-4C76-B0CC-4159DC983025}" type="presParOf" srcId="{90DEE020-0475-496A-96AE-E10188A32004}" destId="{A38EAF85-9BEA-434E-AF49-0C07B580A23A}" srcOrd="1" destOrd="0" presId="urn:microsoft.com/office/officeart/2005/8/layout/vList3"/>
    <dgm:cxn modelId="{76FCC673-7E95-4568-86D8-CCE996B69CD6}" type="presParOf" srcId="{90DEE020-0475-496A-96AE-E10188A32004}" destId="{EB34F617-0B71-4F39-9A48-FED56E5911F7}" srcOrd="2" destOrd="0" presId="urn:microsoft.com/office/officeart/2005/8/layout/vList3"/>
    <dgm:cxn modelId="{12640088-93EE-4EBB-A759-1D031B9C83C5}" type="presParOf" srcId="{EB34F617-0B71-4F39-9A48-FED56E5911F7}" destId="{9C8CAF4B-2DEE-47C6-ACE9-4E494E482D73}" srcOrd="0" destOrd="0" presId="urn:microsoft.com/office/officeart/2005/8/layout/vList3"/>
    <dgm:cxn modelId="{D6EF118C-FCC2-4DEF-8FF7-84C520E47EB6}" type="presParOf" srcId="{EB34F617-0B71-4F39-9A48-FED56E5911F7}" destId="{9AA6FBE1-2C0F-49E2-9AD3-FFAA776EDD15}" srcOrd="1" destOrd="0" presId="urn:microsoft.com/office/officeart/2005/8/layout/vList3"/>
    <dgm:cxn modelId="{76B56C16-6513-44B6-BE10-E3926B47DCA5}" type="presParOf" srcId="{90DEE020-0475-496A-96AE-E10188A32004}" destId="{0ED20E00-1E20-4B08-95C5-4D7F47BF414C}" srcOrd="3" destOrd="0" presId="urn:microsoft.com/office/officeart/2005/8/layout/vList3"/>
    <dgm:cxn modelId="{E0A9F553-1821-4797-9C99-8441EB704A11}" type="presParOf" srcId="{90DEE020-0475-496A-96AE-E10188A32004}" destId="{10A0A05E-0C9D-4263-8D4D-02CE7FE2763E}" srcOrd="4" destOrd="0" presId="urn:microsoft.com/office/officeart/2005/8/layout/vList3"/>
    <dgm:cxn modelId="{3AF9058D-0401-4F66-9D09-B2D05B5D1FEC}" type="presParOf" srcId="{10A0A05E-0C9D-4263-8D4D-02CE7FE2763E}" destId="{489C91ED-2368-4EA7-96C7-6CE3AE2A745F}" srcOrd="0" destOrd="0" presId="urn:microsoft.com/office/officeart/2005/8/layout/vList3"/>
    <dgm:cxn modelId="{4F6427DD-9B15-4814-8F42-EF2229BCA602}" type="presParOf" srcId="{10A0A05E-0C9D-4263-8D4D-02CE7FE2763E}" destId="{A91AD3E7-C50F-4107-83D0-5B950F3AAA5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F62A1-C927-4052-8FEB-4FE7F3C89821}">
      <dsp:nvSpPr>
        <dsp:cNvPr id="0" name=""/>
        <dsp:cNvSpPr/>
      </dsp:nvSpPr>
      <dsp:spPr>
        <a:xfrm>
          <a:off x="1136695" y="1032595"/>
          <a:ext cx="2129808" cy="14205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t>Unemployment rate for high school graduates, no college </a:t>
          </a:r>
        </a:p>
        <a:p>
          <a:pPr lvl="0" algn="l" defTabSz="711200">
            <a:lnSpc>
              <a:spcPct val="90000"/>
            </a:lnSpc>
            <a:spcBef>
              <a:spcPct val="0"/>
            </a:spcBef>
            <a:spcAft>
              <a:spcPct val="35000"/>
            </a:spcAft>
          </a:pPr>
          <a:r>
            <a:rPr lang="en-US" sz="1600" kern="1200" dirty="0"/>
            <a:t>(April 2020) </a:t>
          </a:r>
        </a:p>
      </dsp:txBody>
      <dsp:txXfrm>
        <a:off x="1477464" y="1032595"/>
        <a:ext cx="1789038" cy="1420581"/>
      </dsp:txXfrm>
    </dsp:sp>
    <dsp:sp modelId="{F0384E6C-3EAE-4D9B-8440-2E5AEDB88042}">
      <dsp:nvSpPr>
        <dsp:cNvPr id="0" name=""/>
        <dsp:cNvSpPr/>
      </dsp:nvSpPr>
      <dsp:spPr>
        <a:xfrm>
          <a:off x="797" y="464647"/>
          <a:ext cx="1419872" cy="14198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a:t>17.6%</a:t>
          </a:r>
        </a:p>
      </dsp:txBody>
      <dsp:txXfrm>
        <a:off x="208732" y="672582"/>
        <a:ext cx="1004002" cy="100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0F974-8DE2-4F61-A203-5DA44AB6FC8B}">
      <dsp:nvSpPr>
        <dsp:cNvPr id="0" name=""/>
        <dsp:cNvSpPr/>
      </dsp:nvSpPr>
      <dsp:spPr>
        <a:xfrm rot="10800000">
          <a:off x="419565" y="2222"/>
          <a:ext cx="7899225" cy="1172702"/>
        </a:xfrm>
        <a:prstGeom prst="homePlate">
          <a:avLst/>
        </a:prstGeom>
        <a:solidFill>
          <a:srgbClr val="376092"/>
        </a:solid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29" tIns="80010" rIns="149352" bIns="8001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Rothstein</a:t>
          </a:r>
          <a:r>
            <a:rPr lang="en-US" sz="2100" kern="1200" dirty="0">
              <a:solidFill>
                <a:schemeClr val="bg1"/>
              </a:solidFill>
            </a:rPr>
            <a:t>, and </a:t>
          </a:r>
          <a:r>
            <a:rPr lang="en-US" sz="2100" kern="1200" dirty="0" err="1">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Munnell</a:t>
          </a:r>
          <a:r>
            <a:rPr lang="en-US" sz="2100" kern="1200" dirty="0">
              <a:solidFill>
                <a:schemeClr val="bg1"/>
              </a:solidFill>
              <a:hlinkClick xmlns:r="http://schemas.openxmlformats.org/officeDocument/2006/relationships" r:id="rId2">
                <a:extLst>
                  <a:ext uri="{A12FA001-AC4F-418D-AE19-62706E023703}">
                    <ahyp:hlinkClr xmlns:ahyp="http://schemas.microsoft.com/office/drawing/2018/hyperlinkcolor" xmlns="" val="tx"/>
                  </a:ext>
                </a:extLst>
              </a:hlinkClick>
            </a:rPr>
            <a:t> et. al </a:t>
          </a:r>
          <a:r>
            <a:rPr lang="en-US" sz="2100" kern="1200" dirty="0">
              <a:solidFill>
                <a:schemeClr val="bg1"/>
              </a:solidFill>
            </a:rPr>
            <a:t>show </a:t>
          </a:r>
          <a:r>
            <a:rPr lang="en-US" sz="2100" kern="1200" dirty="0"/>
            <a:t>2008 college grads had </a:t>
          </a:r>
          <a:r>
            <a:rPr lang="en-US" sz="2100" b="1" kern="1200" dirty="0"/>
            <a:t>lower employment rates</a:t>
          </a:r>
          <a:r>
            <a:rPr lang="en-US" sz="2100" kern="1200" dirty="0"/>
            <a:t>, </a:t>
          </a:r>
          <a:r>
            <a:rPr lang="en-US" sz="2100" b="1" kern="1200" dirty="0"/>
            <a:t>earned less</a:t>
          </a:r>
          <a:r>
            <a:rPr lang="en-US" sz="2100" kern="1200" dirty="0"/>
            <a:t>, and were </a:t>
          </a:r>
          <a:r>
            <a:rPr lang="en-US" sz="2100" b="1" kern="1200" dirty="0"/>
            <a:t>less financially</a:t>
          </a:r>
          <a:r>
            <a:rPr lang="en-US" sz="2100" kern="1200" dirty="0"/>
            <a:t> secure 10 years later</a:t>
          </a:r>
        </a:p>
      </dsp:txBody>
      <dsp:txXfrm rot="10800000">
        <a:off x="712740" y="2222"/>
        <a:ext cx="7606050" cy="1172702"/>
      </dsp:txXfrm>
    </dsp:sp>
    <dsp:sp modelId="{597B04ED-DB64-4D46-B739-241DF22FD719}">
      <dsp:nvSpPr>
        <dsp:cNvPr id="0" name=""/>
        <dsp:cNvSpPr/>
      </dsp:nvSpPr>
      <dsp:spPr>
        <a:xfrm>
          <a:off x="0" y="2222"/>
          <a:ext cx="1172702" cy="1172702"/>
        </a:xfrm>
        <a:prstGeom prst="ellipse">
          <a:avLst/>
        </a:prstGeom>
        <a:solidFill>
          <a:srgbClr val="F4D0C9"/>
        </a:solidFill>
        <a:ln w="25400" cap="flat" cmpd="sng" algn="ctr">
          <a:solidFill>
            <a:srgbClr val="F4D0C9"/>
          </a:solidFill>
          <a:prstDash val="solid"/>
        </a:ln>
        <a:effectLst/>
      </dsp:spPr>
      <dsp:style>
        <a:lnRef idx="2">
          <a:scrgbClr r="0" g="0" b="0"/>
        </a:lnRef>
        <a:fillRef idx="1">
          <a:scrgbClr r="0" g="0" b="0"/>
        </a:fillRef>
        <a:effectRef idx="0">
          <a:scrgbClr r="0" g="0" b="0"/>
        </a:effectRef>
        <a:fontRef idx="minor"/>
      </dsp:style>
    </dsp:sp>
    <dsp:sp modelId="{9AA6FBE1-2C0F-49E2-9AD3-FFAA776EDD15}">
      <dsp:nvSpPr>
        <dsp:cNvPr id="0" name=""/>
        <dsp:cNvSpPr/>
      </dsp:nvSpPr>
      <dsp:spPr>
        <a:xfrm rot="10800000">
          <a:off x="419565" y="1524986"/>
          <a:ext cx="7899225" cy="1172702"/>
        </a:xfrm>
        <a:prstGeom prst="homePlate">
          <a:avLst/>
        </a:prstGeom>
        <a:solidFill>
          <a:srgbClr val="376092"/>
        </a:solid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29" tIns="80010" rIns="149352" bIns="8001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Khan</a:t>
          </a:r>
          <a:r>
            <a:rPr lang="en-US" sz="2100" kern="1200" dirty="0">
              <a:solidFill>
                <a:schemeClr val="bg1"/>
              </a:solidFill>
            </a:rPr>
            <a:t> found </a:t>
          </a:r>
          <a:r>
            <a:rPr lang="en-US" sz="2100" kern="1200" dirty="0"/>
            <a:t>college grads in the 80’s who experienced 2 recessions experienced </a:t>
          </a:r>
          <a:r>
            <a:rPr lang="en-US" sz="2100" b="1" kern="1200" dirty="0"/>
            <a:t>low-quality, low-pay jobs </a:t>
          </a:r>
          <a:r>
            <a:rPr lang="en-US" sz="2100" kern="1200" dirty="0"/>
            <a:t>and </a:t>
          </a:r>
          <a:r>
            <a:rPr lang="en-US" sz="2100" b="1" kern="1200" dirty="0"/>
            <a:t>higher mortality rates </a:t>
          </a:r>
          <a:r>
            <a:rPr lang="en-US" sz="2100" kern="1200" dirty="0"/>
            <a:t>over the next 2 decades</a:t>
          </a:r>
        </a:p>
      </dsp:txBody>
      <dsp:txXfrm rot="10800000">
        <a:off x="712740" y="1524986"/>
        <a:ext cx="7606050" cy="1172702"/>
      </dsp:txXfrm>
    </dsp:sp>
    <dsp:sp modelId="{9C8CAF4B-2DEE-47C6-ACE9-4E494E482D73}">
      <dsp:nvSpPr>
        <dsp:cNvPr id="0" name=""/>
        <dsp:cNvSpPr/>
      </dsp:nvSpPr>
      <dsp:spPr>
        <a:xfrm>
          <a:off x="0" y="1524986"/>
          <a:ext cx="1172702" cy="1172702"/>
        </a:xfrm>
        <a:prstGeom prst="ellipse">
          <a:avLst/>
        </a:prstGeom>
        <a:solidFill>
          <a:srgbClr val="F4D0C9"/>
        </a:solidFill>
        <a:ln w="25400" cap="flat" cmpd="sng" algn="ctr">
          <a:solidFill>
            <a:srgbClr val="F4D0C9"/>
          </a:solidFill>
          <a:prstDash val="solid"/>
        </a:ln>
        <a:effectLst/>
      </dsp:spPr>
      <dsp:style>
        <a:lnRef idx="2">
          <a:scrgbClr r="0" g="0" b="0"/>
        </a:lnRef>
        <a:fillRef idx="1">
          <a:scrgbClr r="0" g="0" b="0"/>
        </a:fillRef>
        <a:effectRef idx="0">
          <a:scrgbClr r="0" g="0" b="0"/>
        </a:effectRef>
        <a:fontRef idx="minor"/>
      </dsp:style>
    </dsp:sp>
    <dsp:sp modelId="{A91AD3E7-C50F-4107-83D0-5B950F3AAA55}">
      <dsp:nvSpPr>
        <dsp:cNvPr id="0" name=""/>
        <dsp:cNvSpPr/>
      </dsp:nvSpPr>
      <dsp:spPr>
        <a:xfrm rot="10800000">
          <a:off x="434750" y="3047749"/>
          <a:ext cx="7899225" cy="1172702"/>
        </a:xfrm>
        <a:prstGeom prst="homePlate">
          <a:avLst/>
        </a:prstGeom>
        <a:solidFill>
          <a:srgbClr val="376092"/>
        </a:solidFill>
        <a:ln w="25400" cap="flat" cmpd="sng" algn="ctr">
          <a:solidFill>
            <a:srgbClr val="3760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129" tIns="76200" rIns="142240" bIns="76200" numCol="1" spcCol="1270" anchor="ctr" anchorCtr="0">
          <a:noAutofit/>
        </a:bodyPr>
        <a:lstStyle/>
        <a:p>
          <a:pPr lvl="0" algn="ctr" defTabSz="889000">
            <a:lnSpc>
              <a:spcPct val="90000"/>
            </a:lnSpc>
            <a:spcBef>
              <a:spcPct val="0"/>
            </a:spcBef>
            <a:spcAft>
              <a:spcPct val="35000"/>
            </a:spcAft>
          </a:pPr>
          <a:r>
            <a:rPr lang="en-US" sz="2000" kern="1200" dirty="0"/>
            <a:t>During a recession first jobs are a </a:t>
          </a:r>
          <a:r>
            <a:rPr lang="en-US" sz="2000" b="1" kern="1200" dirty="0"/>
            <a:t>worse fit </a:t>
          </a:r>
          <a:r>
            <a:rPr lang="en-US" sz="2000" kern="1200" dirty="0"/>
            <a:t>making competing in future labor market difficult and grads are </a:t>
          </a:r>
          <a:r>
            <a:rPr lang="en-US" sz="2000" b="1" kern="1200" dirty="0"/>
            <a:t>more risk averse</a:t>
          </a:r>
          <a:r>
            <a:rPr lang="en-US" sz="2000" kern="1200" dirty="0"/>
            <a:t>, so they don’t change jobs as often</a:t>
          </a:r>
        </a:p>
      </dsp:txBody>
      <dsp:txXfrm rot="10800000">
        <a:off x="727925" y="3047749"/>
        <a:ext cx="7606050" cy="1172702"/>
      </dsp:txXfrm>
    </dsp:sp>
    <dsp:sp modelId="{489C91ED-2368-4EA7-96C7-6CE3AE2A745F}">
      <dsp:nvSpPr>
        <dsp:cNvPr id="0" name=""/>
        <dsp:cNvSpPr/>
      </dsp:nvSpPr>
      <dsp:spPr>
        <a:xfrm>
          <a:off x="0" y="3047749"/>
          <a:ext cx="1172702" cy="1172702"/>
        </a:xfrm>
        <a:prstGeom prst="ellipse">
          <a:avLst/>
        </a:prstGeom>
        <a:solidFill>
          <a:srgbClr val="F4D0C9"/>
        </a:solidFill>
        <a:ln w="25400" cap="flat" cmpd="sng" algn="ctr">
          <a:solidFill>
            <a:srgbClr val="F4D0C9"/>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0.53845</cdr:x>
      <cdr:y>0.36589</cdr:y>
    </cdr:from>
    <cdr:to>
      <cdr:x>0.68814</cdr:x>
      <cdr:y>0.4826</cdr:y>
    </cdr:to>
    <cdr:sp macro="" textlink="">
      <cdr:nvSpPr>
        <cdr:cNvPr id="2" name="TextBox 1">
          <a:extLst xmlns:a="http://schemas.openxmlformats.org/drawingml/2006/main">
            <a:ext uri="{FF2B5EF4-FFF2-40B4-BE49-F238E27FC236}">
              <a16:creationId xmlns:a16="http://schemas.microsoft.com/office/drawing/2014/main" xmlns="" id="{0BA1EA6D-35F8-4643-A42E-B2484883974C}"/>
            </a:ext>
          </a:extLst>
        </cdr:cNvPr>
        <cdr:cNvSpPr txBox="1"/>
      </cdr:nvSpPr>
      <cdr:spPr>
        <a:xfrm xmlns:a="http://schemas.openxmlformats.org/drawingml/2006/main">
          <a:off x="4361621" y="1776029"/>
          <a:ext cx="1212574" cy="5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2371BE"/>
              </a:solidFill>
            </a:rPr>
            <a:t>Individuals ($560 billion)</a:t>
          </a:r>
        </a:p>
      </cdr:txBody>
    </cdr:sp>
  </cdr:relSizeAnchor>
  <cdr:relSizeAnchor xmlns:cdr="http://schemas.openxmlformats.org/drawingml/2006/chartDrawing">
    <cdr:from>
      <cdr:x>0.48896</cdr:x>
      <cdr:y>0.67326</cdr:y>
    </cdr:from>
    <cdr:to>
      <cdr:x>0.70736</cdr:x>
      <cdr:y>0.78997</cdr:y>
    </cdr:to>
    <cdr:sp macro="" textlink="">
      <cdr:nvSpPr>
        <cdr:cNvPr id="3" name="TextBox 1">
          <a:extLst xmlns:a="http://schemas.openxmlformats.org/drawingml/2006/main">
            <a:ext uri="{FF2B5EF4-FFF2-40B4-BE49-F238E27FC236}">
              <a16:creationId xmlns:a16="http://schemas.microsoft.com/office/drawing/2014/main" xmlns="" id="{13AB4D77-9DCB-423C-BDAC-01EF4DA13F8A}"/>
            </a:ext>
          </a:extLst>
        </cdr:cNvPr>
        <cdr:cNvSpPr txBox="1"/>
      </cdr:nvSpPr>
      <cdr:spPr>
        <a:xfrm xmlns:a="http://schemas.openxmlformats.org/drawingml/2006/main">
          <a:off x="3960742" y="3268003"/>
          <a:ext cx="1769165" cy="5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B22240"/>
              </a:solidFill>
            </a:rPr>
            <a:t>Large Corporations ($500 billion)</a:t>
          </a:r>
        </a:p>
      </cdr:txBody>
    </cdr:sp>
  </cdr:relSizeAnchor>
  <cdr:relSizeAnchor xmlns:cdr="http://schemas.openxmlformats.org/drawingml/2006/chartDrawing">
    <cdr:from>
      <cdr:x>0.28405</cdr:x>
      <cdr:y>0.68145</cdr:y>
    </cdr:from>
    <cdr:to>
      <cdr:x>0.48528</cdr:x>
      <cdr:y>0.79816</cdr:y>
    </cdr:to>
    <cdr:sp macro="" textlink="">
      <cdr:nvSpPr>
        <cdr:cNvPr id="4" name="TextBox 1">
          <a:extLst xmlns:a="http://schemas.openxmlformats.org/drawingml/2006/main">
            <a:ext uri="{FF2B5EF4-FFF2-40B4-BE49-F238E27FC236}">
              <a16:creationId xmlns:a16="http://schemas.microsoft.com/office/drawing/2014/main" xmlns="" id="{C69FE794-A897-45DC-8B74-A4BFE14AE348}"/>
            </a:ext>
          </a:extLst>
        </cdr:cNvPr>
        <cdr:cNvSpPr txBox="1"/>
      </cdr:nvSpPr>
      <cdr:spPr>
        <a:xfrm xmlns:a="http://schemas.openxmlformats.org/drawingml/2006/main">
          <a:off x="2300908" y="3307759"/>
          <a:ext cx="1630017" cy="5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0C7440"/>
              </a:solidFill>
            </a:rPr>
            <a:t>Small Businesses ($377 billion)</a:t>
          </a:r>
        </a:p>
      </cdr:txBody>
    </cdr:sp>
  </cdr:relSizeAnchor>
  <cdr:relSizeAnchor xmlns:cdr="http://schemas.openxmlformats.org/drawingml/2006/chartDrawing">
    <cdr:from>
      <cdr:x>0.25269</cdr:x>
      <cdr:y>0.47851</cdr:y>
    </cdr:from>
    <cdr:to>
      <cdr:x>0.46319</cdr:x>
      <cdr:y>0.59522</cdr:y>
    </cdr:to>
    <cdr:sp macro="" textlink="">
      <cdr:nvSpPr>
        <cdr:cNvPr id="5" name="TextBox 1">
          <a:extLst xmlns:a="http://schemas.openxmlformats.org/drawingml/2006/main">
            <a:ext uri="{FF2B5EF4-FFF2-40B4-BE49-F238E27FC236}">
              <a16:creationId xmlns:a16="http://schemas.microsoft.com/office/drawing/2014/main" xmlns="" id="{70E50E05-FA66-47CD-B896-660368D1F1CA}"/>
            </a:ext>
          </a:extLst>
        </cdr:cNvPr>
        <cdr:cNvSpPr txBox="1"/>
      </cdr:nvSpPr>
      <cdr:spPr>
        <a:xfrm xmlns:a="http://schemas.openxmlformats.org/drawingml/2006/main">
          <a:off x="2046907" y="2322681"/>
          <a:ext cx="1705114" cy="5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892588"/>
              </a:solidFill>
            </a:rPr>
            <a:t>State &amp; Local Gov’t ($340 billion)</a:t>
          </a:r>
        </a:p>
      </cdr:txBody>
    </cdr:sp>
  </cdr:relSizeAnchor>
  <cdr:relSizeAnchor xmlns:cdr="http://schemas.openxmlformats.org/drawingml/2006/chartDrawing">
    <cdr:from>
      <cdr:x>0.15399</cdr:x>
      <cdr:y>0.15521</cdr:y>
    </cdr:from>
    <cdr:to>
      <cdr:x>0.33122</cdr:x>
      <cdr:y>0.27193</cdr:y>
    </cdr:to>
    <cdr:sp macro="" textlink="">
      <cdr:nvSpPr>
        <cdr:cNvPr id="6" name="TextBox 1">
          <a:extLst xmlns:a="http://schemas.openxmlformats.org/drawingml/2006/main">
            <a:ext uri="{FF2B5EF4-FFF2-40B4-BE49-F238E27FC236}">
              <a16:creationId xmlns:a16="http://schemas.microsoft.com/office/drawing/2014/main" xmlns="" id="{F4495881-7E16-4785-89AF-FFC03FFA741E}"/>
            </a:ext>
          </a:extLst>
        </cdr:cNvPr>
        <cdr:cNvSpPr txBox="1"/>
      </cdr:nvSpPr>
      <cdr:spPr>
        <a:xfrm xmlns:a="http://schemas.openxmlformats.org/drawingml/2006/main">
          <a:off x="1247360" y="753402"/>
          <a:ext cx="1435653" cy="5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AF5429"/>
              </a:solidFill>
            </a:rPr>
            <a:t>Public Health ($154 billion)</a:t>
          </a:r>
        </a:p>
      </cdr:txBody>
    </cdr:sp>
  </cdr:relSizeAnchor>
  <cdr:relSizeAnchor xmlns:cdr="http://schemas.openxmlformats.org/drawingml/2006/chartDrawing">
    <cdr:from>
      <cdr:x>0.68814</cdr:x>
      <cdr:y>0.14497</cdr:y>
    </cdr:from>
    <cdr:to>
      <cdr:x>0.83783</cdr:x>
      <cdr:y>0.26169</cdr:y>
    </cdr:to>
    <cdr:sp macro="" textlink="">
      <cdr:nvSpPr>
        <cdr:cNvPr id="7" name="TextBox 1">
          <a:extLst xmlns:a="http://schemas.openxmlformats.org/drawingml/2006/main">
            <a:ext uri="{FF2B5EF4-FFF2-40B4-BE49-F238E27FC236}">
              <a16:creationId xmlns:a16="http://schemas.microsoft.com/office/drawing/2014/main" xmlns="" id="{72067B4D-2B7D-43C6-A829-400629D1BD63}"/>
            </a:ext>
          </a:extLst>
        </cdr:cNvPr>
        <cdr:cNvSpPr txBox="1"/>
      </cdr:nvSpPr>
      <cdr:spPr>
        <a:xfrm xmlns:a="http://schemas.openxmlformats.org/drawingml/2006/main">
          <a:off x="5574195" y="703708"/>
          <a:ext cx="1212574" cy="5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6C6D70"/>
              </a:solidFill>
            </a:rPr>
            <a:t>Other</a:t>
          </a:r>
        </a:p>
        <a:p xmlns:a="http://schemas.openxmlformats.org/drawingml/2006/main">
          <a:r>
            <a:rPr lang="en-US" sz="1400" dirty="0">
              <a:solidFill>
                <a:srgbClr val="6C6D70"/>
              </a:solidFill>
            </a:rPr>
            <a:t>($70 billion)</a:t>
          </a:r>
        </a:p>
      </cdr:txBody>
    </cdr:sp>
  </cdr:relSizeAnchor>
  <cdr:relSizeAnchor xmlns:cdr="http://schemas.openxmlformats.org/drawingml/2006/chartDrawing">
    <cdr:from>
      <cdr:x>0.31186</cdr:x>
      <cdr:y>0.20413</cdr:y>
    </cdr:from>
    <cdr:to>
      <cdr:x>0.39202</cdr:x>
      <cdr:y>0.20413</cdr:y>
    </cdr:to>
    <cdr:cxnSp macro="">
      <cdr:nvCxnSpPr>
        <cdr:cNvPr id="9" name="Straight Connector 8">
          <a:extLst xmlns:a="http://schemas.openxmlformats.org/drawingml/2006/main">
            <a:ext uri="{FF2B5EF4-FFF2-40B4-BE49-F238E27FC236}">
              <a16:creationId xmlns:a16="http://schemas.microsoft.com/office/drawing/2014/main" xmlns="" id="{CF9D57FD-41DE-4FA7-B109-19091A0450A8}"/>
            </a:ext>
          </a:extLst>
        </cdr:cNvPr>
        <cdr:cNvCxnSpPr/>
      </cdr:nvCxnSpPr>
      <cdr:spPr>
        <a:xfrm xmlns:a="http://schemas.openxmlformats.org/drawingml/2006/main">
          <a:off x="2526195" y="990838"/>
          <a:ext cx="649357" cy="0"/>
        </a:xfrm>
        <a:prstGeom xmlns:a="http://schemas.openxmlformats.org/drawingml/2006/main" prst="line">
          <a:avLst/>
        </a:prstGeom>
        <a:ln xmlns:a="http://schemas.openxmlformats.org/drawingml/2006/main">
          <a:solidFill>
            <a:srgbClr val="AF542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0.47546</cdr:x>
      <cdr:y>0.16318</cdr:y>
    </cdr:from>
    <cdr:to>
      <cdr:x>0.68814</cdr:x>
      <cdr:y>0.19924</cdr:y>
    </cdr:to>
    <cdr:cxnSp macro="">
      <cdr:nvCxnSpPr>
        <cdr:cNvPr id="14" name="Connector: Elbow 13">
          <a:extLst xmlns:a="http://schemas.openxmlformats.org/drawingml/2006/main">
            <a:ext uri="{FF2B5EF4-FFF2-40B4-BE49-F238E27FC236}">
              <a16:creationId xmlns:a16="http://schemas.microsoft.com/office/drawing/2014/main" xmlns="" id="{34000E1D-BA2D-47BB-A7CD-9543A01BFDA7}"/>
            </a:ext>
          </a:extLst>
        </cdr:cNvPr>
        <cdr:cNvCxnSpPr/>
      </cdr:nvCxnSpPr>
      <cdr:spPr>
        <a:xfrm xmlns:a="http://schemas.openxmlformats.org/drawingml/2006/main">
          <a:off x="3851412" y="792056"/>
          <a:ext cx="1722783" cy="175040"/>
        </a:xfrm>
        <a:prstGeom xmlns:a="http://schemas.openxmlformats.org/drawingml/2006/main" prst="bentConnector3">
          <a:avLst>
            <a:gd name="adj1" fmla="val 71923"/>
          </a:avLst>
        </a:prstGeom>
        <a:ln xmlns:a="http://schemas.openxmlformats.org/drawingml/2006/main">
          <a:solidFill>
            <a:srgbClr val="6C6D7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0.77098</cdr:x>
      <cdr:y>0.48009</cdr:y>
    </cdr:from>
    <cdr:to>
      <cdr:x>0.85005</cdr:x>
      <cdr:y>0.54217</cdr:y>
    </cdr:to>
    <cdr:sp macro="" textlink="">
      <cdr:nvSpPr>
        <cdr:cNvPr id="2" name="TextBox 9">
          <a:extLst xmlns:a="http://schemas.openxmlformats.org/drawingml/2006/main">
            <a:ext uri="{FF2B5EF4-FFF2-40B4-BE49-F238E27FC236}">
              <a16:creationId xmlns:a16="http://schemas.microsoft.com/office/drawing/2014/main" xmlns="" id="{C38297A6-2DFB-4935-9198-EFFBAAF2EC16}"/>
            </a:ext>
          </a:extLst>
        </cdr:cNvPr>
        <cdr:cNvSpPr txBox="1"/>
      </cdr:nvSpPr>
      <cdr:spPr>
        <a:xfrm xmlns:a="http://schemas.openxmlformats.org/drawingml/2006/main">
          <a:off x="6344820" y="2380151"/>
          <a:ext cx="6507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5pPr>
          <a:lvl6pPr marL="2286000" algn="l" defTabSz="914400" rtl="0" eaLnBrk="1" latinLnBrk="0" hangingPunct="1">
            <a:defRPr sz="2400" kern="1200">
              <a:solidFill>
                <a:schemeClr val="tx1"/>
              </a:solidFill>
              <a:latin typeface="Lucida Grande" pitchFamily="1" charset="0"/>
              <a:ea typeface="Geneva" pitchFamily="1" charset="-128"/>
              <a:cs typeface="+mn-cs"/>
            </a:defRPr>
          </a:lvl6pPr>
          <a:lvl7pPr marL="2743200" algn="l" defTabSz="914400" rtl="0" eaLnBrk="1" latinLnBrk="0" hangingPunct="1">
            <a:defRPr sz="2400" kern="1200">
              <a:solidFill>
                <a:schemeClr val="tx1"/>
              </a:solidFill>
              <a:latin typeface="Lucida Grande" pitchFamily="1" charset="0"/>
              <a:ea typeface="Geneva" pitchFamily="1" charset="-128"/>
              <a:cs typeface="+mn-cs"/>
            </a:defRPr>
          </a:lvl7pPr>
          <a:lvl8pPr marL="3200400" algn="l" defTabSz="914400" rtl="0" eaLnBrk="1" latinLnBrk="0" hangingPunct="1">
            <a:defRPr sz="2400" kern="1200">
              <a:solidFill>
                <a:schemeClr val="tx1"/>
              </a:solidFill>
              <a:latin typeface="Lucida Grande" pitchFamily="1" charset="0"/>
              <a:ea typeface="Geneva" pitchFamily="1" charset="-128"/>
              <a:cs typeface="+mn-cs"/>
            </a:defRPr>
          </a:lvl8pPr>
          <a:lvl9pPr marL="3657600" algn="l" defTabSz="914400" rtl="0" eaLnBrk="1" latinLnBrk="0" hangingPunct="1">
            <a:defRPr sz="2400" kern="1200">
              <a:solidFill>
                <a:schemeClr val="tx1"/>
              </a:solidFill>
              <a:latin typeface="Lucida Grande" pitchFamily="1" charset="0"/>
              <a:ea typeface="Geneva" pitchFamily="1" charset="-128"/>
              <a:cs typeface="+mn-cs"/>
            </a:defRPr>
          </a:lvl9pPr>
        </a:lstStyle>
        <a:p xmlns:a="http://schemas.openxmlformats.org/drawingml/2006/main">
          <a:r>
            <a:rPr lang="en-US" sz="1400" dirty="0">
              <a:solidFill>
                <a:srgbClr val="A64D2C"/>
              </a:solidFill>
              <a:latin typeface="+mn-lt"/>
            </a:rPr>
            <a:t>Other</a:t>
          </a:r>
        </a:p>
      </cdr:txBody>
    </cdr:sp>
  </cdr:relSizeAnchor>
  <cdr:relSizeAnchor xmlns:cdr="http://schemas.openxmlformats.org/drawingml/2006/chartDrawing">
    <cdr:from>
      <cdr:x>0.84838</cdr:x>
      <cdr:y>0.48009</cdr:y>
    </cdr:from>
    <cdr:to>
      <cdr:x>0.97056</cdr:x>
      <cdr:y>0.54217</cdr:y>
    </cdr:to>
    <cdr:sp macro="" textlink="">
      <cdr:nvSpPr>
        <cdr:cNvPr id="3" name="TextBox 9">
          <a:extLst xmlns:a="http://schemas.openxmlformats.org/drawingml/2006/main">
            <a:ext uri="{FF2B5EF4-FFF2-40B4-BE49-F238E27FC236}">
              <a16:creationId xmlns:a16="http://schemas.microsoft.com/office/drawing/2014/main" xmlns="" id="{DAEF0550-47DD-476D-B2ED-E03C98E779FA}"/>
            </a:ext>
          </a:extLst>
        </cdr:cNvPr>
        <cdr:cNvSpPr txBox="1"/>
      </cdr:nvSpPr>
      <cdr:spPr>
        <a:xfrm xmlns:a="http://schemas.openxmlformats.org/drawingml/2006/main">
          <a:off x="6981835" y="2380151"/>
          <a:ext cx="100546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rgbClr val="0B6BB8"/>
              </a:solidFill>
              <a:latin typeface="+mn-lt"/>
            </a:rPr>
            <a:t>Unknown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9237DA-5B46-4878-8223-54A47A4BF8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AD3B343-A75E-4B3D-9FB5-5878DDC70A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BB144-7D09-4395-A048-84C0195DAECB}" type="datetimeFigureOut">
              <a:rPr lang="en-US" smtClean="0"/>
              <a:t>8/26/2020</a:t>
            </a:fld>
            <a:endParaRPr lang="en-US"/>
          </a:p>
        </p:txBody>
      </p:sp>
      <p:sp>
        <p:nvSpPr>
          <p:cNvPr id="4" name="Footer Placeholder 3">
            <a:extLst>
              <a:ext uri="{FF2B5EF4-FFF2-40B4-BE49-F238E27FC236}">
                <a16:creationId xmlns:a16="http://schemas.microsoft.com/office/drawing/2014/main" xmlns="" id="{F040D57A-F58C-4EDF-BF52-04AA4AC985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ECF8694-61C5-43EB-8F94-6EFBE846FB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12CC27-DDB4-424E-86C2-DD8911214C40}" type="slidenum">
              <a:rPr lang="en-US" smtClean="0"/>
              <a:t>‹#›</a:t>
            </a:fld>
            <a:endParaRPr lang="en-US"/>
          </a:p>
        </p:txBody>
      </p:sp>
    </p:spTree>
    <p:extLst>
      <p:ext uri="{BB962C8B-B14F-4D97-AF65-F5344CB8AC3E}">
        <p14:creationId xmlns:p14="http://schemas.microsoft.com/office/powerpoint/2010/main" val="304814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421D8-C9D6-492F-82DC-6933D6F44925}" type="datetimeFigureOut">
              <a:rPr lang="en-US" smtClean="0"/>
              <a:t>8/26/2020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AD089-FF66-4DAA-92F7-2B8C2A7B5E5C}" type="slidenum">
              <a:rPr lang="en-US" smtClean="0"/>
              <a:t>‹#›</a:t>
            </a:fld>
            <a:endParaRPr lang="en-US" dirty="0"/>
          </a:p>
        </p:txBody>
      </p:sp>
    </p:spTree>
    <p:extLst>
      <p:ext uri="{BB962C8B-B14F-4D97-AF65-F5344CB8AC3E}">
        <p14:creationId xmlns:p14="http://schemas.microsoft.com/office/powerpoint/2010/main" val="178522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equitablegrowth.org/the-coronavirus-recession-highlights-the-importance-of-automatic-stabilizers/"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equitablegrowth.org/the-coronavirus-recession-highlights-the-importance-of-automatic-stabilizers/" TargetMode="External"/><Relationship Id="rId2" Type="http://schemas.openxmlformats.org/officeDocument/2006/relationships/slide" Target="../slides/slide108.xml"/><Relationship Id="rId1" Type="http://schemas.openxmlformats.org/officeDocument/2006/relationships/notesMaster" Target="../notesMasters/notesMaster1.xml"/><Relationship Id="rId4" Type="http://schemas.openxmlformats.org/officeDocument/2006/relationships/hyperlink" Target="https://www.npr.org/sections/money/2020/04/21/839374663/why-is-the-fed-sending-billions-of-dollars-all-over-the-world" TargetMode="Externa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equitablegrowth.org/the-coronavirus-recession-highlights-the-importance-of-automatic-stabilizers/"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equitablegrowth.org/the-coronavirus-recession-highlights-the-importance-of-automatic-stabilizers/"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www.cbo.gov/publication/56165" TargetMode="External"/><Relationship Id="rId2" Type="http://schemas.openxmlformats.org/officeDocument/2006/relationships/slide" Target="../slides/slide112.xml"/><Relationship Id="rId1" Type="http://schemas.openxmlformats.org/officeDocument/2006/relationships/notesMaster" Target="../notesMasters/notesMaster1.xml"/><Relationship Id="rId4" Type="http://schemas.openxmlformats.org/officeDocument/2006/relationships/hyperlink" Target="https://www.cbo.gov/publication/5633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ytimes.com/2020/05/20/business/supply-and-demand-isnt-fair.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Flattening_the_curve#/media/File:20200403_Flatten_the_curve_animated_GIF.gi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n.wikipedia.org/wiki/Flattening_the_curv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nbc.com/2020/04/08/gm-to-build-30000-ventilators-for-us-for-489point4-mill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pr.org/2020/03/26/821457551/whats-inside-the-senate-s-2-trillion-coronavirus-aid-packag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nytimes.com/article/small-business-loans-stimulus-grants-freelancers-coronavirus.html" TargetMode="External"/><Relationship Id="rId4" Type="http://schemas.openxmlformats.org/officeDocument/2006/relationships/hyperlink" Target="https://www.nytimes.com/article/coronavirus-stimulus-package-questions-answers.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pr.org/2020/03/26/821457551/whats-inside-the-senate-s-2-trillion-coronavirus-aid-packag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nytimes.com/article/small-business-loans-stimulus-grants-freelancers-coronavirus.html" TargetMode="External"/><Relationship Id="rId4" Type="http://schemas.openxmlformats.org/officeDocument/2006/relationships/hyperlink" Target="https://www.nytimes.com/article/coronavirus-stimulus-package-questions-answers.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nbc.com/2020/06/17/hertz-halts-plan-to-sell-500-million-in-shares-after-sec-review.html?utm_source=morning_brew"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bloomberg.com/news/articles/2020-06-09/hundreds-of-thousands-tiny-investors-swarm-to-insolvency-stocks?sref=KkPzpZvz&amp;utm_source=morning_brew"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ytimes.com/2020/05/07/upshot/pandemic-economy-government-ord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nn.com/2020/05/11/us/florida-coronavirus-travel/index.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conomist.com/leaders/2020/05/14/has-covid-19-killed-globalisa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nytimes.com/2020/05/03/opinion/coronavirus-economy-nationalism.html?searchResultPosition=31"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witter.com/CBSNews/status/124037116007800012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ph.umich.edu/pursuit/2020posts/how-scientists-quantify-outbreak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ytimes.com/2020/05/19/business/economy/coronavirus-young-old.html?action=click&amp;module=Spotlight&amp;pgtype=Homepag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economist.com/by-invitation/2020/06/01/adam-grant-on-how-jobs-bosses-and-firms-may-improve-after-the-crisis"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conomist.com/business/2020/05/30/working-life-has-entered-a-new-era" TargetMode="External"/><Relationship Id="rId4" Type="http://schemas.openxmlformats.org/officeDocument/2006/relationships/hyperlink" Target="https://www.nytimes.com/interactive/2020/06/09/magazine/remote-work-covid.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pr.org/2020/05/30/864477016/as-hero-pay-ends-essential-workers-wonder-what-they-are-worth"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pr.org/sections/coronavirus-live-updates/2020/06/17/879696142/target-makes-extra-coronavirus-pay-permanent-boosts-hourly-minimum-to-1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ytimes.com/2020/04/11/us/florida-spring-break-coronaviru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www.vox.com/identities/2020/4/10/21211920/detroit-coronavirus-racism-poverty-hot-spot" TargetMode="External"/><Relationship Id="rId3" Type="http://schemas.openxmlformats.org/officeDocument/2006/relationships/hyperlink" Target="https://www.economist.com/united-states/2020/04/18/american-inequality-meets-covid-19" TargetMode="External"/><Relationship Id="rId7" Type="http://schemas.openxmlformats.org/officeDocument/2006/relationships/hyperlink" Target="https://www.vox.com/2020/4/10/21207520/coronavirus-deaths-economy-layoffs-inequality-covid-pandemic"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nytimes.com/2020/03/15/world/europe/coronavirus-inequality.html" TargetMode="External"/><Relationship Id="rId5" Type="http://schemas.openxmlformats.org/officeDocument/2006/relationships/hyperlink" Target="https://www.nytimes.com/2020/04/08/nyregion/coronavirus-race-deaths.html" TargetMode="External"/><Relationship Id="rId4" Type="http://schemas.openxmlformats.org/officeDocument/2006/relationships/hyperlink" Target="https://www.nytimes.com/interactive/2020/nyregion/new-york-city-coronavirus-cases.html"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vox.com/identities/2020/4/10/21211920/detroit-coronavirus-racism-poverty-hot-spot" TargetMode="External"/><Relationship Id="rId3" Type="http://schemas.openxmlformats.org/officeDocument/2006/relationships/hyperlink" Target="https://www.economist.com/united-states/2020/04/18/american-inequality-meets-covid-19" TargetMode="External"/><Relationship Id="rId7" Type="http://schemas.openxmlformats.org/officeDocument/2006/relationships/hyperlink" Target="https://www.vox.com/2020/4/10/21207520/coronavirus-deaths-economy-layoffs-inequality-covid-pandemic"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ytimes.com/2020/03/15/world/europe/coronavirus-inequality.html" TargetMode="External"/><Relationship Id="rId5" Type="http://schemas.openxmlformats.org/officeDocument/2006/relationships/hyperlink" Target="https://www.nytimes.com/2020/04/08/nyregion/coronavirus-race-deaths.html" TargetMode="External"/><Relationship Id="rId4" Type="http://schemas.openxmlformats.org/officeDocument/2006/relationships/hyperlink" Target="https://www.nytimes.com/interactive/2020/nyregion/new-york-city-coronavirus-cases.html" TargetMode="Externa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www.vox.com/identities/2020/4/10/21211920/detroit-coronavirus-racism-poverty-hot-spot" TargetMode="External"/><Relationship Id="rId3" Type="http://schemas.openxmlformats.org/officeDocument/2006/relationships/hyperlink" Target="https://www.economist.com/united-states/2020/04/18/american-inequality-meets-covid-19" TargetMode="External"/><Relationship Id="rId7" Type="http://schemas.openxmlformats.org/officeDocument/2006/relationships/hyperlink" Target="https://www.vox.com/2020/4/10/21207520/coronavirus-deaths-economy-layoffs-inequality-covid-pandemic"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nytimes.com/2020/03/15/world/europe/coronavirus-inequality.html" TargetMode="External"/><Relationship Id="rId5" Type="http://schemas.openxmlformats.org/officeDocument/2006/relationships/hyperlink" Target="https://www.nytimes.com/2020/04/08/nyregion/coronavirus-race-deaths.html" TargetMode="External"/><Relationship Id="rId4" Type="http://schemas.openxmlformats.org/officeDocument/2006/relationships/hyperlink" Target="https://www.nytimes.com/interactive/2020/nyregion/new-york-city-coronavirus-cases.html"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www.vox.com/2020/4/10/21207520/coronavirus-deaths-economy-layoffs-inequality-covid-pandemic" TargetMode="External"/><Relationship Id="rId3" Type="http://schemas.openxmlformats.org/officeDocument/2006/relationships/hyperlink" Target="https://www.michigan.gov/coronavirus/0,9753,7-406-98163_98173---,00.html" TargetMode="External"/><Relationship Id="rId7" Type="http://schemas.openxmlformats.org/officeDocument/2006/relationships/hyperlink" Target="https://www.nytimes.com/2020/03/15/world/europe/coronavirus-inequality.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nytimes.com/2020/04/08/nyregion/coronavirus-race-deaths.html" TargetMode="External"/><Relationship Id="rId5" Type="http://schemas.openxmlformats.org/officeDocument/2006/relationships/hyperlink" Target="https://www.nytimes.com/interactive/2020/nyregion/new-york-city-coronavirus-cases.html" TargetMode="External"/><Relationship Id="rId4" Type="http://schemas.openxmlformats.org/officeDocument/2006/relationships/hyperlink" Target="https://www.economist.com/united-states/2020/04/18/american-inequality-meets-covid-19" TargetMode="External"/><Relationship Id="rId9" Type="http://schemas.openxmlformats.org/officeDocument/2006/relationships/hyperlink" Target="https://www.vox.com/identities/2020/4/10/21211920/detroit-coronavirus-racism-poverty-hot-spo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eattletimes.com/business/amazon-wins-business-from-reluctant-brands-after-coronavirus-closes-stor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conomist.com/briefing/2020/04/11/the-changes-covid-19-is-forcing-on-to-busines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sj.com/articles/incoming-college-students-could-take-gap-year-over-covid-19-uncertainty-1158868759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ckinsey.com/industries/public-sector/our-insights/covid-19-and-jobs-monitoring-the-us-impact-on-people-and-place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latimes.com/entertainment-arts/business/story/2020-08-06/amc-theatres-lost-561-million-in-one-quarter-because-of-covid-19"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businessinsider.com/peloton-sales-surge-coronavirus-keeps-consumers-working-out-at-home-2020-5"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today.com/money/best-deals-during-coronavirus-auto-discounts-insurance-tv-more-t178512"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headspace.com/unemployed" TargetMode="External"/><Relationship Id="rId4" Type="http://schemas.openxmlformats.org/officeDocument/2006/relationships/hyperlink" Target="https://www.cnn.com/2020/04/24/cnn-underscored/coronavirus-healthcare-workers-deals-discounts/index.html"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nytimes.com/1974/02/03/archives/the-shortage-of-bathroom-tissue-a-classic-study-in-rumor-shortage.html"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npr.org/2020/03/07/813191533/why-is-there-a-worldwide-run-on-toilet-tissue-amid-the-coronavirus"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nytimes.com/1974/02/03/archives/the-shortage-of-bathroom-tissue-a-classic-study-in-rumor-shortage.html"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npr.org/2020/03/07/813191533/why-is-there-a-worldwide-run-on-toilet-tissue-amid-the-coronavir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nytimes.com/1974/02/03/archives/the-shortage-of-bathroom-tissue-a-classic-study-in-rumor-shortage.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npr.org/2020/03/07/813191533/why-is-there-a-worldwide-run-on-toilet-tissue-amid-the-coronavirus"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conomist.com/leaders/2020/06/25/politicians-ignore-far-out-risks-they-need-to-up-their-gam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ted.com/talks/bill_gates_the_next_outbreak_we_re_not_ready/transcript#t-68246" TargetMode="External"/><Relationship Id="rId5" Type="http://schemas.openxmlformats.org/officeDocument/2006/relationships/hyperlink" Target="https://www.nytimes.com/2015/03/18/opinion/bill-gates-the-ebola-crisis-was-terrible-but-next-time-could-be-much-worse.html" TargetMode="External"/><Relationship Id="rId4" Type="http://schemas.openxmlformats.org/officeDocument/2006/relationships/hyperlink" Target="https://www.economist.com/business/2020/03/05/covid-19-is-foisting-changes-on-business-that-could-be-beneficial"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nytimes.com/2020/04/04/world/europe/italy-coronavirus-antibodies.html?referringSource=articleShare"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www.nytimes.com/2020/04/12/opinion/coronavirus-immunity-passports.html?auth=login-email&amp;login=email" TargetMode="External"/><Relationship Id="rId4" Type="http://schemas.openxmlformats.org/officeDocument/2006/relationships/hyperlink" Target="https://www.nytimes.com/2020/04/28/opinion/coronavirus-antibody-certificate-testing.html"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nytimes.com/2020/05/14/business/social-distancing-gdp-coronavirus.html?searchResultPosition=1"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nytimes.com/2020/05/14/business/social-distancing-gdp-coronavirus.html?searchResultPosition=1"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oxfamilibrary.openrepository.com/bitstream/handle/10546/620928/bp-time-to-care-inequality-200120-en.pdf" TargetMode="External"/><Relationship Id="rId5" Type="http://schemas.openxmlformats.org/officeDocument/2006/relationships/hyperlink" Target="https://www.nytimes.com/interactive/2020/03/04/opinion/women-unpaid-labor.html" TargetMode="External"/><Relationship Id="rId4" Type="http://schemas.openxmlformats.org/officeDocument/2006/relationships/hyperlink" Target="https://apps.bea.gov/scb/pdf/2007/02%20February/0207_history_article.pdf"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nytimes.com/2020/05/19/upshot/virus-economic-data-upended.html"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a-global-view-of-how-consumer-behavior-is-changing-amid-covid-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washingtonpost.com/opinions/2020/05/09/job-numbers-are-horrible-theres-more-this-story/"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www.nytimes.com/2020/06/10/upshot/dentists-coronavirus-economic-indicator.html"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nytimes.com/2020/05/28/upshot/should-we-fear-inflation.html"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twitter.com/Claudia_Sahm/status/1283761964611768321"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awealthofcommonsense.com/2020/08/concentrated-in-the-stock-market/"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cnn.com/2020/04/17/perspectives/strong-dollar-coronavirus/index.html"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www.marketwatch.com/investing/index/dxy/charts" TargetMode="External"/><Relationship Id="rId4" Type="http://schemas.openxmlformats.org/officeDocument/2006/relationships/hyperlink" Target="https://www.cnn.com/2020/07/16/investing/us-dollar-coronavirus-trump/index.html"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nytimes.com/interactive/2020/04/08/upshot/electricity-usage-predict-coronavirus-recession.html?searchResultPosition=2"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meant as a resource for the economics teaching community, providing you ways to add </a:t>
            </a:r>
            <a:r>
              <a:rPr lang="en-US" dirty="0" err="1"/>
              <a:t>covid</a:t>
            </a:r>
            <a:r>
              <a:rPr lang="en-US" dirty="0"/>
              <a:t>-related material to your existing teaching materials. They are written to pair with Betsey Stevenson and Justin Wolfers new textbook “Principles of Economics”, but in reality will work for just about any economics instructor. If you find errors in these slides, or have new examples you want to add, simply email: jwolfers@umich.edu. We hope that you find them useful!</a:t>
            </a:r>
          </a:p>
        </p:txBody>
      </p:sp>
      <p:sp>
        <p:nvSpPr>
          <p:cNvPr id="4" name="Slide Number Placeholder 3"/>
          <p:cNvSpPr>
            <a:spLocks noGrp="1"/>
          </p:cNvSpPr>
          <p:nvPr>
            <p:ph type="sldNum" sz="quarter" idx="10"/>
          </p:nvPr>
        </p:nvSpPr>
        <p:spPr/>
        <p:txBody>
          <a:bodyPr/>
          <a:lstStyle/>
          <a:p>
            <a:fld id="{AACAD089-FF66-4DAA-92F7-2B8C2A7B5E5C}" type="slidenum">
              <a:rPr lang="en-US" smtClean="0"/>
              <a:t>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aseline="0" dirty="0"/>
              <a:t> D</a:t>
            </a:r>
          </a:p>
          <a:p>
            <a:r>
              <a:rPr lang="en-US" baseline="0" dirty="0"/>
              <a:t>Covid-19 caused demand to decrease (demand curve shifted left), this caused a price change which leads to a movement </a:t>
            </a:r>
            <a:r>
              <a:rPr lang="en-US" i="1" baseline="0" dirty="0"/>
              <a:t>along</a:t>
            </a:r>
            <a:r>
              <a:rPr lang="en-US" i="0" baseline="0" dirty="0"/>
              <a:t> the supply curve.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28277184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next few slides walks through an application of Covid-19 in the AD-AS framework. It is probably most straightforward to start consumption changes due to government shutdowns /  social distancing and high unemployment.</a:t>
            </a:r>
          </a:p>
        </p:txBody>
      </p:sp>
      <p:sp>
        <p:nvSpPr>
          <p:cNvPr id="4" name="Slide Number Placeholder 3"/>
          <p:cNvSpPr>
            <a:spLocks noGrp="1"/>
          </p:cNvSpPr>
          <p:nvPr>
            <p:ph type="sldNum" sz="quarter" idx="5"/>
          </p:nvPr>
        </p:nvSpPr>
        <p:spPr/>
        <p:txBody>
          <a:bodyPr/>
          <a:lstStyle/>
          <a:p>
            <a:fld id="{AACAD089-FF66-4DAA-92F7-2B8C2A7B5E5C}" type="slidenum">
              <a:rPr lang="en-US" smtClean="0"/>
              <a:t>100</a:t>
            </a:fld>
            <a:endParaRPr lang="en-US" dirty="0"/>
          </a:p>
        </p:txBody>
      </p:sp>
    </p:spTree>
    <p:extLst>
      <p:ext uri="{BB962C8B-B14F-4D97-AF65-F5344CB8AC3E}">
        <p14:creationId xmlns:p14="http://schemas.microsoft.com/office/powerpoint/2010/main" val="1757852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shows that the spending shock will shift the IS curve left and therefore lower (or make more negative) the output gap. You could point students to evidence in the data by showing decreases in GDP worldwide throughout the pandemic</a:t>
            </a:r>
          </a:p>
        </p:txBody>
      </p:sp>
      <p:sp>
        <p:nvSpPr>
          <p:cNvPr id="4" name="Slide Number Placeholder 3"/>
          <p:cNvSpPr>
            <a:spLocks noGrp="1"/>
          </p:cNvSpPr>
          <p:nvPr>
            <p:ph type="sldNum" sz="quarter" idx="5"/>
          </p:nvPr>
        </p:nvSpPr>
        <p:spPr/>
        <p:txBody>
          <a:bodyPr/>
          <a:lstStyle/>
          <a:p>
            <a:fld id="{AACAD089-FF66-4DAA-92F7-2B8C2A7B5E5C}" type="slidenum">
              <a:rPr lang="en-US" smtClean="0"/>
              <a:t>101</a:t>
            </a:fld>
            <a:endParaRPr lang="en-US" dirty="0"/>
          </a:p>
        </p:txBody>
      </p:sp>
    </p:spTree>
    <p:extLst>
      <p:ext uri="{BB962C8B-B14F-4D97-AF65-F5344CB8AC3E}">
        <p14:creationId xmlns:p14="http://schemas.microsoft.com/office/powerpoint/2010/main" val="32354259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Second, ask students to consider effects on Aggregate Supply. With supply chain disruptions, government mandated shutdowns, and workers adapting to the ‘new normal’, productivity decreased overall. This change would shift aggregate supply leftward and decrease GDP</a:t>
            </a:r>
          </a:p>
        </p:txBody>
      </p:sp>
      <p:sp>
        <p:nvSpPr>
          <p:cNvPr id="4" name="Slide Number Placeholder 3"/>
          <p:cNvSpPr>
            <a:spLocks noGrp="1"/>
          </p:cNvSpPr>
          <p:nvPr>
            <p:ph type="sldNum" sz="quarter" idx="5"/>
          </p:nvPr>
        </p:nvSpPr>
        <p:spPr/>
        <p:txBody>
          <a:bodyPr/>
          <a:lstStyle/>
          <a:p>
            <a:fld id="{AACAD089-FF66-4DAA-92F7-2B8C2A7B5E5C}" type="slidenum">
              <a:rPr lang="en-US" smtClean="0"/>
              <a:t>102</a:t>
            </a:fld>
            <a:endParaRPr lang="en-US" dirty="0"/>
          </a:p>
        </p:txBody>
      </p:sp>
    </p:spTree>
    <p:extLst>
      <p:ext uri="{BB962C8B-B14F-4D97-AF65-F5344CB8AC3E}">
        <p14:creationId xmlns:p14="http://schemas.microsoft.com/office/powerpoint/2010/main" val="928991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Thirdly, ask students to put these two shifts together. It is clear the GDP decreased however the change in Price Level is ambiguous. It may be helpful to remind students that when Supply and Demand both shifted (in microeconomics) sometimes the change in price or quantity was ambiguous – the same is true for Aggregate Supply and Aggregate Demand.</a:t>
            </a:r>
          </a:p>
        </p:txBody>
      </p:sp>
      <p:sp>
        <p:nvSpPr>
          <p:cNvPr id="4" name="Slide Number Placeholder 3"/>
          <p:cNvSpPr>
            <a:spLocks noGrp="1"/>
          </p:cNvSpPr>
          <p:nvPr>
            <p:ph type="sldNum" sz="quarter" idx="5"/>
          </p:nvPr>
        </p:nvSpPr>
        <p:spPr/>
        <p:txBody>
          <a:bodyPr/>
          <a:lstStyle/>
          <a:p>
            <a:fld id="{AACAD089-FF66-4DAA-92F7-2B8C2A7B5E5C}" type="slidenum">
              <a:rPr lang="en-US" smtClean="0"/>
              <a:t>103</a:t>
            </a:fld>
            <a:endParaRPr lang="en-US" dirty="0"/>
          </a:p>
        </p:txBody>
      </p:sp>
    </p:spTree>
    <p:extLst>
      <p:ext uri="{BB962C8B-B14F-4D97-AF65-F5344CB8AC3E}">
        <p14:creationId xmlns:p14="http://schemas.microsoft.com/office/powerpoint/2010/main" val="8034519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additional slides cover the effect of both the Federal Reserves monetary response and Congress’ fiscal response on AD-AS</a:t>
            </a:r>
          </a:p>
        </p:txBody>
      </p:sp>
      <p:sp>
        <p:nvSpPr>
          <p:cNvPr id="4" name="Slide Number Placeholder 3"/>
          <p:cNvSpPr>
            <a:spLocks noGrp="1"/>
          </p:cNvSpPr>
          <p:nvPr>
            <p:ph type="sldNum" sz="quarter" idx="5"/>
          </p:nvPr>
        </p:nvSpPr>
        <p:spPr/>
        <p:txBody>
          <a:bodyPr/>
          <a:lstStyle/>
          <a:p>
            <a:fld id="{AACAD089-FF66-4DAA-92F7-2B8C2A7B5E5C}" type="slidenum">
              <a:rPr lang="en-US" smtClean="0"/>
              <a:t>104</a:t>
            </a:fld>
            <a:endParaRPr lang="en-US" dirty="0"/>
          </a:p>
        </p:txBody>
      </p:sp>
    </p:spTree>
    <p:extLst>
      <p:ext uri="{BB962C8B-B14F-4D97-AF65-F5344CB8AC3E}">
        <p14:creationId xmlns:p14="http://schemas.microsoft.com/office/powerpoint/2010/main" val="4609686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additional slides cover the effect of both the Federal Reserves monetary response and Congress’ fiscal response on AD-AS</a:t>
            </a:r>
          </a:p>
        </p:txBody>
      </p:sp>
      <p:sp>
        <p:nvSpPr>
          <p:cNvPr id="4" name="Slide Number Placeholder 3"/>
          <p:cNvSpPr>
            <a:spLocks noGrp="1"/>
          </p:cNvSpPr>
          <p:nvPr>
            <p:ph type="sldNum" sz="quarter" idx="5"/>
          </p:nvPr>
        </p:nvSpPr>
        <p:spPr/>
        <p:txBody>
          <a:bodyPr/>
          <a:lstStyle/>
          <a:p>
            <a:fld id="{AACAD089-FF66-4DAA-92F7-2B8C2A7B5E5C}" type="slidenum">
              <a:rPr lang="en-US" smtClean="0"/>
              <a:t>105</a:t>
            </a:fld>
            <a:endParaRPr lang="en-US" dirty="0"/>
          </a:p>
        </p:txBody>
      </p:sp>
    </p:spTree>
    <p:extLst>
      <p:ext uri="{BB962C8B-B14F-4D97-AF65-F5344CB8AC3E}">
        <p14:creationId xmlns:p14="http://schemas.microsoft.com/office/powerpoint/2010/main" val="26878764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106</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aims to connect monetary policy to covid-19 by showing how the coronavirus recession is different from past recessions. While the Covid-19 recession is different in many ways (the speed in economic declined, increased morbidity / mortality) this slide focuses on how the virus has made economic activity more dangerous overall. Therefore, beyond the usual limits of monetary policy (the zero lower bound) and despite the Fed still having policy options when rates are near zero (forward guidance and quantitative easing) nothing in the Federal Reserves monetary policy toolkit can make economic activity less dangerous unless the public health crisis is appropriately addressed.</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Washington Center for Equitable Growth “The coronavirus recession highlights the importance of automatic stabilizers” (</a:t>
            </a:r>
            <a:r>
              <a:rPr lang="en-US" dirty="0">
                <a:hlinkClick r:id="rId3"/>
              </a:rPr>
              <a:t>https://equitablegrowth.org/the-coronavirus-recession-highlights-the-importance-of-automatic-stabilizers/</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107</a:t>
            </a:fld>
            <a:endParaRPr lang="en-US" dirty="0"/>
          </a:p>
        </p:txBody>
      </p:sp>
    </p:spTree>
    <p:extLst>
      <p:ext uri="{BB962C8B-B14F-4D97-AF65-F5344CB8AC3E}">
        <p14:creationId xmlns:p14="http://schemas.microsoft.com/office/powerpoint/2010/main" val="37763651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shows how the various tools the Federal Reserve is using to stabilize the U.S. economy (and global financial markets) in the wake of the Covid-19 recession</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Washington Center for Equitable Growth “The coronavirus recession highlights the importance of automatic stabilizers” (</a:t>
            </a:r>
            <a:r>
              <a:rPr lang="en-US" dirty="0">
                <a:hlinkClick r:id="rId3"/>
              </a:rPr>
              <a:t>https://equitablegrowth.org/the-coronavirus-recession-highlights-the-importance-of-automatic-stabilizers/</a:t>
            </a:r>
            <a:r>
              <a:rPr lang="en-US" dirty="0"/>
              <a:t>)</a:t>
            </a:r>
          </a:p>
          <a:p>
            <a:pPr marL="171450" indent="-171450">
              <a:buFont typeface="Arial" panose="020B0604020202020204" pitchFamily="34" charset="0"/>
              <a:buChar char="•"/>
            </a:pPr>
            <a:r>
              <a:rPr lang="en-US" b="0" u="none" baseline="0" dirty="0"/>
              <a:t>NPR “Why Is The Fed Sending Billions Of Dollars All Over The World?” (</a:t>
            </a:r>
            <a:r>
              <a:rPr lang="en-US" dirty="0">
                <a:hlinkClick r:id="rId4"/>
              </a:rPr>
              <a:t>https://www.npr.org/sections/money/2020/04/21/839374663/why-is-the-fed-sending-billions-of-dollars-all-over-the-world</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108</a:t>
            </a:fld>
            <a:endParaRPr lang="en-US" dirty="0"/>
          </a:p>
        </p:txBody>
      </p:sp>
    </p:spTree>
    <p:extLst>
      <p:ext uri="{BB962C8B-B14F-4D97-AF65-F5344CB8AC3E}">
        <p14:creationId xmlns:p14="http://schemas.microsoft.com/office/powerpoint/2010/main" val="17232501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109</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11</a:t>
            </a:fld>
            <a:endParaRPr lang="en-US" dirty="0"/>
          </a:p>
        </p:txBody>
      </p:sp>
    </p:spTree>
    <p:extLst>
      <p:ext uri="{BB962C8B-B14F-4D97-AF65-F5344CB8AC3E}">
        <p14:creationId xmlns:p14="http://schemas.microsoft.com/office/powerpoint/2010/main" val="39760138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aims to connect the role automatic stabilizers play in fiscal policy to the coronavirus pandemic. Automatic stabilizers are particularly useful since there is often uncertainty of the duration and severity of recessions. Additionally, unemployment often extends beyond the end of a recession (especially for women, Black, and Latinx workers). Therefore, the greater the uncertainty the greater the need for automatic stabilizers.</a:t>
            </a:r>
          </a:p>
          <a:p>
            <a:endParaRPr lang="en-US" b="0" i="0" u="none" dirty="0"/>
          </a:p>
          <a:p>
            <a:r>
              <a:rPr lang="en-US" b="0" i="0" u="none" dirty="0"/>
              <a:t>A Covid-19 recession would compound the usual recession uncertainty with the uncertainty surrounding the public health crisis. As such, automatic stabilizers stand to play an outsized role in responding to a coronavirus recession</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Washington Center for Equitable Growth “The coronavirus recession highlights the importance of automatic stabilizers” (</a:t>
            </a:r>
            <a:r>
              <a:rPr lang="en-US" dirty="0">
                <a:hlinkClick r:id="rId3"/>
              </a:rPr>
              <a:t>https://equitablegrowth.org/the-coronavirus-recession-highlights-the-importance-of-automatic-stabilizers/</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110</a:t>
            </a:fld>
            <a:endParaRPr lang="en-US" dirty="0"/>
          </a:p>
        </p:txBody>
      </p:sp>
    </p:spTree>
    <p:extLst>
      <p:ext uri="{BB962C8B-B14F-4D97-AF65-F5344CB8AC3E}">
        <p14:creationId xmlns:p14="http://schemas.microsoft.com/office/powerpoint/2010/main" val="18326218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provides students with a high level summary of the various fiscal policies Congress enacted to respond to the coronavirus pandemic</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Washington Center for Equitable Growth “The coronavirus recession highlights the importance of automatic stabilizers” (</a:t>
            </a:r>
            <a:r>
              <a:rPr lang="en-US" dirty="0">
                <a:hlinkClick r:id="rId3"/>
              </a:rPr>
              <a:t>https://equitablegrowth.org/the-coronavirus-recession-highlights-the-importance-of-automatic-stabilizers/</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111</a:t>
            </a:fld>
            <a:endParaRPr lang="en-US" dirty="0"/>
          </a:p>
        </p:txBody>
      </p:sp>
    </p:spTree>
    <p:extLst>
      <p:ext uri="{BB962C8B-B14F-4D97-AF65-F5344CB8AC3E}">
        <p14:creationId xmlns:p14="http://schemas.microsoft.com/office/powerpoint/2010/main" val="11343012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provides additional information on the U.S. fiscal response to Covid-19 by highlighting the effect fiscal policies had on the federal debt as a percentage of GDP. It may be useful to note that the U.S. federal government’s fiscal year runs from October 1</a:t>
            </a:r>
            <a:r>
              <a:rPr lang="en-US" b="0" i="0" u="none" baseline="30000" dirty="0"/>
              <a:t>st</a:t>
            </a:r>
            <a:r>
              <a:rPr lang="en-US" b="0" i="0" u="none" dirty="0"/>
              <a:t> to September 30</a:t>
            </a:r>
            <a:r>
              <a:rPr lang="en-US" b="0" i="0" u="none" baseline="30000" dirty="0"/>
              <a:t>th</a:t>
            </a:r>
            <a:r>
              <a:rPr lang="en-US" b="0" i="0" u="none" dirty="0"/>
              <a:t>.  The rapid increase in federal debt reflects both the historic spending Congress enacted to respond to Covid-19 and the decrease in GDP due to the coronavirus.</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Congressional Budget Office “Federal Debt: A Primer” (</a:t>
            </a:r>
            <a:r>
              <a:rPr lang="en-US" dirty="0">
                <a:hlinkClick r:id="rId3"/>
              </a:rPr>
              <a:t>https://www.cbo.gov/publication/56165</a:t>
            </a:r>
            <a:r>
              <a:rPr lang="en-US" dirty="0"/>
              <a:t>)</a:t>
            </a:r>
          </a:p>
          <a:p>
            <a:pPr marL="171450" indent="-171450">
              <a:buFont typeface="Arial" panose="020B0604020202020204" pitchFamily="34" charset="0"/>
              <a:buChar char="•"/>
            </a:pPr>
            <a:r>
              <a:rPr lang="en-US" b="0" u="none" baseline="0" dirty="0"/>
              <a:t>Congressional Budget Office “CBO’s Current Projections of Output, Employment, and Interest Rates and a Preliminary Look at Federal Deficits for 2020 and 2021” (</a:t>
            </a:r>
            <a:r>
              <a:rPr lang="en-US" dirty="0">
                <a:hlinkClick r:id="rId4"/>
              </a:rPr>
              <a:t>https://www.cbo.gov/publication/56335</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112</a:t>
            </a:fld>
            <a:endParaRPr lang="en-US" dirty="0"/>
          </a:p>
        </p:txBody>
      </p:sp>
    </p:spTree>
    <p:extLst>
      <p:ext uri="{BB962C8B-B14F-4D97-AF65-F5344CB8AC3E}">
        <p14:creationId xmlns:p14="http://schemas.microsoft.com/office/powerpoint/2010/main" val="284370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endParaRPr lang="en-US" baseline="0" dirty="0" smtClean="0"/>
          </a:p>
        </p:txBody>
      </p:sp>
      <p:sp>
        <p:nvSpPr>
          <p:cNvPr id="4" name="Slide Number Placeholder 3"/>
          <p:cNvSpPr>
            <a:spLocks noGrp="1"/>
          </p:cNvSpPr>
          <p:nvPr>
            <p:ph type="sldNum" sz="quarter" idx="10"/>
          </p:nvPr>
        </p:nvSpPr>
        <p:spPr/>
        <p:txBody>
          <a:bodyPr/>
          <a:lstStyle/>
          <a:p>
            <a:fld id="{AACAD089-FF66-4DAA-92F7-2B8C2A7B5E5C}" type="slidenum">
              <a:rPr lang="en-US" smtClean="0"/>
              <a:t>12</a:t>
            </a:fld>
            <a:endParaRPr lang="en-US" dirty="0"/>
          </a:p>
        </p:txBody>
      </p:sp>
    </p:spTree>
    <p:extLst>
      <p:ext uri="{BB962C8B-B14F-4D97-AF65-F5344CB8AC3E}">
        <p14:creationId xmlns:p14="http://schemas.microsoft.com/office/powerpoint/2010/main" val="417915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endParaRPr lang="en-US" baseline="0" dirty="0" smtClean="0"/>
          </a:p>
        </p:txBody>
      </p:sp>
      <p:sp>
        <p:nvSpPr>
          <p:cNvPr id="4" name="Slide Number Placeholder 3"/>
          <p:cNvSpPr>
            <a:spLocks noGrp="1"/>
          </p:cNvSpPr>
          <p:nvPr>
            <p:ph type="sldNum" sz="quarter" idx="10"/>
          </p:nvPr>
        </p:nvSpPr>
        <p:spPr/>
        <p:txBody>
          <a:bodyPr/>
          <a:lstStyle/>
          <a:p>
            <a:fld id="{AACAD089-FF66-4DAA-92F7-2B8C2A7B5E5C}" type="slidenum">
              <a:rPr lang="en-US" smtClean="0"/>
              <a:t>13</a:t>
            </a:fld>
            <a:endParaRPr lang="en-US" dirty="0"/>
          </a:p>
        </p:txBody>
      </p:sp>
    </p:spTree>
    <p:extLst>
      <p:ext uri="{BB962C8B-B14F-4D97-AF65-F5344CB8AC3E}">
        <p14:creationId xmlns:p14="http://schemas.microsoft.com/office/powerpoint/2010/main" val="247127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endParaRPr lang="en-US" baseline="0" dirty="0" smtClean="0"/>
          </a:p>
        </p:txBody>
      </p:sp>
      <p:sp>
        <p:nvSpPr>
          <p:cNvPr id="4" name="Slide Number Placeholder 3"/>
          <p:cNvSpPr>
            <a:spLocks noGrp="1"/>
          </p:cNvSpPr>
          <p:nvPr>
            <p:ph type="sldNum" sz="quarter" idx="10"/>
          </p:nvPr>
        </p:nvSpPr>
        <p:spPr/>
        <p:txBody>
          <a:bodyPr/>
          <a:lstStyle/>
          <a:p>
            <a:fld id="{AACAD089-FF66-4DAA-92F7-2B8C2A7B5E5C}" type="slidenum">
              <a:rPr lang="en-US" smtClean="0"/>
              <a:t>14</a:t>
            </a:fld>
            <a:endParaRPr lang="en-US" dirty="0"/>
          </a:p>
        </p:txBody>
      </p:sp>
    </p:spTree>
    <p:extLst>
      <p:ext uri="{BB962C8B-B14F-4D97-AF65-F5344CB8AC3E}">
        <p14:creationId xmlns:p14="http://schemas.microsoft.com/office/powerpoint/2010/main" val="121432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endParaRPr lang="en-US" baseline="0" dirty="0" smtClean="0"/>
          </a:p>
        </p:txBody>
      </p:sp>
      <p:sp>
        <p:nvSpPr>
          <p:cNvPr id="4" name="Slide Number Placeholder 3"/>
          <p:cNvSpPr>
            <a:spLocks noGrp="1"/>
          </p:cNvSpPr>
          <p:nvPr>
            <p:ph type="sldNum" sz="quarter" idx="10"/>
          </p:nvPr>
        </p:nvSpPr>
        <p:spPr/>
        <p:txBody>
          <a:bodyPr/>
          <a:lstStyle/>
          <a:p>
            <a:fld id="{AACAD089-FF66-4DAA-92F7-2B8C2A7B5E5C}" type="slidenum">
              <a:rPr lang="en-US" smtClean="0"/>
              <a:t>15</a:t>
            </a:fld>
            <a:endParaRPr lang="en-US" dirty="0"/>
          </a:p>
        </p:txBody>
      </p:sp>
    </p:spTree>
    <p:extLst>
      <p:ext uri="{BB962C8B-B14F-4D97-AF65-F5344CB8AC3E}">
        <p14:creationId xmlns:p14="http://schemas.microsoft.com/office/powerpoint/2010/main" val="378483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endParaRPr lang="en-US"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16</a:t>
            </a:fld>
            <a:endParaRPr lang="en-US" dirty="0"/>
          </a:p>
        </p:txBody>
      </p:sp>
    </p:spTree>
    <p:extLst>
      <p:ext uri="{BB962C8B-B14F-4D97-AF65-F5344CB8AC3E}">
        <p14:creationId xmlns:p14="http://schemas.microsoft.com/office/powerpoint/2010/main" val="137289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smtClean="0"/>
              <a:t>Lecture Tips:</a:t>
            </a:r>
          </a:p>
          <a:p>
            <a:pPr marL="171450" indent="-171450">
              <a:buFont typeface="Arial" panose="020B0604020202020204" pitchFamily="34" charset="0"/>
              <a:buChar char="•"/>
            </a:pPr>
            <a:r>
              <a:rPr lang="en-US" dirty="0" smtClean="0"/>
              <a:t>This example aims to illustrate how pandemics cause both supply and demand to shift. Lockdowns or social distancing cause entire economies and markets to come to a halt leading to supply and demand-side shocks</a:t>
            </a:r>
          </a:p>
          <a:p>
            <a:pPr marL="171450" indent="-171450">
              <a:buFont typeface="Arial" panose="020B0604020202020204" pitchFamily="34" charset="0"/>
              <a:buChar char="•"/>
            </a:pPr>
            <a:r>
              <a:rPr lang="en-US" baseline="0" dirty="0" smtClean="0"/>
              <a:t>Provide students with a brief roadmap: First, we will cover how a pandemic affects demand for restaurant meals. Second, how a pandemic affects the supply of restaurant meals. Both illustrated by real world examples. And third, we will see if our economic intuition was correct using publicly available app data.</a:t>
            </a:r>
          </a:p>
          <a:p>
            <a:endParaRPr lang="en-US"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17</a:t>
            </a:fld>
            <a:endParaRPr lang="en-US" dirty="0"/>
          </a:p>
        </p:txBody>
      </p:sp>
    </p:spTree>
    <p:extLst>
      <p:ext uri="{BB962C8B-B14F-4D97-AF65-F5344CB8AC3E}">
        <p14:creationId xmlns:p14="http://schemas.microsoft.com/office/powerpoint/2010/main" val="336157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r>
              <a:rPr lang="en-US" b="0" i="0" u="none" dirty="0"/>
              <a:t>This slide connects supply and demand equilibrium and shortages to ideas of fairness within the context of coronavirus. One illustrative example (described in the article) is that of N95 masks. Since hospitals has long-term contracts with suppliers, when the need for masks skyrocketed suppliers were not allowed to raise the price on hospitals. But when hospitals ran out of regular stock, they were forced to pay overseas suppliers $6 per mask (normally $0.35). Would increased prices prevented people from panic buying PPE and allowed hospitals to buy masks for frontline workers, albeit at a higher price?</a:t>
            </a:r>
          </a:p>
          <a:p>
            <a:endParaRPr lang="en-US" b="0" i="0" u="none" dirty="0"/>
          </a:p>
          <a:p>
            <a:r>
              <a:rPr lang="en-US" b="1" i="0" u="sng" dirty="0"/>
              <a:t>Sources:</a:t>
            </a:r>
            <a:endParaRPr lang="en-US" b="0" i="0" u="none" dirty="0"/>
          </a:p>
          <a:p>
            <a:pPr marL="171450" indent="-171450">
              <a:buFont typeface="Arial" panose="020B0604020202020204" pitchFamily="34" charset="0"/>
              <a:buChar char="•"/>
            </a:pPr>
            <a:r>
              <a:rPr lang="en-US" dirty="0"/>
              <a:t>The New York Times “The Law of Supply and Demand Isn’t Fair” (</a:t>
            </a:r>
            <a:r>
              <a:rPr lang="en-US" dirty="0">
                <a:hlinkClick r:id="rId3"/>
              </a:rPr>
              <a:t>https://www.nytimes.com/2020/05/20/business/supply-and-demand-isnt-fair.html</a:t>
            </a:r>
            <a:r>
              <a:rPr lang="en-US" dirty="0"/>
              <a:t>)</a:t>
            </a:r>
          </a:p>
        </p:txBody>
      </p:sp>
      <p:sp>
        <p:nvSpPr>
          <p:cNvPr id="4" name="Slide Number Placeholder 3"/>
          <p:cNvSpPr>
            <a:spLocks noGrp="1"/>
          </p:cNvSpPr>
          <p:nvPr>
            <p:ph type="sldNum" sz="quarter" idx="5"/>
          </p:nvPr>
        </p:nvSpPr>
        <p:spPr/>
        <p:txBody>
          <a:bodyPr/>
          <a:lstStyle/>
          <a:p>
            <a:fld id="{AACAD089-FF66-4DAA-92F7-2B8C2A7B5E5C}" type="slidenum">
              <a:rPr lang="en-US" smtClean="0"/>
              <a:t>18</a:t>
            </a:fld>
            <a:endParaRPr lang="en-US" dirty="0"/>
          </a:p>
        </p:txBody>
      </p:sp>
    </p:spTree>
    <p:extLst>
      <p:ext uri="{BB962C8B-B14F-4D97-AF65-F5344CB8AC3E}">
        <p14:creationId xmlns:p14="http://schemas.microsoft.com/office/powerpoint/2010/main" val="276401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19</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2</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 </a:t>
            </a:r>
            <a:r>
              <a:rPr lang="en-US" b="0" i="0" u="none" dirty="0"/>
              <a:t>This asks students to build on their knowledge of demand to incorporate elasticity. First, demand for streaming services increased (shift right) because more people where social distancing at home needing entertainment. Additionally, because of government shutdowns substitutes for streaming (i.e. other leisure activities like going out to restaurants, sports events, live entertainment etc.) decreased. Less substitutes means more inelastic (less elastic). This emphasizes the theme that elasticity is about </a:t>
            </a:r>
            <a:r>
              <a:rPr lang="en-US" b="1" i="0" u="none" dirty="0"/>
              <a:t>substitutability.</a:t>
            </a:r>
            <a:endParaRPr lang="en-US" b="0" i="0" u="none" dirty="0"/>
          </a:p>
        </p:txBody>
      </p:sp>
      <p:sp>
        <p:nvSpPr>
          <p:cNvPr id="4" name="Slide Number Placeholder 3"/>
          <p:cNvSpPr>
            <a:spLocks noGrp="1"/>
          </p:cNvSpPr>
          <p:nvPr>
            <p:ph type="sldNum" sz="quarter" idx="10"/>
          </p:nvPr>
        </p:nvSpPr>
        <p:spPr/>
        <p:txBody>
          <a:bodyPr/>
          <a:lstStyle/>
          <a:p>
            <a:fld id="{AACAD089-FF66-4DAA-92F7-2B8C2A7B5E5C}" type="slidenum">
              <a:rPr lang="en-US" smtClean="0"/>
              <a:t>20</a:t>
            </a:fld>
            <a:endParaRPr lang="en-US" dirty="0"/>
          </a:p>
        </p:txBody>
      </p:sp>
    </p:spTree>
    <p:extLst>
      <p:ext uri="{BB962C8B-B14F-4D97-AF65-F5344CB8AC3E}">
        <p14:creationId xmlns:p14="http://schemas.microsoft.com/office/powerpoint/2010/main" val="297066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 </a:t>
            </a:r>
            <a:r>
              <a:rPr lang="en-US" b="0" i="0" u="none" dirty="0"/>
              <a:t>These slides draw the connection between supply elasticity and public health strategy ‘flattening the curve’. </a:t>
            </a:r>
          </a:p>
          <a:p>
            <a:endParaRPr lang="en-US" b="0" i="0" u="none" dirty="0"/>
          </a:p>
          <a:p>
            <a:r>
              <a:rPr lang="en-US" b="0" i="0" u="none" dirty="0"/>
              <a:t>The animated gif on the right, shows how mitigation measures, like social distancing, help ‘flatten the curve’ of active cases by slowing the spread of infectious diseases. If the mitigation measures are adequate it is possible to disperse the active cases over time such that the caseload remains below healthcare capacity. Without mitigation measures, the active number of cases spikes quickly and dramatically overwhelming healthcare systems. This animation is also helpful because it shows an upward sloping healthcare capacity line, which can be analogous to our healthcare services supply curve.</a:t>
            </a:r>
          </a:p>
          <a:p>
            <a:endParaRPr lang="en-US" b="0" i="0" u="none" dirty="0"/>
          </a:p>
          <a:p>
            <a:r>
              <a:rPr lang="en-US" b="0" i="0" u="none" dirty="0"/>
              <a:t>In the long run, the supply curve for healthcare services or devices (like ventilators) is very elastic and horizontal. This means over time; the supply of healthcare services becomes more responsive to changes in price. However, in the short run the supply of ventilators and health services is extremely inelastic – or extremely unresponsive to changes in price. One reason for this is the limitation of health system capacity and highlights the importance of ‘flattening the curve’ to allow healthcare capacity to increase and therefore healthcare service supply to become more responsive</a:t>
            </a:r>
            <a:endParaRPr lang="en-US" b="1" i="0" u="sng" dirty="0"/>
          </a:p>
          <a:p>
            <a:endParaRPr lang="en-US" b="1" i="0" u="sng" dirty="0"/>
          </a:p>
          <a:p>
            <a:r>
              <a:rPr lang="en-US" b="1" i="0" u="sng" dirty="0"/>
              <a:t>Sources:</a:t>
            </a:r>
          </a:p>
          <a:p>
            <a:pPr marL="171450" indent="-171450">
              <a:buFont typeface="Arial" panose="020B0604020202020204" pitchFamily="34" charset="0"/>
              <a:buChar char="•"/>
            </a:pPr>
            <a:r>
              <a:rPr lang="en-US" b="0" i="0" u="none" dirty="0"/>
              <a:t>Wikipedia: animation link (</a:t>
            </a:r>
            <a:r>
              <a:rPr lang="en-US" dirty="0">
                <a:hlinkClick r:id="rId3"/>
              </a:rPr>
              <a:t>https://en.wikipedia.org/wiki/Flattening_the_curve#/media/File:20200403_Flatten_the_curve_animated_GIF.gif</a:t>
            </a:r>
            <a:r>
              <a:rPr lang="en-US" dirty="0"/>
              <a:t>) and ‘Flattening the curve’ page link (</a:t>
            </a:r>
            <a:r>
              <a:rPr lang="en-US" dirty="0">
                <a:hlinkClick r:id="rId4"/>
              </a:rPr>
              <a:t>https://en.wikipedia.org/wiki/Flattening_the_curve</a:t>
            </a:r>
            <a:r>
              <a:rPr lang="en-US" dirty="0"/>
              <a:t>)</a:t>
            </a:r>
            <a:endParaRPr lang="en-US" b="1" i="0" u="sng" dirty="0"/>
          </a:p>
        </p:txBody>
      </p:sp>
      <p:sp>
        <p:nvSpPr>
          <p:cNvPr id="4" name="Slide Number Placeholder 3"/>
          <p:cNvSpPr>
            <a:spLocks noGrp="1"/>
          </p:cNvSpPr>
          <p:nvPr>
            <p:ph type="sldNum" sz="quarter" idx="10"/>
          </p:nvPr>
        </p:nvSpPr>
        <p:spPr/>
        <p:txBody>
          <a:bodyPr/>
          <a:lstStyle/>
          <a:p>
            <a:fld id="{AACAD089-FF66-4DAA-92F7-2B8C2A7B5E5C}" type="slidenum">
              <a:rPr lang="en-US" smtClean="0"/>
              <a:t>21</a:t>
            </a:fld>
            <a:endParaRPr lang="en-US" dirty="0"/>
          </a:p>
        </p:txBody>
      </p:sp>
    </p:spTree>
    <p:extLst>
      <p:ext uri="{BB962C8B-B14F-4D97-AF65-F5344CB8AC3E}">
        <p14:creationId xmlns:p14="http://schemas.microsoft.com/office/powerpoint/2010/main" val="3819346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 </a:t>
            </a:r>
            <a:r>
              <a:rPr lang="en-US" b="0" i="0" u="none" dirty="0"/>
              <a:t>This slide draws the connection between supply elasticity and the use of the Defense Production Act. </a:t>
            </a:r>
          </a:p>
          <a:p>
            <a:endParaRPr lang="en-US" b="0" i="0" u="none" dirty="0"/>
          </a:p>
          <a:p>
            <a:r>
              <a:rPr lang="en-US" b="0" i="0" u="none" dirty="0"/>
              <a:t>In the long run, the supply curve for healthcare services or devices (like ventilators) is very elastic and horizontal. This means over time; the supply of healthcare services becomes more responsive to changes in price. Policy responses like the Defense Production Act, allow government to influence the supply of crucial goods like ventilators. However, it is important to note that at the time of this article's publication, GM was slated to complete these ventilators in August. For a disease as infectious as Covid-19 the intervening 4 months is 'long term'. Highlighting the importance of 'flattening the curve' in the short run (see previous slide).</a:t>
            </a:r>
            <a:endParaRPr lang="en-US" b="1" i="0" u="sng" dirty="0"/>
          </a:p>
          <a:p>
            <a:endParaRPr lang="en-US" b="1" i="0" u="sng" dirty="0"/>
          </a:p>
          <a:p>
            <a:r>
              <a:rPr lang="en-US" b="1" u="sng" dirty="0"/>
              <a:t>Sources:</a:t>
            </a:r>
          </a:p>
          <a:p>
            <a:pPr marL="171450" indent="-171450">
              <a:buFont typeface="Arial" panose="020B0604020202020204" pitchFamily="34" charset="0"/>
              <a:buChar char="•"/>
            </a:pPr>
            <a:r>
              <a:rPr lang="en-US" b="0" i="0" u="none" dirty="0"/>
              <a:t>CNBC "GM to build 30,000 ventilators for national stockpile for $489.4 million" (</a:t>
            </a:r>
            <a:r>
              <a:rPr lang="en-US" dirty="0">
                <a:hlinkClick r:id="rId3"/>
              </a:rPr>
              <a:t>https://www.cnbc.com/2020/04/08/gm-to-build-30000-ventilators-for-us-for-489point4-million.html</a:t>
            </a:r>
            <a:r>
              <a:rPr lang="en-US" dirty="0"/>
              <a:t>)</a:t>
            </a:r>
            <a:endParaRPr lang="en-US" b="0" i="0" u="none" dirty="0"/>
          </a:p>
        </p:txBody>
      </p:sp>
      <p:sp>
        <p:nvSpPr>
          <p:cNvPr id="4" name="Slide Number Placeholder 3"/>
          <p:cNvSpPr>
            <a:spLocks noGrp="1"/>
          </p:cNvSpPr>
          <p:nvPr>
            <p:ph type="sldNum" sz="quarter" idx="10"/>
          </p:nvPr>
        </p:nvSpPr>
        <p:spPr/>
        <p:txBody>
          <a:bodyPr/>
          <a:lstStyle/>
          <a:p>
            <a:fld id="{AACAD089-FF66-4DAA-92F7-2B8C2A7B5E5C}" type="slidenum">
              <a:rPr lang="en-US" smtClean="0"/>
              <a:t>22</a:t>
            </a:fld>
            <a:endParaRPr lang="en-US" dirty="0"/>
          </a:p>
        </p:txBody>
      </p:sp>
    </p:spTree>
    <p:extLst>
      <p:ext uri="{BB962C8B-B14F-4D97-AF65-F5344CB8AC3E}">
        <p14:creationId xmlns:p14="http://schemas.microsoft.com/office/powerpoint/2010/main" val="252194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23</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a:t>
            </a:r>
            <a:r>
              <a:rPr lang="en-US" b="0" i="0" u="none" dirty="0"/>
              <a:t> This slide ask students to analyze the effect of the CARES act on the Market for Restaurant meals. In this simplified example, the CARES act can be thought of as a subsidy for restaurants, thereby lowering and shifting the marginal cost of restaurant meal and increasing the quantity of restaurant meals.</a:t>
            </a:r>
          </a:p>
          <a:p>
            <a:endParaRPr lang="en-US" b="0" i="0" u="none" dirty="0"/>
          </a:p>
          <a:p>
            <a:r>
              <a:rPr lang="en-US" b="1" i="0" u="sng" dirty="0"/>
              <a:t>Sources:</a:t>
            </a:r>
          </a:p>
          <a:p>
            <a:pPr marL="171450" indent="-171450">
              <a:buFont typeface="Arial" panose="020B0604020202020204" pitchFamily="34" charset="0"/>
              <a:buChar char="•"/>
            </a:pPr>
            <a:r>
              <a:rPr lang="en-US" b="0" i="0" u="none" dirty="0"/>
              <a:t>NPR “What’s Inside The Senate’s $2 Trillion Coronavirus Aid Package” (</a:t>
            </a:r>
            <a:r>
              <a:rPr lang="en-US" dirty="0">
                <a:hlinkClick r:id="rId3"/>
              </a:rPr>
              <a:t>https://www.npr.org/2020/03/26/821457551/whats-inside-the-senate-s-2-trillion-coronavirus-aid-package</a:t>
            </a:r>
            <a:r>
              <a:rPr lang="en-US" dirty="0"/>
              <a:t>)</a:t>
            </a:r>
          </a:p>
          <a:p>
            <a:pPr marL="171450" indent="-171450">
              <a:buFont typeface="Arial" panose="020B0604020202020204" pitchFamily="34" charset="0"/>
              <a:buChar char="•"/>
            </a:pPr>
            <a:r>
              <a:rPr lang="en-US" b="0" i="0" u="none" dirty="0"/>
              <a:t>The New York Times “F.A.Q. on Stimulus Checks, Unemployment and the Coronavirus Plan” (</a:t>
            </a:r>
            <a:r>
              <a:rPr lang="en-US" dirty="0">
                <a:hlinkClick r:id="rId4"/>
              </a:rPr>
              <a:t>https://www.nytimes.com/article/coronavirus-stimulus-package-questions-answers.html</a:t>
            </a:r>
            <a:r>
              <a:rPr lang="en-US" dirty="0"/>
              <a:t>)</a:t>
            </a:r>
          </a:p>
          <a:p>
            <a:pPr marL="171450" indent="-171450">
              <a:buFont typeface="Arial" panose="020B0604020202020204" pitchFamily="34" charset="0"/>
              <a:buChar char="•"/>
            </a:pPr>
            <a:r>
              <a:rPr lang="en-US" b="0" i="0" u="none" dirty="0"/>
              <a:t>The New York Times “F.A.Q. on Coronavirus Relief for Small Businesses, Freelancers and More” (</a:t>
            </a:r>
            <a:r>
              <a:rPr lang="en-US" dirty="0">
                <a:hlinkClick r:id="rId5"/>
              </a:rPr>
              <a:t>https://www.nytimes.com/article/small-business-loans-stimulus-grants-freelancers-coronavirus.html</a:t>
            </a:r>
            <a:r>
              <a:rPr lang="en-US" dirty="0"/>
              <a:t>)</a:t>
            </a:r>
            <a:endParaRPr lang="en-US" b="0" i="0" u="none" dirty="0"/>
          </a:p>
        </p:txBody>
      </p:sp>
      <p:sp>
        <p:nvSpPr>
          <p:cNvPr id="4" name="Slide Number Placeholder 3"/>
          <p:cNvSpPr>
            <a:spLocks noGrp="1"/>
          </p:cNvSpPr>
          <p:nvPr>
            <p:ph type="sldNum" sz="quarter" idx="10"/>
          </p:nvPr>
        </p:nvSpPr>
        <p:spPr/>
        <p:txBody>
          <a:bodyPr/>
          <a:lstStyle/>
          <a:p>
            <a:fld id="{AACAD089-FF66-4DAA-92F7-2B8C2A7B5E5C}" type="slidenum">
              <a:rPr lang="en-US" smtClean="0"/>
              <a:t>24</a:t>
            </a:fld>
            <a:endParaRPr lang="en-US" dirty="0"/>
          </a:p>
        </p:txBody>
      </p:sp>
    </p:spTree>
    <p:extLst>
      <p:ext uri="{BB962C8B-B14F-4D97-AF65-F5344CB8AC3E}">
        <p14:creationId xmlns:p14="http://schemas.microsoft.com/office/powerpoint/2010/main" val="1771331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25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r>
              <a:rPr lang="en-US" b="0" i="0" u="none" dirty="0"/>
              <a:t>This slide connects the introduction of equity with the CARES Act, providing an opportunity for students to comment as to whether they think the distribution of $2 Trillion dollars was equitable. It may be helpful to provide students with information regarding the following stipulations:</a:t>
            </a:r>
          </a:p>
          <a:p>
            <a:pPr marL="171450" indent="-171450">
              <a:buFont typeface="Arial" panose="020B0604020202020204" pitchFamily="34" charset="0"/>
              <a:buChar char="•"/>
            </a:pPr>
            <a:r>
              <a:rPr lang="en-US" b="0" i="0" u="none" dirty="0"/>
              <a:t>Individuals: in addition to cash payments, these funds added an additional $600 per week to unemployment and extends UI by 13 weeks. Additionally, gig workers and freelancers were eligible for temporary Pandemic Unemployment (usually these works are not eligible for normal UI)</a:t>
            </a:r>
          </a:p>
          <a:p>
            <a:pPr marL="171450" indent="-171450">
              <a:buFont typeface="Arial" panose="020B0604020202020204" pitchFamily="34" charset="0"/>
              <a:buChar char="•"/>
            </a:pPr>
            <a:r>
              <a:rPr lang="en-US" b="0" i="0" u="none" dirty="0"/>
              <a:t>Large Corporations: any company receiving government loans are barred from making stock buybacks for the term of the loan + one year</a:t>
            </a:r>
          </a:p>
          <a:p>
            <a:pPr marL="171450" indent="-171450">
              <a:buFont typeface="Arial" panose="020B0604020202020204" pitchFamily="34" charset="0"/>
              <a:buChar char="•"/>
            </a:pPr>
            <a:r>
              <a:rPr lang="en-US" b="0" i="0" u="none" dirty="0"/>
              <a:t>Small Businesses: any portion of loans used to maintain payroll and keep workers employed through the end of June could be forgiven</a:t>
            </a:r>
          </a:p>
          <a:p>
            <a:pPr marL="171450" indent="-171450">
              <a:buFont typeface="Arial" panose="020B0604020202020204" pitchFamily="34" charset="0"/>
              <a:buChar char="•"/>
            </a:pPr>
            <a:r>
              <a:rPr lang="en-US" b="0" i="0" u="none" dirty="0"/>
              <a:t>Other: included temporary student loan relief until the end of September</a:t>
            </a:r>
          </a:p>
          <a:p>
            <a:endParaRPr lang="en-US" b="0" i="0" u="none" dirty="0"/>
          </a:p>
          <a:p>
            <a:r>
              <a:rPr lang="en-US" b="1" i="0" u="sng" dirty="0"/>
              <a:t>Sources:</a:t>
            </a:r>
          </a:p>
          <a:p>
            <a:pPr marL="171450" indent="-171450">
              <a:buFont typeface="Arial" panose="020B0604020202020204" pitchFamily="34" charset="0"/>
              <a:buChar char="•"/>
            </a:pPr>
            <a:r>
              <a:rPr lang="en-US" b="0" i="0" u="none" dirty="0"/>
              <a:t>NPR “What’s Inside The Senate’s $2 Trillion Coronavirus Aid Package” (</a:t>
            </a:r>
            <a:r>
              <a:rPr lang="en-US" dirty="0">
                <a:hlinkClick r:id="rId3"/>
              </a:rPr>
              <a:t>https://www.npr.org/2020/03/26/821457551/whats-inside-the-senate-s-2-trillion-coronavirus-aid-package</a:t>
            </a:r>
            <a:r>
              <a:rPr lang="en-US" dirty="0"/>
              <a:t>)</a:t>
            </a:r>
          </a:p>
          <a:p>
            <a:pPr marL="171450" indent="-171450">
              <a:buFont typeface="Arial" panose="020B0604020202020204" pitchFamily="34" charset="0"/>
              <a:buChar char="•"/>
            </a:pPr>
            <a:r>
              <a:rPr lang="en-US" b="0" i="0" u="none" dirty="0"/>
              <a:t>The New York Times “F.A.Q. on Stimulus Checks, Unemployment and the Coronavirus Plan” (</a:t>
            </a:r>
            <a:r>
              <a:rPr lang="en-US" dirty="0">
                <a:hlinkClick r:id="rId4"/>
              </a:rPr>
              <a:t>https://www.nytimes.com/article/coronavirus-stimulus-package-questions-answers.html</a:t>
            </a:r>
            <a:r>
              <a:rPr lang="en-US" dirty="0"/>
              <a:t>)</a:t>
            </a:r>
          </a:p>
          <a:p>
            <a:pPr marL="171450" indent="-171450">
              <a:buFont typeface="Arial" panose="020B0604020202020204" pitchFamily="34" charset="0"/>
              <a:buChar char="•"/>
            </a:pPr>
            <a:r>
              <a:rPr lang="en-US" b="0" i="0" u="none" dirty="0"/>
              <a:t>The New York Times “F.A.Q. on Coronavirus Relief for Small Businesses, Freelancers and More” (</a:t>
            </a:r>
            <a:r>
              <a:rPr lang="en-US" dirty="0">
                <a:hlinkClick r:id="rId5"/>
              </a:rPr>
              <a:t>https://www.nytimes.com/article/small-business-loans-stimulus-grants-freelancers-coronavirus.html</a:t>
            </a:r>
            <a:r>
              <a:rPr lang="en-US" dirty="0"/>
              <a:t>)</a:t>
            </a:r>
            <a:endParaRPr lang="en-US" b="0" i="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26</a:t>
            </a:fld>
            <a:endParaRPr lang="en-US" dirty="0"/>
          </a:p>
        </p:txBody>
      </p:sp>
    </p:spTree>
    <p:extLst>
      <p:ext uri="{BB962C8B-B14F-4D97-AF65-F5344CB8AC3E}">
        <p14:creationId xmlns:p14="http://schemas.microsoft.com/office/powerpoint/2010/main" val="144889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11438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builds off Price’s three roles (as a signal, incentive, and aggregate information) – by highlighting during times of extreme uncertainty (and volatility) it can be difficult to interpret what prices are trying to tell us. For example:</a:t>
            </a:r>
          </a:p>
          <a:p>
            <a:pPr marL="228600" indent="-228600">
              <a:buFont typeface="+mj-lt"/>
              <a:buAutoNum type="arabicPeriod"/>
            </a:pPr>
            <a:r>
              <a:rPr lang="en-US" b="0" u="none" dirty="0"/>
              <a:t>During the Covid-19 lockdowns, despite it being clear the U.S. (and the global economy) was heading into a recession, the S&amp;P 500 had it’s fastest 50 day rebound in 90 years. Since stocks are a measure of a company’s future cash flows, and the S&amp;P 500 a proxy for the market’s prospects, what does this fall and rise tell us? Per Justin’s tweet – what the market too low pre-</a:t>
            </a:r>
            <a:r>
              <a:rPr lang="en-US" b="0" u="none" dirty="0" err="1"/>
              <a:t>covid</a:t>
            </a:r>
            <a:r>
              <a:rPr lang="en-US" b="0" u="none" dirty="0"/>
              <a:t>? Or is the market to high in June 2020?</a:t>
            </a:r>
          </a:p>
          <a:p>
            <a:pPr marL="228600" indent="-228600">
              <a:buFont typeface="+mj-lt"/>
              <a:buAutoNum type="arabicPeriod"/>
            </a:pPr>
            <a:r>
              <a:rPr lang="en-US" b="0" u="none" dirty="0"/>
              <a:t>During Covid-19, Hertz (a car rental company) declared bankruptcy after which it’s shares dropped to 40 cents. However, in the weeks that followed many amateur investors bought shares of Hertz which increased the price 1,400% to a high of $6 (before falling to $2). Hertz even attempted to sell $500 million in additional shares, despite it warning ‘potential investors that it’s almost certain that the equity will become worthless’, before the SEC caused it to halt. What does Hertz’s stock price tell us about the prospects of this bankrupt company?</a:t>
            </a:r>
          </a:p>
          <a:p>
            <a:pPr marL="0" indent="0">
              <a:buFont typeface="+mj-lt"/>
              <a:buNone/>
            </a:pPr>
            <a:endParaRPr lang="en-US" b="0" u="none" dirty="0"/>
          </a:p>
          <a:p>
            <a:pPr marL="0" indent="0">
              <a:buFont typeface="+mj-lt"/>
              <a:buNone/>
            </a:pPr>
            <a:r>
              <a:rPr lang="en-US" b="1" u="sng" dirty="0"/>
              <a:t>Sources:</a:t>
            </a:r>
          </a:p>
          <a:p>
            <a:pPr marL="171450" indent="-171450">
              <a:buFont typeface="Arial" panose="020B0604020202020204" pitchFamily="34" charset="0"/>
              <a:buChar char="•"/>
            </a:pPr>
            <a:r>
              <a:rPr lang="en-US" b="0" u="none" dirty="0"/>
              <a:t>CNBC “Hertz halts plan to sell $500 million in shares pending SEC review” (</a:t>
            </a:r>
            <a:r>
              <a:rPr lang="en-US" dirty="0">
                <a:hlinkClick r:id="rId3"/>
              </a:rPr>
              <a:t>https://www.cnbc.com/2020/06/17/hertz-halts-plan-to-sell-500-million-in-shares-after-sec-review.html?utm_source=morning_brew</a:t>
            </a:r>
            <a:r>
              <a:rPr lang="en-US" dirty="0"/>
              <a:t>)</a:t>
            </a:r>
          </a:p>
          <a:p>
            <a:pPr marL="171450" indent="-171450">
              <a:buFont typeface="Arial" panose="020B0604020202020204" pitchFamily="34" charset="0"/>
              <a:buChar char="•"/>
            </a:pPr>
            <a:r>
              <a:rPr lang="en-US" b="0" u="none" dirty="0"/>
              <a:t>Bloomberg “Hundreds of Thousands of Tiny Buyers Swarm to Insolvency Stocks” (</a:t>
            </a:r>
            <a:r>
              <a:rPr lang="en-US" dirty="0">
                <a:hlinkClick r:id="rId4"/>
              </a:rPr>
              <a:t>https://www.bloomberg.com/news/articles/2020-06-09/hundreds-of-thousands-tiny-investors-swarm-to-insolvency-stocks?sref=KkPzpZvz&amp;utm_source=morning_brew</a:t>
            </a:r>
            <a:r>
              <a:rPr lang="en-US" dirty="0"/>
              <a:t>)</a:t>
            </a:r>
            <a:endParaRPr lang="en-US" b="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28</a:t>
            </a:fld>
            <a:endParaRPr lang="en-US" dirty="0"/>
          </a:p>
        </p:txBody>
      </p:sp>
    </p:spTree>
    <p:extLst>
      <p:ext uri="{BB962C8B-B14F-4D97-AF65-F5344CB8AC3E}">
        <p14:creationId xmlns:p14="http://schemas.microsoft.com/office/powerpoint/2010/main" val="183677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29</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a:t>
            </a:r>
          </a:p>
          <a:p>
            <a:pPr marL="171450" indent="-171450">
              <a:buFont typeface="Arial" panose="020B0604020202020204" pitchFamily="34" charset="0"/>
              <a:buChar char="•"/>
            </a:pPr>
            <a:r>
              <a:rPr lang="en-US" dirty="0"/>
              <a:t>Use this slide to connect people’s </a:t>
            </a:r>
            <a:r>
              <a:rPr lang="en-US" i="1" dirty="0"/>
              <a:t>implicit </a:t>
            </a:r>
            <a:r>
              <a:rPr lang="en-US" dirty="0"/>
              <a:t>decision-making process during the pandemic to the cost-benefit principle</a:t>
            </a:r>
          </a:p>
          <a:p>
            <a:pPr marL="171450" indent="-171450">
              <a:buFont typeface="Arial" panose="020B0604020202020204" pitchFamily="34" charset="0"/>
              <a:buChar char="•"/>
            </a:pPr>
            <a:r>
              <a:rPr lang="en-US" b="1" dirty="0"/>
              <a:t>Possible Discussion Question: </a:t>
            </a:r>
            <a:r>
              <a:rPr lang="en-US" dirty="0"/>
              <a:t>What do you think are some of the costs and benefits people weighed when deciding to go working or shopping?</a:t>
            </a:r>
          </a:p>
          <a:p>
            <a:r>
              <a:rPr lang="en-US" b="1" i="0" u="sng" dirty="0"/>
              <a:t>Sources:</a:t>
            </a:r>
          </a:p>
          <a:p>
            <a:pPr marL="171450" indent="-171450">
              <a:buFont typeface="Arial" panose="020B0604020202020204" pitchFamily="34" charset="0"/>
              <a:buChar char="•"/>
            </a:pPr>
            <a:r>
              <a:rPr lang="en-US" dirty="0"/>
              <a:t>New York Times “Government Orders Alone Didn’t Close the Economy. They Probably Can’t Reopen It.” </a:t>
            </a:r>
            <a:r>
              <a:rPr lang="en-US" dirty="0">
                <a:hlinkClick r:id="rId3"/>
              </a:rPr>
              <a:t>https://www.nytimes.com/2020/05/07/upshot/pandemic-economy-government-orders.html</a:t>
            </a:r>
            <a:endParaRPr lang="en-US" dirty="0"/>
          </a:p>
          <a:p>
            <a:pPr marL="171450" indent="-171450">
              <a:buFont typeface="Arial" panose="020B0604020202020204" pitchFamily="34" charset="0"/>
              <a:buChar char="•"/>
            </a:pPr>
            <a:r>
              <a:rPr lang="en-US" dirty="0"/>
              <a:t>CNN ““Floridians stopped traveling well before official shutdowns, data shows” </a:t>
            </a:r>
            <a:r>
              <a:rPr lang="en-US" dirty="0">
                <a:hlinkClick r:id="rId4"/>
              </a:rPr>
              <a:t>https://www.cnn.com/2020/05/11/us/florida-coronavirus-travel/index.html</a:t>
            </a: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3</a:t>
            </a:fld>
            <a:endParaRPr lang="en-US" dirty="0"/>
          </a:p>
        </p:txBody>
      </p:sp>
    </p:spTree>
    <p:extLst>
      <p:ext uri="{BB962C8B-B14F-4D97-AF65-F5344CB8AC3E}">
        <p14:creationId xmlns:p14="http://schemas.microsoft.com/office/powerpoint/2010/main" val="62844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provides an opportunity for students to discuss the future of global trade post-</a:t>
            </a:r>
            <a:r>
              <a:rPr lang="en-US" b="0" u="none" dirty="0" err="1"/>
              <a:t>covid</a:t>
            </a:r>
            <a:r>
              <a:rPr lang="en-US" b="0" u="none" dirty="0"/>
              <a:t>. This discussion builds on the five arguments for limiting trade, especially 1) national security concerns. The slide provides data on global trade post-2008 financial crisis to inform students discussion. Additionally, the third bullet provides projects for 2020 post-</a:t>
            </a:r>
            <a:r>
              <a:rPr lang="en-US" b="0" u="none" dirty="0" err="1"/>
              <a:t>Covid</a:t>
            </a:r>
            <a:r>
              <a:rPr lang="en-US" b="0" u="none" dirty="0"/>
              <a:t> and ask an additional question – is nationalization better for resilient supply chains? This question aims to push students to balance national security with diversification of global supply chains – a call back to the counter argument for national security limiting trade.</a:t>
            </a:r>
          </a:p>
          <a:p>
            <a:endParaRPr lang="en-US" b="0" u="none" dirty="0"/>
          </a:p>
          <a:p>
            <a:r>
              <a:rPr lang="en-US" b="1" u="sng" dirty="0"/>
              <a:t>Sources:</a:t>
            </a:r>
          </a:p>
          <a:p>
            <a:pPr marL="171450" indent="-171450">
              <a:buFont typeface="Arial" panose="020B0604020202020204" pitchFamily="34" charset="0"/>
              <a:buChar char="•"/>
            </a:pPr>
            <a:r>
              <a:rPr lang="en-US" b="0" u="none" dirty="0"/>
              <a:t>The Economist “Has Covid-19 Killed Globalization?” (</a:t>
            </a:r>
            <a:r>
              <a:rPr lang="en-US" dirty="0">
                <a:hlinkClick r:id="rId3"/>
              </a:rPr>
              <a:t>https://www.economist.com/leaders/2020/05/14/has-covid-19-killed-globalization</a:t>
            </a:r>
            <a:r>
              <a:rPr lang="en-US" dirty="0"/>
              <a:t>)</a:t>
            </a:r>
          </a:p>
          <a:p>
            <a:pPr marL="171450" indent="-171450">
              <a:buFont typeface="Arial" panose="020B0604020202020204" pitchFamily="34" charset="0"/>
              <a:buChar char="•"/>
            </a:pPr>
            <a:r>
              <a:rPr lang="en-US" b="0" u="none" dirty="0"/>
              <a:t>The New York Times “The Pandemic Isn’t Changing Everything” (</a:t>
            </a:r>
            <a:r>
              <a:rPr lang="en-US" dirty="0">
                <a:hlinkClick r:id="rId4"/>
              </a:rPr>
              <a:t>https://www.nytimes.com/2020/05/03/opinion/coronavirus-economy-nationalism.html?searchResultPosition=31</a:t>
            </a:r>
            <a:r>
              <a:rPr lang="en-US" dirty="0"/>
              <a:t>)</a:t>
            </a:r>
            <a:endParaRPr lang="en-US" b="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30</a:t>
            </a:fld>
            <a:endParaRPr lang="en-US" dirty="0"/>
          </a:p>
        </p:txBody>
      </p:sp>
    </p:spTree>
    <p:extLst>
      <p:ext uri="{BB962C8B-B14F-4D97-AF65-F5344CB8AC3E}">
        <p14:creationId xmlns:p14="http://schemas.microsoft.com/office/powerpoint/2010/main" val="2786470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31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These slides connect the discussion of externalities (and solutions) to the Covid-19 pandemic.</a:t>
            </a:r>
          </a:p>
          <a:p>
            <a:pPr marL="0" indent="0">
              <a:buNone/>
            </a:pPr>
            <a:r>
              <a:rPr lang="en-US" b="0" u="none" dirty="0"/>
              <a:t>This slide provides background that students can see both negative and positive externalities at play within individual decision-making during the pandemic. The clip shows several undergraduate college students explaining their decision to continue spring break plans amidst growing state and local business closures. The quote “If I get corona, I get corona” exemplifies the attitude of someone failing to internalize the external social costs of spreading the disease. (There are also examples of individuals falling for the sunk cost fallacy in the clip)</a:t>
            </a:r>
          </a:p>
          <a:p>
            <a:endParaRPr lang="en-US" b="0" u="none" dirty="0"/>
          </a:p>
          <a:p>
            <a:pPr marL="0" indent="0">
              <a:buFont typeface="+mj-lt"/>
              <a:buNone/>
            </a:pPr>
            <a:r>
              <a:rPr lang="en-US" b="1" u="sng" dirty="0"/>
              <a:t>Sources:</a:t>
            </a:r>
          </a:p>
          <a:p>
            <a:pPr marL="171450" indent="-171450">
              <a:buFont typeface="Arial" panose="020B0604020202020204" pitchFamily="34" charset="0"/>
              <a:buChar char="•"/>
            </a:pPr>
            <a:r>
              <a:rPr lang="en-US" b="0" u="none" dirty="0"/>
              <a:t>CBS News Twitter Feed (</a:t>
            </a:r>
            <a:r>
              <a:rPr lang="en-US" dirty="0">
                <a:hlinkClick r:id="rId3"/>
              </a:rPr>
              <a:t>https://twitter.com/CBSNews/status/1240371160078000128</a:t>
            </a:r>
            <a:r>
              <a:rPr lang="en-US" dirty="0"/>
              <a:t>)</a:t>
            </a:r>
            <a:endParaRPr lang="en-US" b="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32</a:t>
            </a:fld>
            <a:endParaRPr lang="en-US" dirty="0"/>
          </a:p>
        </p:txBody>
      </p:sp>
    </p:spTree>
    <p:extLst>
      <p:ext uri="{BB962C8B-B14F-4D97-AF65-F5344CB8AC3E}">
        <p14:creationId xmlns:p14="http://schemas.microsoft.com/office/powerpoint/2010/main" val="2105260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t>Lecture Notes: </a:t>
            </a:r>
            <a:r>
              <a:rPr lang="en-US" b="0" u="none" dirty="0"/>
              <a:t>This next slide focuses on the negative externality. Specifically, how failing to internalize the external social cost of contracting Covid-19 leads to an overproduction of risky behaviors (such as attending spring break parties, going to bars and restaurants, not wearing a mask, etc.). This slide also draws a </a:t>
            </a:r>
            <a:r>
              <a:rPr lang="en-US" b="0" i="1" u="none" dirty="0"/>
              <a:t>directional</a:t>
            </a:r>
            <a:r>
              <a:rPr lang="en-US" b="0" i="0" u="none" dirty="0"/>
              <a:t> relationship between the R0 of a disease and the magnitude of the marginal external cost. For example, a disease with an R0 of 1.5 to 3.5 (ex. Covid-19) would have a larger marginal external cost compared to a disease with an R0 of 0.9 to 2.1 (seasonal influenza) </a:t>
            </a:r>
            <a:r>
              <a:rPr lang="en-US" b="0" i="1" u="none" dirty="0"/>
              <a:t>all else held equal</a:t>
            </a:r>
            <a:r>
              <a:rPr lang="en-US" b="0" i="0" u="none" dirty="0"/>
              <a:t> (case fatality rates, incubation periods, transmission vectors, etc.). Lastly, this slide ask students to brainstorm potential solutions to address the negative externality (ex. corrective taxes/fines for not wearing a mask, social norms that shame risky behavior etc.) </a:t>
            </a:r>
            <a:endParaRPr lang="en-US" b="1" u="sng" dirty="0"/>
          </a:p>
          <a:p>
            <a:endParaRPr lang="en-US" b="0" u="none" dirty="0"/>
          </a:p>
          <a:p>
            <a:pPr marL="0" indent="0">
              <a:buFont typeface="+mj-lt"/>
              <a:buNone/>
            </a:pPr>
            <a:r>
              <a:rPr lang="en-US" b="1" u="sng"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University of Michigan School of Public Health “</a:t>
            </a:r>
            <a:r>
              <a:rPr lang="en-US" sz="1200" b="0" i="0" kern="1200" dirty="0">
                <a:solidFill>
                  <a:schemeClr val="tx1"/>
                </a:solidFill>
                <a:effectLst/>
                <a:latin typeface="+mn-lt"/>
                <a:ea typeface="+mn-ea"/>
                <a:cs typeface="+mn-cs"/>
              </a:rPr>
              <a:t>R0: How Scientists Quantify the Intensity of an Outbreak Like Coronavirus and Its Pandemic Potential</a:t>
            </a:r>
            <a:r>
              <a:rPr lang="en-US" sz="1200" b="0" i="0" u="none" kern="1200" dirty="0">
                <a:solidFill>
                  <a:schemeClr val="tx1"/>
                </a:solidFill>
                <a:effectLst/>
                <a:latin typeface="+mn-lt"/>
                <a:ea typeface="+mn-ea"/>
                <a:cs typeface="+mn-cs"/>
              </a:rPr>
              <a:t>” (</a:t>
            </a:r>
            <a:r>
              <a:rPr lang="en-US" dirty="0">
                <a:hlinkClick r:id="rId3"/>
              </a:rPr>
              <a:t>https://sph.umich.edu/pursuit/2020posts/how-scientists-quantify-outbreaks.html</a:t>
            </a:r>
            <a:r>
              <a:rPr lang="en-US" dirty="0"/>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ACAD089-FF66-4DAA-92F7-2B8C2A7B5E5C}" type="slidenum">
              <a:rPr lang="en-US" smtClean="0"/>
              <a:t>33</a:t>
            </a:fld>
            <a:endParaRPr lang="en-US" dirty="0"/>
          </a:p>
        </p:txBody>
      </p:sp>
    </p:spTree>
    <p:extLst>
      <p:ext uri="{BB962C8B-B14F-4D97-AF65-F5344CB8AC3E}">
        <p14:creationId xmlns:p14="http://schemas.microsoft.com/office/powerpoint/2010/main" val="1233345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This last slide focuses on the positive externality of social distancing. Specifically, how failing to internalize the external social benefit of preventing Covid-19 infections and fatalities leads to an underproduction of public health behaviors (such as social distancing, and mask wearing, etc.). </a:t>
            </a:r>
            <a:r>
              <a:rPr lang="en-US" b="0" i="0" u="none" dirty="0"/>
              <a:t>Lastly, this slide ask students to brainstorm potential solutions to address the positive externality. For example: providing free testing, paid sick leave, govt subsidizing remote work, etc.</a:t>
            </a:r>
          </a:p>
        </p:txBody>
      </p:sp>
      <p:sp>
        <p:nvSpPr>
          <p:cNvPr id="4" name="Slide Number Placeholder 3"/>
          <p:cNvSpPr>
            <a:spLocks noGrp="1"/>
          </p:cNvSpPr>
          <p:nvPr>
            <p:ph type="sldNum" sz="quarter" idx="5"/>
          </p:nvPr>
        </p:nvSpPr>
        <p:spPr/>
        <p:txBody>
          <a:bodyPr/>
          <a:lstStyle/>
          <a:p>
            <a:fld id="{AACAD089-FF66-4DAA-92F7-2B8C2A7B5E5C}" type="slidenum">
              <a:rPr lang="en-US" smtClean="0"/>
              <a:t>34</a:t>
            </a:fld>
            <a:endParaRPr lang="en-US" dirty="0"/>
          </a:p>
        </p:txBody>
      </p:sp>
    </p:spTree>
    <p:extLst>
      <p:ext uri="{BB962C8B-B14F-4D97-AF65-F5344CB8AC3E}">
        <p14:creationId xmlns:p14="http://schemas.microsoft.com/office/powerpoint/2010/main" val="514480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35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a:t>
            </a:r>
          </a:p>
          <a:p>
            <a:pPr marL="171450" indent="-171450">
              <a:buFont typeface="Arial" panose="020B0604020202020204" pitchFamily="34" charset="0"/>
              <a:buChar char="•"/>
            </a:pPr>
            <a:r>
              <a:rPr lang="en-US" dirty="0"/>
              <a:t>This examples aims to illustrate one of the reasons why pandemics create uncertainty</a:t>
            </a:r>
          </a:p>
          <a:p>
            <a:pPr marL="171450" indent="-171450">
              <a:buFont typeface="Arial" panose="020B0604020202020204" pitchFamily="34" charset="0"/>
              <a:buChar char="•"/>
            </a:pPr>
            <a:r>
              <a:rPr lang="en-US" dirty="0"/>
              <a:t>During lockdowns or social distancing, entire economies and markets where experience supply and demand-side shocks</a:t>
            </a:r>
          </a:p>
          <a:p>
            <a:pPr marL="0" indent="0">
              <a:buFont typeface="Arial" panose="020B0604020202020204" pitchFamily="34" charset="0"/>
              <a:buNone/>
            </a:pPr>
            <a:r>
              <a:rPr lang="en-US" b="1" u="sng" baseline="0" dirty="0"/>
              <a:t>Sources:</a:t>
            </a:r>
            <a:endParaRPr lang="en-US" b="0" u="none" baseline="0" dirty="0"/>
          </a:p>
          <a:p>
            <a:pPr marL="171450" indent="-171450">
              <a:buFont typeface="Arial" panose="020B0604020202020204" pitchFamily="34" charset="0"/>
              <a:buChar char="•"/>
            </a:pPr>
            <a:r>
              <a:rPr lang="en-US" b="0" u="none" baseline="0" dirty="0"/>
              <a:t>The New York Times “Facing Adulthood With an Economic Disaster’s Lasting Scars” (</a:t>
            </a:r>
            <a:r>
              <a:rPr lang="en-US" dirty="0">
                <a:hlinkClick r:id="rId3"/>
              </a:rPr>
              <a:t>https://www.nytimes.com/2020/05/19/business/economy/coronavirus-young-old.html?action=click&amp;module=Spotlight&amp;pgtype=Homepage</a:t>
            </a:r>
            <a:r>
              <a:rPr lang="en-US" dirty="0"/>
              <a:t>)</a:t>
            </a:r>
          </a:p>
          <a:p>
            <a:pPr marL="171450" indent="-171450">
              <a:buFont typeface="Arial" panose="020B0604020202020204" pitchFamily="34" charset="0"/>
              <a:buChar char="•"/>
            </a:pPr>
            <a:r>
              <a:rPr lang="en-US" dirty="0"/>
              <a:t>Rothstein, Jesse “The Lost Generation? Scarring after the Great Recession” (https://eml.berkeley.edu/~jrothst/workingpapers/rothstein_scarring_052019.pdf)</a:t>
            </a:r>
          </a:p>
          <a:p>
            <a:pPr marL="171450" indent="-171450">
              <a:buFont typeface="Arial" panose="020B0604020202020204" pitchFamily="34" charset="0"/>
              <a:buChar char="•"/>
            </a:pPr>
            <a:r>
              <a:rPr lang="en-US" dirty="0" err="1"/>
              <a:t>Munnell</a:t>
            </a:r>
            <a:r>
              <a:rPr lang="en-US" dirty="0"/>
              <a:t>, Alicia H., and Wenliang Hou “</a:t>
            </a:r>
            <a:r>
              <a:rPr lang="en-US" sz="1200" u="none" strike="noStrike" kern="1200" dirty="0">
                <a:solidFill>
                  <a:schemeClr val="tx1"/>
                </a:solidFill>
                <a:effectLst/>
                <a:latin typeface="+mn-lt"/>
                <a:ea typeface="+mn-ea"/>
                <a:cs typeface="+mn-cs"/>
              </a:rPr>
              <a:t>Will Millennials Be Ready for Retirement?” (https://crr.bc.edu/briefs/will-millennials-be-ready-for-retirement/)</a:t>
            </a:r>
          </a:p>
          <a:p>
            <a:pPr marL="171450" indent="-171450">
              <a:buFont typeface="Arial" panose="020B0604020202020204" pitchFamily="34" charset="0"/>
              <a:buChar char="•"/>
            </a:pPr>
            <a:r>
              <a:rPr lang="en-US" sz="1200" u="none" strike="noStrike" kern="1200" dirty="0">
                <a:solidFill>
                  <a:schemeClr val="tx1"/>
                </a:solidFill>
                <a:effectLst/>
                <a:latin typeface="+mn-lt"/>
                <a:ea typeface="+mn-ea"/>
                <a:cs typeface="+mn-cs"/>
              </a:rPr>
              <a:t>Khan, Lisa B., “The Long-Term Labor Market Consequences of Graduating from College in a Bad Economy” (https://pdfs.semanticscholar.org/a16a/033a9b71bc7eeafe5419053ae608fd3368a3.pdf?_ga=2.129414732.1352823761.1588859993-1755115163.1588859993)</a:t>
            </a:r>
          </a:p>
          <a:p>
            <a:pPr marL="17145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b="1" u="sng"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36</a:t>
            </a:fld>
            <a:endParaRPr lang="en-US" dirty="0"/>
          </a:p>
        </p:txBody>
      </p:sp>
    </p:spTree>
    <p:extLst>
      <p:ext uri="{BB962C8B-B14F-4D97-AF65-F5344CB8AC3E}">
        <p14:creationId xmlns:p14="http://schemas.microsoft.com/office/powerpoint/2010/main" val="917365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37</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provides an opportunity for students to discuss their ‘hot takes’ regarding how the world of work will change post-</a:t>
            </a:r>
            <a:r>
              <a:rPr lang="en-US" b="0" i="0" u="none" dirty="0" err="1"/>
              <a:t>covid</a:t>
            </a:r>
            <a:r>
              <a:rPr lang="en-US" b="0" i="0" u="none" dirty="0"/>
              <a:t>. Students can practice applying new concepts such as efficiency wages, market for superstars, worker/union bargaining power, compensating differentials, and corporate culture. The following four pairs are meant to be illustrative examples:</a:t>
            </a:r>
          </a:p>
          <a:p>
            <a:pPr marL="228600" indent="-228600">
              <a:buAutoNum type="arabicPeriod"/>
            </a:pPr>
            <a:r>
              <a:rPr lang="en-US" b="0" i="0" u="none" dirty="0"/>
              <a:t>Digital micromanaging vs Efficiency wages: will remote work lead to an increase in digital surveillance technologies or will employers use higher wages since it will be more difficult to monitor remote employees?</a:t>
            </a:r>
          </a:p>
          <a:p>
            <a:pPr marL="228600" indent="-228600">
              <a:buAutoNum type="arabicPeriod"/>
            </a:pPr>
            <a:r>
              <a:rPr lang="en-US" b="0" i="0" u="none" dirty="0"/>
              <a:t>Lower wages due to recession vs Higher wages due to cost-savings: will the recession lead to lower wages due to the poor economy or will the cost-savings from reduced physical footprints be passed on to employees?</a:t>
            </a:r>
          </a:p>
          <a:p>
            <a:pPr marL="228600" indent="-228600">
              <a:buAutoNum type="arabicPeriod"/>
            </a:pPr>
            <a:r>
              <a:rPr lang="en-US" b="0" i="0" u="none" dirty="0"/>
              <a:t>Better work/life balance vs longer work hours: During covid-19 workdays have expanded in Britain, France, and Spain – including an additional 3 hours in the US, will this continue post-</a:t>
            </a:r>
            <a:r>
              <a:rPr lang="en-US" b="0" i="0" u="none" dirty="0" err="1"/>
              <a:t>covid</a:t>
            </a:r>
            <a:r>
              <a:rPr lang="en-US" b="0" i="0" u="none" dirty="0"/>
              <a:t>? Or will companies looking to hire intrinsically motivated employees offer more flexible work schedules and better work/life balance?</a:t>
            </a:r>
          </a:p>
          <a:p>
            <a:r>
              <a:rPr lang="en-US" b="1" i="0" u="sng" dirty="0"/>
              <a:t>Sources:</a:t>
            </a:r>
            <a:endParaRPr lang="en-US" b="0" i="0" u="none" dirty="0"/>
          </a:p>
          <a:p>
            <a:pPr marL="171450" indent="-171450">
              <a:buFont typeface="Wingdings" panose="05000000000000000000" pitchFamily="2" charset="2"/>
              <a:buChar char="§"/>
            </a:pPr>
            <a:r>
              <a:rPr lang="en-US" b="0" i="0" u="none" dirty="0"/>
              <a:t>The Economist “Adam Grant on how jobs, bosses and firms may improve after the crisis” (</a:t>
            </a:r>
            <a:r>
              <a:rPr lang="en-US" dirty="0">
                <a:hlinkClick r:id="rId3"/>
              </a:rPr>
              <a:t>https://www.economist.com/by-invitation/2020/06/01/adam-grant-on-how-jobs-bosses-and-firms-may-improve-after-the-crisis</a:t>
            </a:r>
            <a:r>
              <a:rPr lang="en-US" b="0" i="0" u="none" dirty="0"/>
              <a:t>)</a:t>
            </a:r>
          </a:p>
          <a:p>
            <a:pPr marL="171450" indent="-171450">
              <a:buFont typeface="Wingdings" panose="05000000000000000000" pitchFamily="2" charset="2"/>
              <a:buChar char="§"/>
            </a:pPr>
            <a:r>
              <a:rPr lang="en-US" b="0" i="0" u="none" dirty="0"/>
              <a:t>The New York Times “What If Working From Home Goes on… Forever?” (</a:t>
            </a:r>
            <a:r>
              <a:rPr lang="en-US" dirty="0">
                <a:hlinkClick r:id="rId4"/>
              </a:rPr>
              <a:t>https://www.nytimes.com/interactive/2020/06/09/magazine/remote-work-covid.html</a:t>
            </a:r>
            <a:r>
              <a:rPr lang="en-US" dirty="0"/>
              <a:t>)</a:t>
            </a:r>
          </a:p>
          <a:p>
            <a:pPr marL="171450" indent="-171450">
              <a:buFont typeface="Wingdings" panose="05000000000000000000" pitchFamily="2" charset="2"/>
              <a:buChar char="§"/>
            </a:pPr>
            <a:r>
              <a:rPr lang="en-US" b="0" i="0" u="none" dirty="0"/>
              <a:t>The Economist “Working life has entered a new era” (</a:t>
            </a:r>
            <a:r>
              <a:rPr lang="en-US" dirty="0">
                <a:hlinkClick r:id="rId5"/>
              </a:rPr>
              <a:t>https://www.economist.com/business/2020/05/30/working-life-has-entered-a-new-era</a:t>
            </a:r>
            <a:r>
              <a:rPr lang="en-US" dirty="0"/>
              <a:t>)</a:t>
            </a:r>
            <a:endParaRPr lang="en-US" b="0" i="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38</a:t>
            </a:fld>
            <a:endParaRPr lang="en-US" dirty="0"/>
          </a:p>
        </p:txBody>
      </p:sp>
    </p:spTree>
    <p:extLst>
      <p:ext uri="{BB962C8B-B14F-4D97-AF65-F5344CB8AC3E}">
        <p14:creationId xmlns:p14="http://schemas.microsoft.com/office/powerpoint/2010/main" val="3082923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r>
              <a:rPr lang="en-US" dirty="0"/>
              <a:t>This slide draws a connection between </a:t>
            </a:r>
            <a:r>
              <a:rPr lang="en-US" b="1" dirty="0"/>
              <a:t>compensating differentials</a:t>
            </a:r>
            <a:r>
              <a:rPr lang="en-US" b="0" dirty="0"/>
              <a:t> and Covid-19 hazard pay. The quote also provides a jumping off point for students to critically think about the role of employer power (especially </a:t>
            </a:r>
            <a:r>
              <a:rPr lang="en-US" b="1" dirty="0"/>
              <a:t>monopsony power</a:t>
            </a:r>
            <a:r>
              <a:rPr lang="en-US" b="0" dirty="0"/>
              <a:t>) in these situations. By mid-July, many retailers ended their ‘hero pay’ programs, despite increasing cases in the U.S., though there were some exceptions such as Target which decided to make the bumped up $15 an hour wage permanent.</a:t>
            </a:r>
            <a:endParaRPr lang="en-US" baseline="0" dirty="0"/>
          </a:p>
          <a:p>
            <a:pPr marL="0" indent="0">
              <a:buNone/>
            </a:pPr>
            <a:endParaRPr lang="en-US" u="sng" baseline="0" dirty="0"/>
          </a:p>
          <a:p>
            <a:pPr marL="0" indent="0">
              <a:buNone/>
            </a:pPr>
            <a:r>
              <a:rPr lang="en-US" b="1" u="sng" baseline="0" dirty="0"/>
              <a:t>Sources:</a:t>
            </a:r>
            <a:endParaRPr lang="en-US" u="sng" baseline="0" dirty="0"/>
          </a:p>
          <a:p>
            <a:pPr marL="171450" indent="-171450">
              <a:buFont typeface="Arial" panose="020B0604020202020204" pitchFamily="34" charset="0"/>
              <a:buChar char="•"/>
            </a:pPr>
            <a:r>
              <a:rPr lang="en-US" u="none" baseline="0" dirty="0"/>
              <a:t>NPR ‘As 'Hero' Pay Ends, Essential Workers Wonder What They Are Worth’ (</a:t>
            </a:r>
            <a:r>
              <a:rPr lang="en-US" dirty="0">
                <a:hlinkClick r:id="rId3"/>
              </a:rPr>
              <a:t>https://www.npr.org/2020/05/30/864477016/as-hero-pay-ends-essential-workers-wonder-what-they-are-worth</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NPR ‘</a:t>
            </a:r>
            <a:r>
              <a:rPr lang="en-US" sz="1200" b="0" i="0" kern="1200" dirty="0">
                <a:solidFill>
                  <a:schemeClr val="tx1"/>
                </a:solidFill>
                <a:effectLst/>
                <a:latin typeface="+mn-lt"/>
                <a:ea typeface="+mn-ea"/>
                <a:cs typeface="+mn-cs"/>
              </a:rPr>
              <a:t>Target Makes Extra Coronavirus Pay Permanent, Boosts Hourly Minimum To $15’ (</a:t>
            </a:r>
            <a:r>
              <a:rPr lang="en-US" dirty="0">
                <a:hlinkClick r:id="rId4"/>
              </a:rPr>
              <a:t>https://www.npr.org/sections/coronavirus-live-updates/2020/06/17/879696142/target-makes-extra-coronavirus-pay-permanent-boosts-hourly-minimum-to-15</a:t>
            </a:r>
            <a:r>
              <a:rPr lang="en-US" dirty="0"/>
              <a:t>)</a:t>
            </a:r>
            <a:endParaRPr lang="en-US"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39</a:t>
            </a:fld>
            <a:endParaRPr lang="en-US" dirty="0"/>
          </a:p>
        </p:txBody>
      </p:sp>
    </p:spTree>
    <p:extLst>
      <p:ext uri="{BB962C8B-B14F-4D97-AF65-F5344CB8AC3E}">
        <p14:creationId xmlns:p14="http://schemas.microsoft.com/office/powerpoint/2010/main" val="183370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r>
              <a:rPr lang="en-US" b="0" u="none" dirty="0"/>
              <a:t>:</a:t>
            </a:r>
          </a:p>
          <a:p>
            <a:r>
              <a:rPr lang="en-US" b="0" u="none" dirty="0"/>
              <a:t>This concept is often hard for students. This example can help show how subtle sunk costs can be and therefore difficult to ignore with an extreme real-world example. This may also be an opportunity to introduce the link between the economic principles and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Sources</a:t>
            </a:r>
            <a:r>
              <a:rPr lang="en-US" b="0" u="none"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dirty="0"/>
              <a:t>The New York Times “The Costly Toll of Not Shutting Down Spring Break Earlier” </a:t>
            </a:r>
            <a:r>
              <a:rPr lang="en-US" dirty="0">
                <a:hlinkClick r:id="rId3"/>
              </a:rPr>
              <a:t>https://www.nytimes.com/2020/04/11/us/florida-spring-break-coronavirus.html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a:t>
            </a:fld>
            <a:endParaRPr lang="en-US" dirty="0"/>
          </a:p>
        </p:txBody>
      </p:sp>
    </p:spTree>
    <p:extLst>
      <p:ext uri="{BB962C8B-B14F-4D97-AF65-F5344CB8AC3E}">
        <p14:creationId xmlns:p14="http://schemas.microsoft.com/office/powerpoint/2010/main" val="1186127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40</a:t>
            </a:fld>
            <a:endParaRPr lang="en-US" dirty="0"/>
          </a:p>
        </p:txBody>
      </p:sp>
    </p:spTree>
    <p:extLst>
      <p:ext uri="{BB962C8B-B14F-4D97-AF65-F5344CB8AC3E}">
        <p14:creationId xmlns:p14="http://schemas.microsoft.com/office/powerpoint/2010/main" val="2564940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u="none" dirty="0"/>
              <a:t>Data from </a:t>
            </a:r>
            <a:r>
              <a:rPr lang="en-US" b="0" i="1" u="none" dirty="0"/>
              <a:t>The Economist </a:t>
            </a:r>
            <a:r>
              <a:rPr lang="en-US" b="0" i="0" u="none" dirty="0"/>
              <a:t>“American inequality meets covid-19”, April 18, 2020 (link below)</a:t>
            </a:r>
          </a:p>
          <a:p>
            <a:endParaRPr lang="en-US" b="0" i="0" u="none" dirty="0"/>
          </a:p>
          <a:p>
            <a:r>
              <a:rPr lang="en-US" b="1" i="0" u="sng" dirty="0"/>
              <a:t>Lecture Tips: </a:t>
            </a:r>
            <a:r>
              <a:rPr lang="en-US" dirty="0"/>
              <a:t>These slides provide an opportunity to</a:t>
            </a:r>
          </a:p>
          <a:p>
            <a:pPr marL="228600" indent="-228600">
              <a:buAutoNum type="arabicParenR"/>
            </a:pPr>
            <a:r>
              <a:rPr lang="en-US" baseline="0" dirty="0"/>
              <a:t>Connect inequality to the coronavirus pandemic</a:t>
            </a:r>
          </a:p>
          <a:p>
            <a:pPr marL="228600" indent="-228600">
              <a:buAutoNum type="arabicParenR"/>
            </a:pPr>
            <a:r>
              <a:rPr lang="en-US" baseline="0" dirty="0"/>
              <a:t>Highlight the relationships between different forms of inequality (income, health, racial, housing, etc.)</a:t>
            </a:r>
          </a:p>
          <a:p>
            <a:pPr marL="0" indent="0">
              <a:buNone/>
            </a:pPr>
            <a:r>
              <a:rPr lang="en-US" baseline="0" dirty="0"/>
              <a:t>These slides should be presented after “Who is in Poverty” slides</a:t>
            </a:r>
          </a:p>
          <a:p>
            <a:pPr marL="0" indent="0">
              <a:buNone/>
            </a:pPr>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Economist “American inequality meets covid-19” (</a:t>
            </a:r>
            <a:r>
              <a:rPr lang="en-US" dirty="0">
                <a:hlinkClick r:id="rId3"/>
              </a:rPr>
              <a:t>https://www.economist.com/united-states/2020/04/18/american-inequality-meets-covid-19</a:t>
            </a:r>
            <a:r>
              <a:rPr lang="en-US" dirty="0"/>
              <a:t>)</a:t>
            </a:r>
            <a:endParaRPr lang="en-US" u="none" baseline="0" dirty="0"/>
          </a:p>
          <a:p>
            <a:pPr marL="171450" indent="-171450">
              <a:buFont typeface="Arial" panose="020B0604020202020204" pitchFamily="34" charset="0"/>
              <a:buChar char="•"/>
            </a:pPr>
            <a:r>
              <a:rPr lang="en-US" u="none" baseline="0" dirty="0"/>
              <a:t>The New York Times “New York City Coronavirus Map and Case Count” (</a:t>
            </a:r>
            <a:r>
              <a:rPr lang="en-US" dirty="0">
                <a:hlinkClick r:id="rId4"/>
              </a:rPr>
              <a:t>https://www.nytimes.com/interactive/2020/nyregion/new-york-city-coronavirus-cases.html</a:t>
            </a:r>
            <a:r>
              <a:rPr lang="en-US" dirty="0"/>
              <a:t>)</a:t>
            </a:r>
            <a:endParaRPr lang="en-US" u="none" baseline="0" dirty="0"/>
          </a:p>
          <a:p>
            <a:pPr marL="171450" indent="-171450">
              <a:buFont typeface="Arial" panose="020B0604020202020204" pitchFamily="34" charset="0"/>
              <a:buChar char="•"/>
            </a:pPr>
            <a:r>
              <a:rPr lang="en-US" u="none" baseline="0" dirty="0"/>
              <a:t>The New York Times “Virus Is Twice as Deadly for Black and Latino People Than Whites in N.Y.C” (</a:t>
            </a:r>
            <a:r>
              <a:rPr lang="en-US" dirty="0">
                <a:hlinkClick r:id="rId5"/>
              </a:rPr>
              <a:t>https://www.nytimes.com/2020/04/08/nyregion/coronavirus-race-deaths.html</a:t>
            </a:r>
            <a:r>
              <a:rPr lang="en-US" dirty="0"/>
              <a:t>)</a:t>
            </a:r>
            <a:endParaRPr lang="en-US" u="none" baseline="0" dirty="0"/>
          </a:p>
          <a:p>
            <a:pPr marL="171450" indent="-171450">
              <a:buFont typeface="Arial" panose="020B0604020202020204" pitchFamily="34" charset="0"/>
              <a:buChar char="•"/>
            </a:pPr>
            <a:r>
              <a:rPr lang="en-US" u="none" baseline="0" dirty="0"/>
              <a:t>The New York Times “As Coronavirus Deepens Inequality, Inequality Worsens Its Spread” (</a:t>
            </a:r>
            <a:r>
              <a:rPr lang="en-US" dirty="0">
                <a:hlinkClick r:id="rId6"/>
              </a:rPr>
              <a:t>https://www.nytimes.com/2020/03/15/world/europe/coronavirus-inequality.html</a:t>
            </a:r>
            <a:r>
              <a:rPr lang="en-US" dirty="0"/>
              <a:t>)</a:t>
            </a:r>
            <a:endParaRPr lang="en-US" u="none" baseline="0" dirty="0"/>
          </a:p>
          <a:p>
            <a:pPr marL="171450" indent="-171450">
              <a:buFont typeface="Arial" panose="020B0604020202020204" pitchFamily="34" charset="0"/>
              <a:buChar char="•"/>
            </a:pPr>
            <a:r>
              <a:rPr lang="en-US" u="none" baseline="0" dirty="0"/>
              <a:t>Vox “Every aspect of the coronavirus pandemic exposes America’s devastating inequalities” (</a:t>
            </a:r>
            <a:r>
              <a:rPr lang="en-US" dirty="0">
                <a:hlinkClick r:id="rId7"/>
              </a:rPr>
              <a:t>https://www.vox.com/2020/4/10/21207520/coronavirus-deaths-economy-layoffs-inequality-covid-pandemic</a:t>
            </a:r>
            <a:r>
              <a:rPr lang="en-US" dirty="0"/>
              <a:t>)</a:t>
            </a:r>
            <a:endParaRPr lang="en-US" u="none" baseline="0" dirty="0"/>
          </a:p>
          <a:p>
            <a:pPr marL="171450" indent="-171450">
              <a:buFont typeface="Arial" panose="020B0604020202020204" pitchFamily="34" charset="0"/>
              <a:buChar char="•"/>
            </a:pPr>
            <a:r>
              <a:rPr lang="en-US" u="none" baseline="0" dirty="0"/>
              <a:t>Vox “How racism and poverty made Detroit a new coronavirus hot spot” (</a:t>
            </a:r>
            <a:r>
              <a:rPr lang="en-US" dirty="0">
                <a:hlinkClick r:id="rId8"/>
              </a:rPr>
              <a:t>https://www.vox.com/identities/2020/4/10/21211920/detroit-coronavirus-racism-poverty-hot-spot</a:t>
            </a:r>
            <a:r>
              <a:rPr lang="en-US" dirty="0"/>
              <a:t>)</a:t>
            </a:r>
            <a:endParaRPr lang="en-US" u="none" baseline="0" dirty="0"/>
          </a:p>
          <a:p>
            <a:pPr marL="171450" indent="-171450">
              <a:buFont typeface="Arial" panose="020B0604020202020204" pitchFamily="34" charset="0"/>
              <a:buChar char="•"/>
            </a:pPr>
            <a:endParaRPr lang="en-US" u="none"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41</a:t>
            </a:fld>
            <a:endParaRPr lang="en-US" dirty="0"/>
          </a:p>
        </p:txBody>
      </p:sp>
    </p:spTree>
    <p:extLst>
      <p:ext uri="{BB962C8B-B14F-4D97-AF65-F5344CB8AC3E}">
        <p14:creationId xmlns:p14="http://schemas.microsoft.com/office/powerpoint/2010/main" val="401820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u="none" dirty="0"/>
              <a:t>Data from the U.S. Bureau of Labor Statistics</a:t>
            </a:r>
          </a:p>
          <a:p>
            <a:endParaRPr lang="en-US" b="0" i="0" u="none" dirty="0"/>
          </a:p>
          <a:p>
            <a:r>
              <a:rPr lang="en-US" b="1" i="0" u="sng" dirty="0"/>
              <a:t>Lecture Tips: </a:t>
            </a:r>
            <a:r>
              <a:rPr lang="en-US" dirty="0"/>
              <a:t>These slides provide an opportunity to</a:t>
            </a:r>
          </a:p>
          <a:p>
            <a:pPr marL="228600" indent="-228600">
              <a:buAutoNum type="arabicParenR"/>
            </a:pPr>
            <a:r>
              <a:rPr lang="en-US" baseline="0" dirty="0"/>
              <a:t>Connect inequality to the coronavirus pandemic</a:t>
            </a:r>
          </a:p>
          <a:p>
            <a:pPr marL="228600" indent="-228600">
              <a:buAutoNum type="arabicParenR"/>
            </a:pPr>
            <a:r>
              <a:rPr lang="en-US" baseline="0" dirty="0"/>
              <a:t>Highlight the relationships between different forms of inequality (income, health, racial, housing, etc.)</a:t>
            </a:r>
          </a:p>
          <a:p>
            <a:pPr marL="0" indent="0">
              <a:buNone/>
            </a:pPr>
            <a:r>
              <a:rPr lang="en-US" baseline="0" dirty="0"/>
              <a:t>These slides should be presented after “Who is in Poverty” slides</a:t>
            </a:r>
          </a:p>
          <a:p>
            <a:pPr marL="0" indent="0">
              <a:buNone/>
            </a:pPr>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Economist “American inequality meets covid-19” (</a:t>
            </a:r>
            <a:r>
              <a:rPr lang="en-US" dirty="0">
                <a:hlinkClick r:id="rId3"/>
              </a:rPr>
              <a:t>https://www.economist.com/united-states/2020/04/18/american-inequality-meets-covid-19</a:t>
            </a:r>
            <a:r>
              <a:rPr lang="en-US" dirty="0"/>
              <a:t>)</a:t>
            </a:r>
            <a:endParaRPr lang="en-US" u="none" baseline="0" dirty="0"/>
          </a:p>
          <a:p>
            <a:pPr marL="171450" indent="-171450">
              <a:buFont typeface="Arial" panose="020B0604020202020204" pitchFamily="34" charset="0"/>
              <a:buChar char="•"/>
            </a:pPr>
            <a:r>
              <a:rPr lang="en-US" u="none" baseline="0" dirty="0"/>
              <a:t>The New York Times “New York City Coronavirus Map and Case Count” (</a:t>
            </a:r>
            <a:r>
              <a:rPr lang="en-US" dirty="0">
                <a:hlinkClick r:id="rId4"/>
              </a:rPr>
              <a:t>https://www.nytimes.com/interactive/2020/nyregion/new-york-city-coronavirus-cases.html</a:t>
            </a:r>
            <a:r>
              <a:rPr lang="en-US" dirty="0"/>
              <a:t>)</a:t>
            </a:r>
            <a:endParaRPr lang="en-US" u="none" baseline="0" dirty="0"/>
          </a:p>
          <a:p>
            <a:pPr marL="171450" indent="-171450">
              <a:buFont typeface="Arial" panose="020B0604020202020204" pitchFamily="34" charset="0"/>
              <a:buChar char="•"/>
            </a:pPr>
            <a:r>
              <a:rPr lang="en-US" u="none" baseline="0" dirty="0"/>
              <a:t>The New York Times “Virus Is Twice as Deadly for Black and Latino People Than Whites in N.Y.C” (</a:t>
            </a:r>
            <a:r>
              <a:rPr lang="en-US" dirty="0">
                <a:hlinkClick r:id="rId5"/>
              </a:rPr>
              <a:t>https://www.nytimes.com/2020/04/08/nyregion/coronavirus-race-deaths.html</a:t>
            </a:r>
            <a:r>
              <a:rPr lang="en-US" dirty="0"/>
              <a:t>)</a:t>
            </a:r>
            <a:endParaRPr lang="en-US" u="none" baseline="0" dirty="0"/>
          </a:p>
          <a:p>
            <a:pPr marL="171450" indent="-171450">
              <a:buFont typeface="Arial" panose="020B0604020202020204" pitchFamily="34" charset="0"/>
              <a:buChar char="•"/>
            </a:pPr>
            <a:r>
              <a:rPr lang="en-US" u="none" baseline="0" dirty="0"/>
              <a:t>The New York Times “As Coronavirus Deepens Inequality, Inequality Worsens Its Spread” (</a:t>
            </a:r>
            <a:r>
              <a:rPr lang="en-US" dirty="0">
                <a:hlinkClick r:id="rId6"/>
              </a:rPr>
              <a:t>https://www.nytimes.com/2020/03/15/world/europe/coronavirus-inequality.html</a:t>
            </a:r>
            <a:r>
              <a:rPr lang="en-US" dirty="0"/>
              <a:t>)</a:t>
            </a:r>
            <a:endParaRPr lang="en-US" u="none" baseline="0" dirty="0"/>
          </a:p>
          <a:p>
            <a:pPr marL="171450" indent="-171450">
              <a:buFont typeface="Arial" panose="020B0604020202020204" pitchFamily="34" charset="0"/>
              <a:buChar char="•"/>
            </a:pPr>
            <a:r>
              <a:rPr lang="en-US" u="none" baseline="0" dirty="0"/>
              <a:t>Vox “Every aspect of the coronavirus pandemic exposes America’s devastating inequalities” (</a:t>
            </a:r>
            <a:r>
              <a:rPr lang="en-US" dirty="0">
                <a:hlinkClick r:id="rId7"/>
              </a:rPr>
              <a:t>https://www.vox.com/2020/4/10/21207520/coronavirus-deaths-economy-layoffs-inequality-covid-pandemic</a:t>
            </a:r>
            <a:r>
              <a:rPr lang="en-US" dirty="0"/>
              <a:t>)</a:t>
            </a:r>
            <a:endParaRPr lang="en-US" u="none" baseline="0" dirty="0"/>
          </a:p>
          <a:p>
            <a:pPr marL="171450" indent="-171450">
              <a:buFont typeface="Arial" panose="020B0604020202020204" pitchFamily="34" charset="0"/>
              <a:buChar char="•"/>
            </a:pPr>
            <a:r>
              <a:rPr lang="en-US" u="none" baseline="0" dirty="0"/>
              <a:t>Vox “How racism and poverty made Detroit a new coronavirus hot spot” (</a:t>
            </a:r>
            <a:r>
              <a:rPr lang="en-US" dirty="0">
                <a:hlinkClick r:id="rId8"/>
              </a:rPr>
              <a:t>https://www.vox.com/identities/2020/4/10/21211920/detroit-coronavirus-racism-poverty-hot-spot</a:t>
            </a:r>
            <a:r>
              <a:rPr lang="en-US" dirty="0"/>
              <a:t>)</a:t>
            </a:r>
            <a:endParaRPr lang="en-US" u="none" baseline="0" dirty="0"/>
          </a:p>
          <a:p>
            <a:pPr marL="171450" indent="-171450">
              <a:buFont typeface="Arial" panose="020B0604020202020204" pitchFamily="34" charset="0"/>
              <a:buChar char="•"/>
            </a:pPr>
            <a:endParaRPr lang="en-US" u="none"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42</a:t>
            </a:fld>
            <a:endParaRPr lang="en-US" dirty="0"/>
          </a:p>
        </p:txBody>
      </p:sp>
    </p:spTree>
    <p:extLst>
      <p:ext uri="{BB962C8B-B14F-4D97-AF65-F5344CB8AC3E}">
        <p14:creationId xmlns:p14="http://schemas.microsoft.com/office/powerpoint/2010/main" val="150038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 </a:t>
            </a:r>
            <a:r>
              <a:rPr lang="en-US" dirty="0"/>
              <a:t>These slides provide an opportunity to</a:t>
            </a:r>
          </a:p>
          <a:p>
            <a:pPr marL="228600" indent="-228600">
              <a:buAutoNum type="arabicParenR"/>
            </a:pPr>
            <a:r>
              <a:rPr lang="en-US" baseline="0" dirty="0"/>
              <a:t>Connect inequality to the coronavirus pandemic</a:t>
            </a:r>
          </a:p>
          <a:p>
            <a:pPr marL="228600" indent="-228600">
              <a:buAutoNum type="arabicParenR"/>
            </a:pPr>
            <a:r>
              <a:rPr lang="en-US" baseline="0" dirty="0"/>
              <a:t>Highlight the relationships between different forms of inequality (income, health, racial, housing, etc.)</a:t>
            </a:r>
          </a:p>
          <a:p>
            <a:pPr marL="0" indent="0">
              <a:buNone/>
            </a:pPr>
            <a:r>
              <a:rPr lang="en-US" baseline="0" dirty="0"/>
              <a:t>These slides should be presented after “Who is in Poverty” slides</a:t>
            </a:r>
          </a:p>
          <a:p>
            <a:pPr marL="0" indent="0">
              <a:buNone/>
            </a:pPr>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Economist “American inequality meets covid-19” (</a:t>
            </a:r>
            <a:r>
              <a:rPr lang="en-US" dirty="0">
                <a:hlinkClick r:id="rId3"/>
              </a:rPr>
              <a:t>https://www.economist.com/united-states/2020/04/18/american-inequality-meets-covid-19</a:t>
            </a:r>
            <a:r>
              <a:rPr lang="en-US" dirty="0"/>
              <a:t>)</a:t>
            </a:r>
            <a:endParaRPr lang="en-US" u="none" baseline="0" dirty="0"/>
          </a:p>
          <a:p>
            <a:pPr marL="171450" indent="-171450">
              <a:buFont typeface="Arial" panose="020B0604020202020204" pitchFamily="34" charset="0"/>
              <a:buChar char="•"/>
            </a:pPr>
            <a:r>
              <a:rPr lang="en-US" u="none" baseline="0" dirty="0"/>
              <a:t>The New York Times “New York City Coronavirus Map and Case Count” (</a:t>
            </a:r>
            <a:r>
              <a:rPr lang="en-US" dirty="0">
                <a:hlinkClick r:id="rId4"/>
              </a:rPr>
              <a:t>https://www.nytimes.com/interactive/2020/nyregion/new-york-city-coronavirus-cases.html</a:t>
            </a:r>
            <a:r>
              <a:rPr lang="en-US" dirty="0"/>
              <a:t>)</a:t>
            </a:r>
            <a:endParaRPr lang="en-US" u="none" baseline="0" dirty="0"/>
          </a:p>
          <a:p>
            <a:pPr marL="171450" indent="-171450">
              <a:buFont typeface="Arial" panose="020B0604020202020204" pitchFamily="34" charset="0"/>
              <a:buChar char="•"/>
            </a:pPr>
            <a:r>
              <a:rPr lang="en-US" u="none" baseline="0" dirty="0"/>
              <a:t>The New York Times “Virus Is Twice as Deadly for Black and Latino People Than Whites in N.Y.C” (</a:t>
            </a:r>
            <a:r>
              <a:rPr lang="en-US" dirty="0">
                <a:hlinkClick r:id="rId5"/>
              </a:rPr>
              <a:t>https://www.nytimes.com/2020/04/08/nyregion/coronavirus-race-deaths.html</a:t>
            </a:r>
            <a:r>
              <a:rPr lang="en-US" dirty="0"/>
              <a:t>)</a:t>
            </a:r>
            <a:endParaRPr lang="en-US" u="none" baseline="0" dirty="0"/>
          </a:p>
          <a:p>
            <a:pPr marL="171450" indent="-171450">
              <a:buFont typeface="Arial" panose="020B0604020202020204" pitchFamily="34" charset="0"/>
              <a:buChar char="•"/>
            </a:pPr>
            <a:r>
              <a:rPr lang="en-US" u="none" baseline="0" dirty="0"/>
              <a:t>The New York Times “As Coronavirus Deepens Inequality, Inequality Worsens Its Spread” (</a:t>
            </a:r>
            <a:r>
              <a:rPr lang="en-US" dirty="0">
                <a:hlinkClick r:id="rId6"/>
              </a:rPr>
              <a:t>https://www.nytimes.com/2020/03/15/world/europe/coronavirus-inequality.html</a:t>
            </a:r>
            <a:r>
              <a:rPr lang="en-US" dirty="0"/>
              <a:t>)</a:t>
            </a:r>
            <a:endParaRPr lang="en-US" u="none" baseline="0" dirty="0"/>
          </a:p>
          <a:p>
            <a:pPr marL="171450" indent="-171450">
              <a:buFont typeface="Arial" panose="020B0604020202020204" pitchFamily="34" charset="0"/>
              <a:buChar char="•"/>
            </a:pPr>
            <a:r>
              <a:rPr lang="en-US" u="none" baseline="0" dirty="0"/>
              <a:t>Vox “Every aspect of the coronavirus pandemic exposes America’s devastating inequalities” (</a:t>
            </a:r>
            <a:r>
              <a:rPr lang="en-US" dirty="0">
                <a:hlinkClick r:id="rId7"/>
              </a:rPr>
              <a:t>https://www.vox.com/2020/4/10/21207520/coronavirus-deaths-economy-layoffs-inequality-covid-pandemic</a:t>
            </a:r>
            <a:r>
              <a:rPr lang="en-US" dirty="0"/>
              <a:t>)</a:t>
            </a:r>
            <a:endParaRPr lang="en-US" u="none" baseline="0" dirty="0"/>
          </a:p>
          <a:p>
            <a:pPr marL="171450" indent="-171450">
              <a:buFont typeface="Arial" panose="020B0604020202020204" pitchFamily="34" charset="0"/>
              <a:buChar char="•"/>
            </a:pPr>
            <a:r>
              <a:rPr lang="en-US" u="none" baseline="0" dirty="0"/>
              <a:t>Vox “How racism and poverty made Detroit a new coronavirus hot spot” (</a:t>
            </a:r>
            <a:r>
              <a:rPr lang="en-US" dirty="0">
                <a:hlinkClick r:id="rId8"/>
              </a:rPr>
              <a:t>https://www.vox.com/identities/2020/4/10/21211920/detroit-coronavirus-racism-poverty-hot-spot</a:t>
            </a:r>
            <a:r>
              <a:rPr lang="en-US" dirty="0"/>
              <a:t>)</a:t>
            </a:r>
            <a:endParaRPr lang="en-US" u="none"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43</a:t>
            </a:fld>
            <a:endParaRPr lang="en-US" dirty="0"/>
          </a:p>
        </p:txBody>
      </p:sp>
    </p:spTree>
    <p:extLst>
      <p:ext uri="{BB962C8B-B14F-4D97-AF65-F5344CB8AC3E}">
        <p14:creationId xmlns:p14="http://schemas.microsoft.com/office/powerpoint/2010/main" val="870966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u="none" dirty="0"/>
              <a:t>Data from U.S. Census Bureau and Michigan Coronavirus Data (</a:t>
            </a:r>
            <a:r>
              <a:rPr lang="en-US" dirty="0">
                <a:hlinkClick r:id="rId3"/>
              </a:rPr>
              <a:t>https://www.michigan.gov/coronavirus/0,9753,7-406-98163_98173---,00.html</a:t>
            </a:r>
            <a:r>
              <a:rPr lang="en-US" dirty="0"/>
              <a:t>)</a:t>
            </a:r>
            <a:endParaRPr lang="en-US" b="0" i="0" u="none" dirty="0"/>
          </a:p>
          <a:p>
            <a:endParaRPr lang="en-US" b="0" i="0" u="none" dirty="0"/>
          </a:p>
          <a:p>
            <a:r>
              <a:rPr lang="en-US" b="1" i="0" u="sng" dirty="0"/>
              <a:t>Lecture Tips: </a:t>
            </a:r>
            <a:r>
              <a:rPr lang="en-US" dirty="0"/>
              <a:t>These slides provide an opportunity to</a:t>
            </a:r>
          </a:p>
          <a:p>
            <a:pPr marL="228600" indent="-228600">
              <a:buAutoNum type="arabicParenR"/>
            </a:pPr>
            <a:r>
              <a:rPr lang="en-US" baseline="0" dirty="0"/>
              <a:t>Connect inequality to the coronavirus pandemic</a:t>
            </a:r>
          </a:p>
          <a:p>
            <a:pPr marL="228600" indent="-228600">
              <a:buAutoNum type="arabicParenR"/>
            </a:pPr>
            <a:r>
              <a:rPr lang="en-US" baseline="0" dirty="0"/>
              <a:t>Highlight the relationships between different forms of inequality (income, health, racial, housing, etc.)</a:t>
            </a:r>
          </a:p>
          <a:p>
            <a:pPr marL="0" indent="0">
              <a:buNone/>
            </a:pPr>
            <a:r>
              <a:rPr lang="en-US" baseline="0" dirty="0"/>
              <a:t>These slides should be presented after “Who is in Poverty” slides</a:t>
            </a:r>
          </a:p>
          <a:p>
            <a:pPr marL="0" indent="0">
              <a:buNone/>
            </a:pPr>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Economist “American inequality meets covid-19” (</a:t>
            </a:r>
            <a:r>
              <a:rPr lang="en-US" dirty="0">
                <a:hlinkClick r:id="rId4"/>
              </a:rPr>
              <a:t>https://www.economist.com/united-states/2020/04/18/american-inequality-meets-covid-19</a:t>
            </a:r>
            <a:r>
              <a:rPr lang="en-US" dirty="0"/>
              <a:t>)</a:t>
            </a:r>
            <a:endParaRPr lang="en-US" u="none" baseline="0" dirty="0"/>
          </a:p>
          <a:p>
            <a:pPr marL="171450" indent="-171450">
              <a:buFont typeface="Arial" panose="020B0604020202020204" pitchFamily="34" charset="0"/>
              <a:buChar char="•"/>
            </a:pPr>
            <a:r>
              <a:rPr lang="en-US" u="none" baseline="0" dirty="0"/>
              <a:t>The New York Times “New York City Coronavirus Map and Case Count” (</a:t>
            </a:r>
            <a:r>
              <a:rPr lang="en-US" dirty="0">
                <a:hlinkClick r:id="rId5"/>
              </a:rPr>
              <a:t>https://www.nytimes.com/interactive/2020/nyregion/new-york-city-coronavirus-cases.html</a:t>
            </a:r>
            <a:r>
              <a:rPr lang="en-US" dirty="0"/>
              <a:t>)</a:t>
            </a:r>
            <a:endParaRPr lang="en-US" u="none" baseline="0" dirty="0"/>
          </a:p>
          <a:p>
            <a:pPr marL="171450" indent="-171450">
              <a:buFont typeface="Arial" panose="020B0604020202020204" pitchFamily="34" charset="0"/>
              <a:buChar char="•"/>
            </a:pPr>
            <a:r>
              <a:rPr lang="en-US" u="none" baseline="0" dirty="0"/>
              <a:t>The New York Times “Virus Is Twice as Deadly for Black and Latino People Than Whites in N.Y.C” (</a:t>
            </a:r>
            <a:r>
              <a:rPr lang="en-US" dirty="0">
                <a:hlinkClick r:id="rId6"/>
              </a:rPr>
              <a:t>https://www.nytimes.com/2020/04/08/nyregion/coronavirus-race-deaths.html</a:t>
            </a:r>
            <a:r>
              <a:rPr lang="en-US" dirty="0"/>
              <a:t>)</a:t>
            </a:r>
            <a:endParaRPr lang="en-US" u="none" baseline="0" dirty="0"/>
          </a:p>
          <a:p>
            <a:pPr marL="171450" indent="-171450">
              <a:buFont typeface="Arial" panose="020B0604020202020204" pitchFamily="34" charset="0"/>
              <a:buChar char="•"/>
            </a:pPr>
            <a:r>
              <a:rPr lang="en-US" u="none" baseline="0" dirty="0"/>
              <a:t>The New York Times “As Coronavirus Deepens Inequality, Inequality Worsens Its Spread” (</a:t>
            </a:r>
            <a:r>
              <a:rPr lang="en-US" dirty="0">
                <a:hlinkClick r:id="rId7"/>
              </a:rPr>
              <a:t>https://www.nytimes.com/2020/03/15/world/europe/coronavirus-inequality.html</a:t>
            </a:r>
            <a:r>
              <a:rPr lang="en-US" dirty="0"/>
              <a:t>)</a:t>
            </a:r>
            <a:endParaRPr lang="en-US" u="none" baseline="0" dirty="0"/>
          </a:p>
          <a:p>
            <a:pPr marL="171450" indent="-171450">
              <a:buFont typeface="Arial" panose="020B0604020202020204" pitchFamily="34" charset="0"/>
              <a:buChar char="•"/>
            </a:pPr>
            <a:r>
              <a:rPr lang="en-US" u="none" baseline="0" dirty="0"/>
              <a:t>Vox “Every aspect of the coronavirus pandemic exposes America’s devastating inequalities” (</a:t>
            </a:r>
            <a:r>
              <a:rPr lang="en-US" dirty="0">
                <a:hlinkClick r:id="rId8"/>
              </a:rPr>
              <a:t>https://www.vox.com/2020/4/10/21207520/coronavirus-deaths-economy-layoffs-inequality-covid-pandemic</a:t>
            </a:r>
            <a:r>
              <a:rPr lang="en-US" dirty="0"/>
              <a:t>)</a:t>
            </a:r>
            <a:endParaRPr lang="en-US" u="none" baseline="0" dirty="0"/>
          </a:p>
          <a:p>
            <a:pPr marL="171450" indent="-171450">
              <a:buFont typeface="Arial" panose="020B0604020202020204" pitchFamily="34" charset="0"/>
              <a:buChar char="•"/>
            </a:pPr>
            <a:r>
              <a:rPr lang="en-US" u="none" baseline="0" dirty="0"/>
              <a:t>Vox “How racism and poverty made Detroit a new coronavirus hot spot” (</a:t>
            </a:r>
            <a:r>
              <a:rPr lang="en-US" dirty="0">
                <a:hlinkClick r:id="rId9"/>
              </a:rPr>
              <a:t>https://www.vox.com/identities/2020/4/10/21211920/detroit-coronavirus-racism-poverty-hot-spot</a:t>
            </a:r>
            <a:r>
              <a:rPr lang="en-US" dirty="0"/>
              <a:t>)</a:t>
            </a:r>
            <a:endParaRPr lang="en-US" u="none"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44</a:t>
            </a:fld>
            <a:endParaRPr lang="en-US" dirty="0"/>
          </a:p>
        </p:txBody>
      </p:sp>
    </p:spTree>
    <p:extLst>
      <p:ext uri="{BB962C8B-B14F-4D97-AF65-F5344CB8AC3E}">
        <p14:creationId xmlns:p14="http://schemas.microsoft.com/office/powerpoint/2010/main" val="1995047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45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 </a:t>
            </a:r>
            <a:r>
              <a:rPr lang="en-US" b="0" i="0" u="none" dirty="0"/>
              <a:t>This slide aims to help students connect market power to Covid-19. While Covid-19 is hurting the economy, the effect is not the same across all companies and some, like Amazon, may benefit from the pandemic when businesses have few e-commerce channels to reach consumers.</a:t>
            </a:r>
            <a:endParaRPr lang="en-US" b="1" i="0" u="sng" dirty="0"/>
          </a:p>
          <a:p>
            <a:endParaRPr lang="en-US" b="1" i="0" u="sng" dirty="0"/>
          </a:p>
          <a:p>
            <a:r>
              <a:rPr lang="en-US" b="1" i="0" u="sng" dirty="0"/>
              <a:t>Sources:</a:t>
            </a:r>
          </a:p>
          <a:p>
            <a:pPr marL="171450" indent="-171450">
              <a:buFont typeface="Arial" panose="020B0604020202020204" pitchFamily="34" charset="0"/>
              <a:buChar char="•"/>
            </a:pPr>
            <a:r>
              <a:rPr lang="en-US" b="0" i="0" u="none" dirty="0"/>
              <a:t>The Seattle Times ‘Amazon wins business from reluctant brands after coronavirus closes stores’ (</a:t>
            </a:r>
            <a:r>
              <a:rPr lang="en-US" dirty="0">
                <a:hlinkClick r:id="rId3"/>
              </a:rPr>
              <a:t>https://www.seattletimes.com/business/amazon-wins-business-from-reluctant-brands-after-coronavirus-closes-stores/</a:t>
            </a:r>
            <a:r>
              <a:rPr lang="en-US" dirty="0"/>
              <a:t>)</a:t>
            </a:r>
            <a:endParaRPr lang="en-US" b="0" i="0" u="none" dirty="0"/>
          </a:p>
        </p:txBody>
      </p:sp>
      <p:sp>
        <p:nvSpPr>
          <p:cNvPr id="4" name="Slide Number Placeholder 3"/>
          <p:cNvSpPr>
            <a:spLocks noGrp="1"/>
          </p:cNvSpPr>
          <p:nvPr>
            <p:ph type="sldNum" sz="quarter" idx="10"/>
          </p:nvPr>
        </p:nvSpPr>
        <p:spPr/>
        <p:txBody>
          <a:bodyPr/>
          <a:lstStyle/>
          <a:p>
            <a:fld id="{AACAD089-FF66-4DAA-92F7-2B8C2A7B5E5C}" type="slidenum">
              <a:rPr lang="en-US" smtClean="0"/>
              <a:t>46</a:t>
            </a:fld>
            <a:endParaRPr lang="en-US" dirty="0"/>
          </a:p>
        </p:txBody>
      </p:sp>
    </p:spTree>
    <p:extLst>
      <p:ext uri="{BB962C8B-B14F-4D97-AF65-F5344CB8AC3E}">
        <p14:creationId xmlns:p14="http://schemas.microsoft.com/office/powerpoint/2010/main" val="4070147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This slide provides aims to get students to think about how market power will change post-Covid-19. The slide highlights three examples supporting the argument that many industries will experience market power consolidation. Can students think of ‘relatively’ new companies that have been able to succeed during the pandemic? (Ex. Zoom, Slack) Are these exceptions that prove the rule?</a:t>
            </a:r>
          </a:p>
          <a:p>
            <a:endParaRPr lang="en-US" b="0" u="none" dirty="0"/>
          </a:p>
          <a:p>
            <a:r>
              <a:rPr lang="en-US" b="1" u="sng" dirty="0"/>
              <a:t>Sources:</a:t>
            </a:r>
            <a:endParaRPr lang="en-US" b="0" u="none" dirty="0"/>
          </a:p>
          <a:p>
            <a:pPr marL="171450" indent="-171450">
              <a:buFont typeface="Arial" panose="020B0604020202020204" pitchFamily="34" charset="0"/>
              <a:buChar char="•"/>
            </a:pPr>
            <a:r>
              <a:rPr lang="en-US" b="0" u="none" dirty="0"/>
              <a:t>The Economist “The changes covid-19 is forcing on to business” (</a:t>
            </a:r>
            <a:r>
              <a:rPr lang="en-US" dirty="0">
                <a:hlinkClick r:id="rId3"/>
              </a:rPr>
              <a:t>https://www.economist.com/briefing/2020/04/11/the-changes-covid-19-is-forcing-on-to-business</a:t>
            </a:r>
            <a:r>
              <a:rPr lang="en-US" dirty="0"/>
              <a:t>)</a:t>
            </a:r>
            <a:endParaRPr lang="en-US" b="1" u="sng"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232014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48</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These slides connect the concepts of short run and long run profits/exit to the coronavirus pandemic, by asking students to think about why restaurants decided to stay open (or offer delivery) early during shut downs. The first slide emphasizes that in the short run, many fixed costs (like rent) were sunk for restaurants. Therefore, using the marginal principle, it was rational for restaurants to stay open (keep producing meals) as long as marginal revenue was greater than marginal cost.</a:t>
            </a:r>
          </a:p>
          <a:p>
            <a:endParaRPr lang="en-US" b="0" u="none" dirty="0"/>
          </a:p>
          <a:p>
            <a:r>
              <a:rPr lang="en-US" b="0" u="none" dirty="0"/>
              <a:t>The next slide shows how the story changes in the long run. In the long run, fixed costs are not sunk – restaurants have to continue making rent payments. Therefore, restaurant owners have to consider their full set of average total costs (fixed + variable) when deciding whether to stay in business of exit the market. If average cost is greater than an individual restaurant’s demand (or average revenue) then in the long run the restaurant will exit since it is unprofitable.</a:t>
            </a:r>
          </a:p>
          <a:p>
            <a:endParaRPr lang="en-US" b="0" u="none" dirty="0"/>
          </a:p>
          <a:p>
            <a:r>
              <a:rPr lang="en-US" b="0" u="none" dirty="0"/>
              <a:t>This discussion can also emphasize to students that given the circumstances and the time horizon not all fixed costs are ‘fixed’ in the sense that they cannot change. For example during the pandemic some landlords where willing to renegotiate rents during shutdowns.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174363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a:t>
            </a:r>
          </a:p>
          <a:p>
            <a:pPr marL="171450" indent="-171450">
              <a:buFont typeface="Arial" panose="020B0604020202020204" pitchFamily="34" charset="0"/>
              <a:buChar char="•"/>
            </a:pPr>
            <a:r>
              <a:rPr lang="en-US" dirty="0"/>
              <a:t>This slide builds off the Nerida example, to ask students to consider what opportunity costs did they consider before deciding to attend classes in the fall. It may be helpful to note that the BLS reports unemployment rates by education level for people 25 years and older. Therefore, depending on student’s age, unemployment could be higher.</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Sources</a:t>
            </a:r>
            <a:r>
              <a:rPr lang="en-US" b="0" u="non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Wall Street Journal “Incoming College Students Could Take Gap Year Over Covid-19 Uncertainty” </a:t>
            </a:r>
            <a:r>
              <a:rPr lang="en-US" dirty="0">
                <a:hlinkClick r:id="rId3"/>
              </a:rPr>
              <a:t>https://www.wsj.com/articles/incoming-college-students-could-take-gap-year-over-covid-19-uncertainty-11588687598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McKinsey Global Institute “COVID-19 and jobs: Monitoring the US impact on people and places” </a:t>
            </a:r>
            <a:r>
              <a:rPr lang="en-US" dirty="0">
                <a:hlinkClick r:id="rId4"/>
              </a:rPr>
              <a:t>https://www.mckinsey.com/industries/public-sector/our-insights/covid-19-and-jobs-monitoring-the-us-impact-on-people-and-places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ACAD089-FF66-4DAA-92F7-2B8C2A7B5E5C}" type="slidenum">
              <a:rPr lang="en-US" smtClean="0"/>
              <a:t>5</a:t>
            </a:fld>
            <a:endParaRPr lang="en-US" dirty="0"/>
          </a:p>
        </p:txBody>
      </p:sp>
    </p:spTree>
    <p:extLst>
      <p:ext uri="{BB962C8B-B14F-4D97-AF65-F5344CB8AC3E}">
        <p14:creationId xmlns:p14="http://schemas.microsoft.com/office/powerpoint/2010/main" val="1690529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These slides connect the concepts of short run and long run profits/exit to the coronavirus pandemic, by asking students to think about why restaurants decided to stay open (or offer delivery) early during shut downs. The first slide emphasizes that in the short run, many fixed costs (like rent) were sunk for restaurants. Therefore, using the marginal principle, it was rational for restaurants to stay open (keep producing meals) as long as marginal revenue was greater than marginal cost.</a:t>
            </a:r>
          </a:p>
          <a:p>
            <a:endParaRPr lang="en-US" b="0" u="none" dirty="0"/>
          </a:p>
          <a:p>
            <a:r>
              <a:rPr lang="en-US" b="0" u="none" dirty="0"/>
              <a:t>The next slide shows how the story changes in the long run. In the long run, fixed costs are not sunk – restaurants have to continue making rent payments. Therefore, restaurant owners have to consider their full set of average total costs (fixed + variable) when deciding whether to stay in business of exit the market. If average cost is greater than an individual restaurant’s demand (or average revenue) then in the long run the restaurant will exit since it is unprofitable.</a:t>
            </a:r>
          </a:p>
          <a:p>
            <a:endParaRPr lang="en-US" b="0" u="none" dirty="0"/>
          </a:p>
          <a:p>
            <a:r>
              <a:rPr lang="en-US" b="0" u="none" dirty="0"/>
              <a:t>This discussion can also emphasize to students that given the circumstances and the time horizon not all fixed costs are ‘fixed’ in the sense that they cannot change. For example during the pandemic some landlords where willing to renegotiate rents during shutdowns.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4040916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51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provides students to break into small groups and choose an industry/company to evaluate through the lens of Porter’s Five Forces. Ask students to evaluate the industry for each source before the coronavirus pandemic and after. Ask the groups to reach consensus on whether the industry is now more attractive (less intense competition, lower threat of entrants/substitutes, lower buyer/supplier bargaining power) or less attractive (more intense competition, higher threat of entrants/substitutes, higher buyer/supplier bargaining power).</a:t>
            </a:r>
            <a:endParaRPr lang="en-US" b="1"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52</a:t>
            </a:fld>
            <a:endParaRPr lang="en-US" dirty="0"/>
          </a:p>
        </p:txBody>
      </p:sp>
    </p:spTree>
    <p:extLst>
      <p:ext uri="{BB962C8B-B14F-4D97-AF65-F5344CB8AC3E}">
        <p14:creationId xmlns:p14="http://schemas.microsoft.com/office/powerpoint/2010/main" val="138578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provides an example for the discussion question using the movie theater industry like AMC Theaters.</a:t>
            </a:r>
          </a:p>
          <a:p>
            <a:endParaRPr lang="en-US" b="0" u="none" dirty="0"/>
          </a:p>
          <a:p>
            <a:r>
              <a:rPr lang="en-US" b="1" u="sng" dirty="0"/>
              <a:t>Sources:</a:t>
            </a:r>
            <a:endParaRPr lang="en-US"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Los Angeles Times ‘</a:t>
            </a:r>
            <a:r>
              <a:rPr lang="en-US" b="0" i="0" dirty="0">
                <a:solidFill>
                  <a:srgbClr val="000000"/>
                </a:solidFill>
                <a:effectLst/>
                <a:latin typeface="var(--headline-font)"/>
              </a:rPr>
              <a:t>AMC Theatres lost $561 million in one quarter, with revenue down nearly 100%, because of COVID-19</a:t>
            </a:r>
            <a:r>
              <a:rPr lang="en-US" b="0" i="0" u="none" dirty="0">
                <a:solidFill>
                  <a:srgbClr val="000000"/>
                </a:solidFill>
                <a:effectLst/>
                <a:latin typeface="var(--headline-font)"/>
              </a:rPr>
              <a:t>’ (</a:t>
            </a:r>
            <a:r>
              <a:rPr lang="en-US" dirty="0">
                <a:hlinkClick r:id="rId3"/>
              </a:rPr>
              <a:t>https://www.latimes.com/entertainment-arts/business/story/2020-08-06/amc-theatres-lost-561-million-in-one-quarter-because-of-covid-19</a:t>
            </a:r>
            <a:r>
              <a:rPr lang="en-US" dirty="0"/>
              <a:t>)</a:t>
            </a:r>
            <a:endParaRPr lang="en-US" b="0" i="0" dirty="0">
              <a:solidFill>
                <a:srgbClr val="000000"/>
              </a:solidFill>
              <a:effectLst/>
              <a:latin typeface="var(--headline-font)"/>
            </a:endParaRPr>
          </a:p>
        </p:txBody>
      </p:sp>
      <p:sp>
        <p:nvSpPr>
          <p:cNvPr id="4" name="Slide Number Placeholder 3"/>
          <p:cNvSpPr>
            <a:spLocks noGrp="1"/>
          </p:cNvSpPr>
          <p:nvPr>
            <p:ph type="sldNum" sz="quarter" idx="5"/>
          </p:nvPr>
        </p:nvSpPr>
        <p:spPr/>
        <p:txBody>
          <a:bodyPr/>
          <a:lstStyle/>
          <a:p>
            <a:fld id="{AACAD089-FF66-4DAA-92F7-2B8C2A7B5E5C}" type="slidenum">
              <a:rPr lang="en-US" smtClean="0"/>
              <a:t>53</a:t>
            </a:fld>
            <a:endParaRPr lang="en-US" dirty="0"/>
          </a:p>
        </p:txBody>
      </p:sp>
    </p:spTree>
    <p:extLst>
      <p:ext uri="{BB962C8B-B14F-4D97-AF65-F5344CB8AC3E}">
        <p14:creationId xmlns:p14="http://schemas.microsoft.com/office/powerpoint/2010/main" val="2155952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provides an example for the discussion question using the at-home fitness streaming industry (like Peloton).</a:t>
            </a:r>
          </a:p>
          <a:p>
            <a:endParaRPr lang="en-US" b="0" u="none" dirty="0"/>
          </a:p>
          <a:p>
            <a:r>
              <a:rPr lang="en-US" b="1" u="sng" dirty="0"/>
              <a:t>Sources:</a:t>
            </a:r>
            <a:endParaRPr lang="en-US"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Business Insider ‘</a:t>
            </a:r>
            <a:r>
              <a:rPr lang="en-US" b="0" i="0" dirty="0">
                <a:solidFill>
                  <a:srgbClr val="000000"/>
                </a:solidFill>
                <a:effectLst/>
                <a:latin typeface="var(--headline-font)"/>
              </a:rPr>
              <a:t>Peloton reports 66% increase in sales as coronavirus keeps consumers working out at home</a:t>
            </a:r>
            <a:r>
              <a:rPr lang="en-US" b="0" i="0" u="none" dirty="0">
                <a:solidFill>
                  <a:srgbClr val="000000"/>
                </a:solidFill>
                <a:effectLst/>
                <a:latin typeface="var(--headline-font)"/>
              </a:rPr>
              <a:t>’ (</a:t>
            </a:r>
            <a:r>
              <a:rPr lang="en-US" dirty="0">
                <a:hlinkClick r:id="rId3"/>
              </a:rPr>
              <a:t>https://www.businessinsider.com/peloton-sales-surge-coronavirus-keeps-consumers-working-out-at-home-2020-5</a:t>
            </a:r>
            <a:r>
              <a:rPr lang="en-US" dirty="0"/>
              <a:t>)</a:t>
            </a:r>
            <a:endParaRPr lang="en-US" b="0" i="0" dirty="0">
              <a:solidFill>
                <a:srgbClr val="000000"/>
              </a:solidFill>
              <a:effectLst/>
              <a:latin typeface="var(--headline-font)"/>
            </a:endParaRPr>
          </a:p>
        </p:txBody>
      </p:sp>
      <p:sp>
        <p:nvSpPr>
          <p:cNvPr id="4" name="Slide Number Placeholder 3"/>
          <p:cNvSpPr>
            <a:spLocks noGrp="1"/>
          </p:cNvSpPr>
          <p:nvPr>
            <p:ph type="sldNum" sz="quarter" idx="5"/>
          </p:nvPr>
        </p:nvSpPr>
        <p:spPr/>
        <p:txBody>
          <a:bodyPr/>
          <a:lstStyle/>
          <a:p>
            <a:fld id="{AACAD089-FF66-4DAA-92F7-2B8C2A7B5E5C}" type="slidenum">
              <a:rPr lang="en-US" smtClean="0"/>
              <a:t>54</a:t>
            </a:fld>
            <a:endParaRPr lang="en-US" dirty="0"/>
          </a:p>
        </p:txBody>
      </p:sp>
    </p:spTree>
    <p:extLst>
      <p:ext uri="{BB962C8B-B14F-4D97-AF65-F5344CB8AC3E}">
        <p14:creationId xmlns:p14="http://schemas.microsoft.com/office/powerpoint/2010/main" val="2878238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55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asks students to discuss pricing strategies they saw companies use during the Covid-19 pandemic. Ask students identify how companies were segmenting their customers, through group discounts or hurdles.</a:t>
            </a:r>
          </a:p>
          <a:p>
            <a:endParaRPr lang="en-US" b="0" u="none" dirty="0"/>
          </a:p>
          <a:p>
            <a:r>
              <a:rPr lang="en-US" b="1" u="sng" dirty="0"/>
              <a:t>Sources:</a:t>
            </a:r>
            <a:endParaRPr lang="en-US" b="0" u="none" dirty="0"/>
          </a:p>
          <a:p>
            <a:pPr marL="171450" indent="-171450">
              <a:buFont typeface="Wingdings" panose="05000000000000000000" pitchFamily="2" charset="2"/>
              <a:buChar char="§"/>
            </a:pPr>
            <a:r>
              <a:rPr lang="en-US" b="0" u="none" dirty="0"/>
              <a:t>Today “What’s free during the coronavirus pandemic? Auto discounts, insurance, TV and more (</a:t>
            </a:r>
            <a:r>
              <a:rPr lang="en-US" dirty="0">
                <a:hlinkClick r:id="rId3"/>
              </a:rPr>
              <a:t>https://www.today.com/money/best-deals-during-coronavirus-auto-discounts-insurance-tv-more-t178512</a:t>
            </a:r>
            <a:r>
              <a:rPr lang="en-US" dirty="0"/>
              <a:t>)</a:t>
            </a:r>
          </a:p>
          <a:p>
            <a:pPr marL="171450" indent="-171450">
              <a:buFont typeface="Wingdings" panose="05000000000000000000" pitchFamily="2" charset="2"/>
              <a:buChar char="§"/>
            </a:pPr>
            <a:r>
              <a:rPr lang="en-US" b="0" u="none" dirty="0"/>
              <a:t>CNN “Shop these brands offering special discounts for workers on the front lines of covid-19” (</a:t>
            </a:r>
            <a:r>
              <a:rPr lang="en-US" dirty="0">
                <a:hlinkClick r:id="rId4"/>
              </a:rPr>
              <a:t>https://www.cnn.com/2020/04/24/cnn-underscored/coronavirus-healthcare-workers-deals-discounts/index.html</a:t>
            </a:r>
            <a:r>
              <a:rPr lang="en-US" dirty="0"/>
              <a:t>)</a:t>
            </a:r>
          </a:p>
          <a:p>
            <a:pPr marL="171450" indent="-171450">
              <a:buFont typeface="Wingdings" panose="05000000000000000000" pitchFamily="2" charset="2"/>
              <a:buChar char="§"/>
            </a:pPr>
            <a:r>
              <a:rPr lang="en-US" b="0" u="none" dirty="0"/>
              <a:t>Headspace</a:t>
            </a:r>
            <a:r>
              <a:rPr lang="en-US" b="0" u="none"/>
              <a:t>, accessed on July 1</a:t>
            </a:r>
            <a:r>
              <a:rPr lang="en-US" b="0" u="none" baseline="30000"/>
              <a:t>st</a:t>
            </a:r>
            <a:r>
              <a:rPr lang="en-US" b="0" u="none"/>
              <a:t> 2020 (</a:t>
            </a:r>
            <a:r>
              <a:rPr lang="en-US">
                <a:hlinkClick r:id="rId5"/>
              </a:rPr>
              <a:t>https://www.headspace.com/unemployed</a:t>
            </a:r>
            <a:r>
              <a:rPr lang="en-US"/>
              <a:t>)</a:t>
            </a:r>
            <a:endParaRPr lang="en-US" b="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56</a:t>
            </a:fld>
            <a:endParaRPr lang="en-US" dirty="0"/>
          </a:p>
        </p:txBody>
      </p:sp>
    </p:spTree>
    <p:extLst>
      <p:ext uri="{BB962C8B-B14F-4D97-AF65-F5344CB8AC3E}">
        <p14:creationId xmlns:p14="http://schemas.microsoft.com/office/powerpoint/2010/main" val="1416468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114388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r>
              <a:rPr lang="en-US" dirty="0"/>
              <a:t>This slide can be an additional example of “Good and Bad </a:t>
            </a:r>
            <a:r>
              <a:rPr lang="en-US" dirty="0" err="1"/>
              <a:t>Equilibriam</a:t>
            </a:r>
            <a:r>
              <a:rPr lang="en-US" dirty="0"/>
              <a:t>”. The </a:t>
            </a:r>
            <a:r>
              <a:rPr lang="en-US" dirty="0" err="1"/>
              <a:t>slideconnects</a:t>
            </a:r>
            <a:r>
              <a:rPr lang="en-US" dirty="0"/>
              <a:t> coordination games to the Covid-19 pandemic and shows how fear – or our perception of other’s fear – can push us from one equilibrium to another. Also this is not a new phenomena! In 1974 the New York Time published an article about a similar ‘shortage’ of toilet paper (</a:t>
            </a:r>
            <a:r>
              <a:rPr lang="en-US" dirty="0">
                <a:hlinkClick r:id="rId3"/>
              </a:rPr>
              <a:t>https://www.nytimes.com/1974/02/03/archives/the-shortage-of-bathroom-tissue-a-classic-study-in-rumor-shortage.html</a:t>
            </a:r>
            <a:r>
              <a:rPr lang="en-US" dirty="0"/>
              <a:t>) </a:t>
            </a:r>
            <a:endParaRPr lang="en-US" baseline="0" dirty="0"/>
          </a:p>
          <a:p>
            <a:pPr marL="0" indent="0">
              <a:buNone/>
            </a:pPr>
            <a:endParaRPr lang="en-US" u="sng" baseline="0" dirty="0"/>
          </a:p>
          <a:p>
            <a:pPr marL="0" indent="0">
              <a:buNone/>
            </a:pPr>
            <a:r>
              <a:rPr lang="en-US" u="sng" baseline="0" dirty="0"/>
              <a:t>Additional Resources:</a:t>
            </a:r>
          </a:p>
          <a:p>
            <a:pPr marL="171450" indent="-171450">
              <a:buFont typeface="Arial" panose="020B0604020202020204" pitchFamily="34" charset="0"/>
              <a:buChar char="•"/>
            </a:pPr>
            <a:r>
              <a:rPr lang="en-US" b="0" u="none" baseline="0" dirty="0"/>
              <a:t>NPR “Why is There a Worldwide Run on Toilet Tissue Amid The Coronavirus” (</a:t>
            </a:r>
            <a:r>
              <a:rPr lang="en-US" dirty="0">
                <a:hlinkClick r:id="rId4"/>
              </a:rPr>
              <a:t>https://www.npr.org/2020/03/07/813191533/why-is-there-a-worldwide-run-on-toilet-tissue-amid-the-coronavirus</a:t>
            </a:r>
            <a:r>
              <a:rPr lang="en-US" dirty="0"/>
              <a:t>)</a:t>
            </a:r>
            <a:endParaRPr lang="en-US" b="0" u="sng"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790577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UPDATE THESE NOTES </a:t>
            </a:r>
            <a:r>
              <a:rPr lang="en-US" dirty="0"/>
              <a:t>This slide can be an additional example of “Good and Bad Equilibria”. The </a:t>
            </a:r>
            <a:r>
              <a:rPr lang="en-US" dirty="0" err="1"/>
              <a:t>slideconnects</a:t>
            </a:r>
            <a:r>
              <a:rPr lang="en-US" dirty="0"/>
              <a:t> coordination games to the Covid-19 pandemic and shows how fear – or our perception of other’s fear – can push us from one equilibrium to another. Also this is not a new phenomena! In 1974 the New York Time published an article about a similar ‘shortage’ of toilet paper (</a:t>
            </a:r>
            <a:r>
              <a:rPr lang="en-US" dirty="0">
                <a:hlinkClick r:id="rId3"/>
              </a:rPr>
              <a:t>https://www.nytimes.com/1974/02/03/archives/the-shortage-of-bathroom-tissue-a-classic-study-in-rumor-shortage.html</a:t>
            </a:r>
            <a:r>
              <a:rPr lang="en-US" dirty="0"/>
              <a:t>) </a:t>
            </a:r>
            <a:endParaRPr lang="en-US" baseline="0" dirty="0"/>
          </a:p>
          <a:p>
            <a:pPr marL="0" indent="0">
              <a:buNone/>
            </a:pPr>
            <a:endParaRPr lang="en-US" u="sng" baseline="0" dirty="0"/>
          </a:p>
          <a:p>
            <a:pPr marL="0" indent="0">
              <a:buNone/>
            </a:pPr>
            <a:r>
              <a:rPr lang="en-US" u="sng" baseline="0" dirty="0"/>
              <a:t>Additional Resources:</a:t>
            </a:r>
          </a:p>
          <a:p>
            <a:pPr marL="171450" indent="-171450">
              <a:buFont typeface="Arial" panose="020B0604020202020204" pitchFamily="34" charset="0"/>
              <a:buChar char="•"/>
            </a:pPr>
            <a:r>
              <a:rPr lang="en-US" b="0" u="none" baseline="0" dirty="0"/>
              <a:t>NPR “Why is There a Worldwide Run on Toilet Tissue Amid The Coronavirus” (</a:t>
            </a:r>
            <a:r>
              <a:rPr lang="en-US" dirty="0">
                <a:hlinkClick r:id="rId4"/>
              </a:rPr>
              <a:t>https://www.npr.org/2020/03/07/813191533/why-is-there-a-worldwide-run-on-toilet-tissue-amid-the-coronavirus</a:t>
            </a:r>
            <a:r>
              <a:rPr lang="en-US" dirty="0"/>
              <a:t>)</a:t>
            </a:r>
            <a:endParaRPr lang="en-US" b="0" u="sng"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38150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6</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UPDATE THESE </a:t>
            </a:r>
            <a:r>
              <a:rPr lang="en-US" b="1" i="0" u="sng" dirty="0" err="1"/>
              <a:t>NOTES</a:t>
            </a:r>
            <a:r>
              <a:rPr lang="en-US" dirty="0" err="1"/>
              <a:t>This</a:t>
            </a:r>
            <a:r>
              <a:rPr lang="en-US" dirty="0"/>
              <a:t> slide can be an additional example of “Good and Bad Equilibria”. The </a:t>
            </a:r>
            <a:r>
              <a:rPr lang="en-US" dirty="0" err="1"/>
              <a:t>slideconnects</a:t>
            </a:r>
            <a:r>
              <a:rPr lang="en-US" dirty="0"/>
              <a:t> coordination games to the Covid-19 pandemic and shows how fear – or our perception of other’s fear – can push us from one equilibrium to another. Also this is not a new phenomena! In 1974 the New York Time published an article about a similar ‘shortage’ of toilet paper (</a:t>
            </a:r>
            <a:r>
              <a:rPr lang="en-US" dirty="0">
                <a:hlinkClick r:id="rId3"/>
              </a:rPr>
              <a:t>https://www.nytimes.com/1974/02/03/archives/the-shortage-of-bathroom-tissue-a-classic-study-in-rumor-shortage.html</a:t>
            </a:r>
            <a:r>
              <a:rPr lang="en-US" dirty="0"/>
              <a:t>) </a:t>
            </a:r>
            <a:endParaRPr lang="en-US" baseline="0" dirty="0"/>
          </a:p>
          <a:p>
            <a:pPr marL="0" indent="0">
              <a:buNone/>
            </a:pPr>
            <a:endParaRPr lang="en-US" u="sng" baseline="0" dirty="0"/>
          </a:p>
          <a:p>
            <a:pPr marL="0" indent="0">
              <a:buNone/>
            </a:pPr>
            <a:r>
              <a:rPr lang="en-US" u="sng" baseline="0" dirty="0"/>
              <a:t>Additional Resources:</a:t>
            </a:r>
          </a:p>
          <a:p>
            <a:pPr marL="171450" indent="-171450">
              <a:buFont typeface="Arial" panose="020B0604020202020204" pitchFamily="34" charset="0"/>
              <a:buChar char="•"/>
            </a:pPr>
            <a:r>
              <a:rPr lang="en-US" b="0" u="none" baseline="0" dirty="0"/>
              <a:t>NPR “Why is There a Worldwide Run on Toilet Tissue Amid The Coronavirus” (</a:t>
            </a:r>
            <a:r>
              <a:rPr lang="en-US" dirty="0">
                <a:hlinkClick r:id="rId4"/>
              </a:rPr>
              <a:t>https://www.npr.org/2020/03/07/813191533/why-is-there-a-worldwide-run-on-toilet-tissue-amid-the-coronavirus</a:t>
            </a:r>
            <a:r>
              <a:rPr lang="en-US" dirty="0"/>
              <a:t>)</a:t>
            </a:r>
            <a:endParaRPr lang="en-US" b="0" u="sng"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50147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61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This slide aims to get students to think about how strategies to reduce risk/uncertainty can be applied for global pandemics (and other catastrophic events). The Economist article provides great examples for ‘gathering information’ for future existential risks such as the National Oceanographic and Atmospheric Administration’s </a:t>
            </a:r>
            <a:r>
              <a:rPr lang="en-US" b="0" u="none" dirty="0" err="1"/>
              <a:t>statellite</a:t>
            </a:r>
            <a:r>
              <a:rPr lang="en-US" b="0" u="none" dirty="0"/>
              <a:t> ‘DSCOVR’ that monitors geomagnetic storms from the sun.</a:t>
            </a:r>
          </a:p>
          <a:p>
            <a:r>
              <a:rPr lang="en-US" b="1" u="sng" dirty="0"/>
              <a:t>Sources:</a:t>
            </a:r>
            <a:endParaRPr lang="en-US" b="0" u="none" dirty="0"/>
          </a:p>
          <a:p>
            <a:pPr marL="171450" indent="-171450">
              <a:buFont typeface="Arial" panose="020B0604020202020204" pitchFamily="34" charset="0"/>
              <a:buChar char="•"/>
            </a:pPr>
            <a:r>
              <a:rPr lang="en-US" b="0" u="none" dirty="0"/>
              <a:t>The Economist “Politicians ignore far-out risks: they need to up their game” (</a:t>
            </a:r>
            <a:r>
              <a:rPr lang="en-US" dirty="0">
                <a:hlinkClick r:id="rId3"/>
              </a:rPr>
              <a:t>https://www.economist.com/leaders/2020/06/25/politicians-ignore-far-out-risks-they-need-to-up-their-game</a:t>
            </a:r>
            <a:r>
              <a:rPr lang="en-US" dirty="0"/>
              <a:t>) see also “The world should think better about catastrophic and existential risks”</a:t>
            </a:r>
          </a:p>
          <a:p>
            <a:pPr marL="171450" indent="-171450">
              <a:buFont typeface="Arial" panose="020B0604020202020204" pitchFamily="34" charset="0"/>
              <a:buChar char="•"/>
            </a:pPr>
            <a:r>
              <a:rPr lang="en-US" dirty="0"/>
              <a:t>The Economist “Covid-19 is foisting changes on business that could be beneficial” (</a:t>
            </a:r>
            <a:r>
              <a:rPr lang="en-US" dirty="0">
                <a:hlinkClick r:id="rId4"/>
              </a:rPr>
              <a:t>https://www.economist.com/business/2020/03/05/covid-19-is-foisting-changes-on-business-that-could-be-beneficial</a:t>
            </a:r>
            <a:r>
              <a:rPr lang="en-US" dirty="0"/>
              <a:t>)</a:t>
            </a:r>
          </a:p>
          <a:p>
            <a:pPr marL="171450" indent="-171450">
              <a:buFont typeface="Arial" panose="020B0604020202020204" pitchFamily="34" charset="0"/>
              <a:buChar char="•"/>
            </a:pPr>
            <a:r>
              <a:rPr lang="en-US" dirty="0"/>
              <a:t>The New York Times “How to Fight the Next Epidemic” (</a:t>
            </a:r>
            <a:r>
              <a:rPr lang="en-US" dirty="0">
                <a:hlinkClick r:id="rId5"/>
              </a:rPr>
              <a:t>https://www.nytimes.com/2015/03/18/opinion/bill-gates-the-ebola-crisis-was-terrible-but-next-time-could-be-much-worse.html</a:t>
            </a:r>
            <a:r>
              <a:rPr lang="en-US" dirty="0"/>
              <a:t>) and Bill Gates’ related </a:t>
            </a:r>
            <a:r>
              <a:rPr lang="en-US" dirty="0" err="1"/>
              <a:t>TedTalk</a:t>
            </a:r>
            <a:r>
              <a:rPr lang="en-US"/>
              <a:t> (</a:t>
            </a:r>
            <a:r>
              <a:rPr lang="en-US">
                <a:hlinkClick r:id="rId6"/>
              </a:rPr>
              <a:t>https://www.ted.com/talks/bill_gates_the_next_outbreak_we_re_not_ready/transcript#t-68246</a:t>
            </a:r>
            <a:r>
              <a:rPr lang="en-US"/>
              <a: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4211337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114388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This slide aims to get students to consider the pros and cons of using immunization passports to improve information regarding the anti-body status of individuals – which is currently an individual's private information.</a:t>
            </a:r>
          </a:p>
          <a:p>
            <a:r>
              <a:rPr lang="en-US" b="1" u="sng" dirty="0"/>
              <a:t>Sources:</a:t>
            </a:r>
            <a:endParaRPr lang="en-US" b="0" u="none" dirty="0"/>
          </a:p>
          <a:p>
            <a:pPr marL="171450" indent="-171450">
              <a:buFont typeface="Arial" panose="020B0604020202020204" pitchFamily="34" charset="0"/>
              <a:buChar char="•"/>
            </a:pPr>
            <a:r>
              <a:rPr lang="en-US" b="0" u="none" dirty="0"/>
              <a:t>The New York Times “In Italy, Going Back to Work May Depend on Having the Right Antibodies" (</a:t>
            </a:r>
            <a:r>
              <a:rPr lang="en-US" dirty="0">
                <a:hlinkClick r:id="rId3"/>
              </a:rPr>
              <a:t>https://www.nytimes.com/2020/04/04/world/europe/italy-coronavirus-antibodies.html?referringSource=articleShare</a:t>
            </a:r>
            <a:r>
              <a:rPr lang="en-US" dirty="0"/>
              <a:t>)</a:t>
            </a:r>
          </a:p>
          <a:p>
            <a:pPr marL="171450" indent="-171450">
              <a:buFont typeface="Arial" panose="020B0604020202020204" pitchFamily="34" charset="0"/>
              <a:buChar char="•"/>
            </a:pPr>
            <a:r>
              <a:rPr lang="en-US" dirty="0"/>
              <a:t>The New York Times “Should People Without Coronavirus Antibodies Be Second-Class Citizens?” (</a:t>
            </a:r>
            <a:r>
              <a:rPr lang="en-US" dirty="0">
                <a:hlinkClick r:id="rId4"/>
              </a:rPr>
              <a:t>https://www.nytimes.com/2020/04/28/opinion/coronavirus-antibody-certificate-testing.html</a:t>
            </a:r>
            <a:r>
              <a:rPr lang="en-US" dirty="0"/>
              <a:t>)</a:t>
            </a:r>
          </a:p>
          <a:p>
            <a:pPr marL="171450" indent="-171450">
              <a:buFont typeface="Arial" panose="020B0604020202020204" pitchFamily="34" charset="0"/>
              <a:buChar char="•"/>
            </a:pPr>
            <a:r>
              <a:rPr lang="en-US" dirty="0"/>
              <a:t>The New York Times “The Dangerous History of </a:t>
            </a:r>
            <a:r>
              <a:rPr lang="en-US" dirty="0" err="1"/>
              <a:t>Immunoprivilege</a:t>
            </a:r>
            <a:r>
              <a:rPr lang="en-US" dirty="0"/>
              <a:t>" (</a:t>
            </a:r>
            <a:r>
              <a:rPr lang="en-US" dirty="0">
                <a:hlinkClick r:id="rId5"/>
              </a:rPr>
              <a:t>https://www.nytimes.com/2020/04/12/opinion/coronavirus-immunity-passports.html?auth=login-email&amp;login=email</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409773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65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p>
          <a:p>
            <a:r>
              <a:rPr lang="en-US" dirty="0"/>
              <a:t>These slides provide an opportunity to connect GDP limitation two (omitting nonmarket activities) to Covid-19. A useful exercise could be to ask students to imagine if a pharmaceutical company developed a drug that could prevent/treat Covid-19 but side effects caused you to stay home. GDP would measure this value through consumption (people spending to buy the new drug) and total income (the wages of the scientists and profits of the pharma company)</a:t>
            </a:r>
          </a:p>
          <a:p>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New York Times “G.D.P Doesn’t Credit Social Distancing, but It Should” (</a:t>
            </a:r>
            <a:r>
              <a:rPr lang="en-US" dirty="0">
                <a:hlinkClick r:id="rId3"/>
              </a:rPr>
              <a:t>https://www.nytimes.com/2020/05/14/business/social-distancing-gdp-coronavirus.html?searchResultPosition=1</a:t>
            </a:r>
            <a:r>
              <a:rPr lang="en-US" dirty="0"/>
              <a:t>)</a:t>
            </a:r>
            <a:endParaRPr lang="en-US"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66</a:t>
            </a:fld>
            <a:endParaRPr lang="en-US" dirty="0"/>
          </a:p>
        </p:txBody>
      </p:sp>
    </p:spTree>
    <p:extLst>
      <p:ext uri="{BB962C8B-B14F-4D97-AF65-F5344CB8AC3E}">
        <p14:creationId xmlns:p14="http://schemas.microsoft.com/office/powerpoint/2010/main" val="1144055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 </a:t>
            </a:r>
          </a:p>
          <a:p>
            <a:r>
              <a:rPr lang="en-US" dirty="0"/>
              <a:t>These slides provide an opportunity to connect GDP limitation two (omitting nonmarket activities) to Covid-19. This slide shows how these oft cited economic measures have evolved over time per the economic questions of the day. This can be a launching point for a broader discussion on how “we measure what we value, and value what we measure” with connections beyond public health (for example, the unpaid labor/care economy and gender equality)</a:t>
            </a:r>
          </a:p>
          <a:p>
            <a:endParaRPr lang="en-US" baseline="0" dirty="0"/>
          </a:p>
          <a:p>
            <a:pPr marL="0" indent="0">
              <a:buNone/>
            </a:pPr>
            <a:r>
              <a:rPr lang="en-US" u="sng" baseline="0" dirty="0"/>
              <a:t>Additional Resources:</a:t>
            </a:r>
          </a:p>
          <a:p>
            <a:pPr marL="171450" indent="-171450">
              <a:buFont typeface="Arial" panose="020B0604020202020204" pitchFamily="34" charset="0"/>
              <a:buChar char="•"/>
            </a:pPr>
            <a:r>
              <a:rPr lang="en-US" u="none" baseline="0" dirty="0"/>
              <a:t>The New York Times “G.D.P Doesn’t Credit Social Distancing, but It Should” (</a:t>
            </a:r>
            <a:r>
              <a:rPr lang="en-US" dirty="0">
                <a:hlinkClick r:id="rId3"/>
              </a:rPr>
              <a:t>https://www.nytimes.com/2020/05/14/business/social-distancing-gdp-coronavirus.html?searchResultPosition=1</a:t>
            </a:r>
            <a:r>
              <a:rPr lang="en-US" dirty="0"/>
              <a:t>)</a:t>
            </a:r>
          </a:p>
          <a:p>
            <a:pPr marL="171450" indent="-171450">
              <a:buFont typeface="Arial" panose="020B0604020202020204" pitchFamily="34" charset="0"/>
              <a:buChar char="•"/>
            </a:pPr>
            <a:r>
              <a:rPr lang="en-US" u="none" baseline="0" dirty="0" err="1"/>
              <a:t>Marcuss</a:t>
            </a:r>
            <a:r>
              <a:rPr lang="en-US" u="none" baseline="0" dirty="0"/>
              <a:t>, Rosemary D., and Richard E. Kane. "Us national income and product statistics.“ (</a:t>
            </a:r>
            <a:r>
              <a:rPr lang="en-US" dirty="0">
                <a:hlinkClick r:id="rId4"/>
              </a:rPr>
              <a:t>https://apps.bea.gov/scb/pdf/2007/02%20February/0207_history_article.pdf</a:t>
            </a:r>
            <a:r>
              <a:rPr lang="en-US" dirty="0"/>
              <a:t>)</a:t>
            </a:r>
          </a:p>
          <a:p>
            <a:pPr marL="0" indent="0">
              <a:buFont typeface="Arial" panose="020B0604020202020204" pitchFamily="34" charset="0"/>
              <a:buNone/>
            </a:pPr>
            <a:r>
              <a:rPr lang="en-US" u="none" baseline="0" dirty="0"/>
              <a:t>Unpaid Labor/Care</a:t>
            </a:r>
          </a:p>
          <a:p>
            <a:pPr marL="171450" indent="-171450">
              <a:buFont typeface="Arial" panose="020B0604020202020204" pitchFamily="34" charset="0"/>
              <a:buChar char="•"/>
            </a:pPr>
            <a:r>
              <a:rPr lang="en-US" u="none" baseline="0" dirty="0"/>
              <a:t>The New York Times “Women’s Unpaid Labor is Worth $10,900,000,000,000” (</a:t>
            </a:r>
            <a:r>
              <a:rPr lang="en-US" dirty="0">
                <a:hlinkClick r:id="rId5"/>
              </a:rPr>
              <a:t>https://www.nytimes.com/interactive/2020/03/04/opinion/women-unpaid-labor.html</a:t>
            </a:r>
            <a:r>
              <a:rPr lang="en-US" dirty="0"/>
              <a:t>)</a:t>
            </a:r>
          </a:p>
          <a:p>
            <a:pPr marL="171450" indent="-171450">
              <a:buFont typeface="Arial" panose="020B0604020202020204" pitchFamily="34" charset="0"/>
              <a:buChar char="•"/>
            </a:pPr>
            <a:r>
              <a:rPr lang="en-US" u="none" baseline="0" dirty="0"/>
              <a:t>Oxfam “Time to Care: unpaid and underpaid care work and the global inequality crisis” (</a:t>
            </a:r>
            <a:r>
              <a:rPr lang="en-US" dirty="0">
                <a:hlinkClick r:id="rId6"/>
              </a:rPr>
              <a:t>https://oxfamilibrary.openrepository.com/bitstream/handle/10546/620928/bp-time-to-care-inequality-200120-en.pdf</a:t>
            </a:r>
            <a:r>
              <a:rPr lang="en-US" dirty="0"/>
              <a:t>)</a:t>
            </a:r>
            <a:endParaRPr lang="en-US"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67</a:t>
            </a:fld>
            <a:endParaRPr lang="en-US" dirty="0"/>
          </a:p>
        </p:txBody>
      </p:sp>
    </p:spTree>
    <p:extLst>
      <p:ext uri="{BB962C8B-B14F-4D97-AF65-F5344CB8AC3E}">
        <p14:creationId xmlns:p14="http://schemas.microsoft.com/office/powerpoint/2010/main" val="192572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none" dirty="0"/>
              <a:t>Lecture tips: </a:t>
            </a:r>
            <a:r>
              <a:rPr lang="en-US" b="0" u="none" dirty="0"/>
              <a:t>This slide can build from slide 64 “Strategies for Scaling Big Numbers” to highlight how percent changes can be misleading when the economy is changing rapidly and in large magnitudes. This discussion can emphasize the importance of being a smart consumer of data to students – especially given political incentives and dynamics during an election year</a:t>
            </a:r>
          </a:p>
          <a:p>
            <a:pPr marL="0" indent="0">
              <a:buFont typeface="Arial" panose="020B0604020202020204" pitchFamily="34" charset="0"/>
              <a:buNone/>
            </a:pPr>
            <a:endParaRPr lang="en-US" b="0" u="none" dirty="0"/>
          </a:p>
          <a:p>
            <a:pPr marL="0" indent="0">
              <a:buFont typeface="Arial" panose="020B0604020202020204" pitchFamily="34" charset="0"/>
              <a:buNone/>
            </a:pPr>
            <a:r>
              <a:rPr lang="en-US" b="0" u="sng" dirty="0"/>
              <a:t>Source:</a:t>
            </a:r>
          </a:p>
          <a:p>
            <a:pPr marL="171450" indent="-171450">
              <a:buFont typeface="Wingdings" panose="05000000000000000000" pitchFamily="2" charset="2"/>
              <a:buChar char="§"/>
            </a:pPr>
            <a:r>
              <a:rPr lang="en-US" b="0" u="none" dirty="0"/>
              <a:t>The New York Times “Air Travel Surges by 123%! (Beware of Misleading Data Like That)” (</a:t>
            </a:r>
            <a:r>
              <a:rPr lang="en-US" dirty="0">
                <a:hlinkClick r:id="rId3"/>
              </a:rPr>
              <a:t>https://www.nytimes.com/2020/05/19/upshot/virus-economic-data-upended.html</a:t>
            </a:r>
            <a:r>
              <a:rPr lang="en-US" dirty="0"/>
              <a:t>)</a:t>
            </a:r>
            <a:r>
              <a:rPr lang="en-US" b="0" u="none" dirty="0"/>
              <a:t> </a:t>
            </a:r>
            <a:endParaRPr lang="en-US" b="1" u="non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1244444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69</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latin typeface="+mn-lt"/>
              </a:rPr>
              <a:t>Lecture Tips:</a:t>
            </a:r>
            <a:r>
              <a:rPr lang="en-US" sz="1200" b="0" i="0" u="none" dirty="0">
                <a:latin typeface="+mn-lt"/>
              </a:rPr>
              <a:t> This slide allows students to discuss how Covid-19 changed their ‘buyer decisions’ and postulate how the pandemic will influence broader market demand. The below quote from a McKinsey report on consumer intent post-</a:t>
            </a:r>
            <a:r>
              <a:rPr lang="en-US" sz="1200" b="0" i="0" u="none" dirty="0" err="1">
                <a:latin typeface="+mn-lt"/>
              </a:rPr>
              <a:t>Covid</a:t>
            </a:r>
            <a:r>
              <a:rPr lang="en-US" sz="1200" b="0" i="0" u="none" dirty="0">
                <a:latin typeface="+mn-lt"/>
              </a:rPr>
              <a:t> could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“Consumers intend to continue some of the digital and low-touch activities they have adopted during the pandemic (outdoor/fitness, remote learning, and digital entertainment). While there is lower intent to continue digital replacements for critical in-person activities like in-store shopping, eating at restaurants, and schooling for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prstClr val="black"/>
                </a:solidFill>
                <a:latin typeface="Arial"/>
              </a:rPr>
              <a:t>Source:</a:t>
            </a:r>
            <a:r>
              <a:rPr lang="en-US" sz="1200" dirty="0">
                <a:solidFill>
                  <a:prstClr val="black"/>
                </a:solidFill>
                <a:latin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a:rPr>
              <a:t>McKinsey </a:t>
            </a:r>
            <a:r>
              <a:rPr lang="en-US" sz="1200" dirty="0">
                <a:solidFill>
                  <a:prstClr val="black"/>
                </a:solidFill>
                <a:latin typeface="Arial"/>
                <a:hlinkClick r:id="rId3"/>
              </a:rPr>
              <a:t>“Consumer sentiment evolves as the next ‘normal’ approaches”</a:t>
            </a:r>
            <a:endParaRPr lang="en-US" sz="12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71411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asks students to discuss whether they think Covid-19 will decrease production functions or if </a:t>
            </a:r>
            <a:r>
              <a:rPr lang="en-US" b="0" u="none" dirty="0" err="1"/>
              <a:t>covid</a:t>
            </a:r>
            <a:r>
              <a:rPr lang="en-US" b="0" u="none" dirty="0"/>
              <a:t>-related technological progress will increase production functions in the long term.</a:t>
            </a:r>
          </a:p>
        </p:txBody>
      </p:sp>
      <p:sp>
        <p:nvSpPr>
          <p:cNvPr id="4" name="Slide Number Placeholder 3"/>
          <p:cNvSpPr>
            <a:spLocks noGrp="1"/>
          </p:cNvSpPr>
          <p:nvPr>
            <p:ph type="sldNum" sz="quarter" idx="5"/>
          </p:nvPr>
        </p:nvSpPr>
        <p:spPr/>
        <p:txBody>
          <a:bodyPr/>
          <a:lstStyle/>
          <a:p>
            <a:fld id="{AACAD089-FF66-4DAA-92F7-2B8C2A7B5E5C}" type="slidenum">
              <a:rPr lang="en-US" smtClean="0"/>
              <a:t>70</a:t>
            </a:fld>
            <a:endParaRPr lang="en-US" dirty="0"/>
          </a:p>
        </p:txBody>
      </p:sp>
    </p:spTree>
    <p:extLst>
      <p:ext uri="{BB962C8B-B14F-4D97-AF65-F5344CB8AC3E}">
        <p14:creationId xmlns:p14="http://schemas.microsoft.com/office/powerpoint/2010/main" val="38458075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71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These slides can build upon the alternate measures of unemployment discussion. The first slide aims to show students that during a government mandated shutdown of the economy, it is difficult to know which jobs lost are permanent (because of businesses not able to stay afloat, supply chain destruction, and continued depressed demand) and which jobs will return businesses reopen and consumers are confident in the public health response.</a:t>
            </a:r>
          </a:p>
          <a:p>
            <a:endParaRPr lang="en-US" b="0" i="0" u="none" dirty="0"/>
          </a:p>
          <a:p>
            <a:r>
              <a:rPr lang="en-US" b="0" i="0" u="none" dirty="0"/>
              <a:t>The next slide, shows how looking at specific jobs/industries – such as dentists – can inform our understanding of a country’s post-pandemic recovery. Per Professor Betsey Stevenson’s quote, if all that happened during Covid-19 lockdowns was the economy on pause once the economy was restarted we would expect most if not all dentists to return to work. This is because dental services should not have experiences second order supply chain or business model destruction. However, </a:t>
            </a:r>
            <a:r>
              <a:rPr lang="en-US" b="0" i="1" u="none" dirty="0"/>
              <a:t>“the fact that dentistry employment is down 30 percent tells us that there is income loss and there is fear” </a:t>
            </a:r>
            <a:r>
              <a:rPr lang="en-US" b="0" i="0" u="none" dirty="0"/>
              <a:t>(Betsey Stevenson). Income loss, fear, and other areas of the economy (closed schools/day care) can still constrain dentistry and hint at wider economic constriction.</a:t>
            </a:r>
            <a:endParaRPr lang="en-US" b="1" i="0" u="sng" dirty="0"/>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The Washington Post “The job numbers are horrible. But there’s more to this story” (</a:t>
            </a:r>
            <a:r>
              <a:rPr lang="en-US" dirty="0">
                <a:hlinkClick r:id="rId3"/>
              </a:rPr>
              <a:t>https://www.washingtonpost.com/opinions/2020/05/09/job-numbers-are-horrible-theres-more-this-story/</a:t>
            </a:r>
            <a:r>
              <a:rPr lang="en-US" dirty="0"/>
              <a:t>)</a:t>
            </a:r>
          </a:p>
          <a:p>
            <a:pPr marL="171450" indent="-171450">
              <a:buFont typeface="Arial" panose="020B0604020202020204" pitchFamily="34" charset="0"/>
              <a:buChar char="•"/>
            </a:pPr>
            <a:r>
              <a:rPr lang="en-US" b="0" u="none" baseline="0" dirty="0"/>
              <a:t>The New York Times “How’s the Economy Doing? Watch the Dentists” (</a:t>
            </a:r>
            <a:r>
              <a:rPr lang="en-US" dirty="0">
                <a:hlinkClick r:id="rId4"/>
              </a:rPr>
              <a:t>https://www.nytimes.com/2020/06/10/upshot/dentists-coronavirus-economic-indicator.html</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72</a:t>
            </a:fld>
            <a:endParaRPr lang="en-US" dirty="0"/>
          </a:p>
        </p:txBody>
      </p:sp>
    </p:spTree>
    <p:extLst>
      <p:ext uri="{BB962C8B-B14F-4D97-AF65-F5344CB8AC3E}">
        <p14:creationId xmlns:p14="http://schemas.microsoft.com/office/powerpoint/2010/main" val="3713303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73</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These slides build upon the discussion of inflation and deflation. Students may be aware of the media’s alarm over inflation and the looming threat of hyperinflation. However, this slide attempts to show that interpreting inflation is not always straight forward. For example, rising prices (especially year over year) can rise due to ‘pent-up demand’ and supply shortages from shutdowns. But these prices can still be below pre-pandemic levels, and rising inflation could mask the larger deflationary trend of mass unemployment.</a:t>
            </a:r>
          </a:p>
          <a:p>
            <a:endParaRPr lang="en-US" b="0" i="0" u="none" baseline="0" dirty="0"/>
          </a:p>
          <a:p>
            <a:r>
              <a:rPr lang="en-US" b="0" i="0" u="none" baseline="0" dirty="0"/>
              <a:t>Per the Neil Irwin quote (and linked article), some inflation could be a signal that the anti-recession measures taken now worked and prevented a deeper recession.</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The New York Times “Should We Fear Post-Pandemic Inflation?” (</a:t>
            </a:r>
            <a:r>
              <a:rPr lang="en-US" dirty="0">
                <a:hlinkClick r:id="rId3"/>
              </a:rPr>
              <a:t>https://www.nytimes.com/2020/05/28/upshot/should-we-fear-inflation.html</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74</a:t>
            </a:fld>
            <a:endParaRPr lang="en-US" dirty="0"/>
          </a:p>
        </p:txBody>
      </p:sp>
    </p:spTree>
    <p:extLst>
      <p:ext uri="{BB962C8B-B14F-4D97-AF65-F5344CB8AC3E}">
        <p14:creationId xmlns:p14="http://schemas.microsoft.com/office/powerpoint/2010/main" val="26936287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75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u="sng" dirty="0"/>
              <a:t>Lecture Tips:</a:t>
            </a:r>
            <a:r>
              <a:rPr lang="en-US" b="0" i="0" u="none" dirty="0"/>
              <a:t> This slide shows the effect of additional income (in the form of relief aid) on consumption using retail sales data. Students can use the data to draw the connection between the CARES Act’s unemployment benefit and a shift along the Consumption function due to the increase in income.</a:t>
            </a:r>
          </a:p>
          <a:p>
            <a:endParaRPr lang="en-US" b="0" i="0" u="none" baseline="0" dirty="0"/>
          </a:p>
          <a:p>
            <a:r>
              <a:rPr lang="en-US" b="0" i="0" u="none" baseline="0" dirty="0"/>
              <a:t>To further explore the application, ask student to place themselves in mid-July when the CARES Act unemployment benefit was set to expire at the end of the month and Congress had yet to agree on a plan forward. How would this uncertainty and the </a:t>
            </a:r>
            <a:r>
              <a:rPr lang="en-US" b="1" i="0" u="none" baseline="0" dirty="0"/>
              <a:t>expectation</a:t>
            </a:r>
            <a:r>
              <a:rPr lang="en-US" b="0" i="0" u="none" baseline="0" dirty="0"/>
              <a:t> that the benefits were to expire change the Consumption function? </a:t>
            </a:r>
            <a:endParaRPr lang="en-US" baseline="0" dirty="0"/>
          </a:p>
          <a:p>
            <a:pPr marL="0" indent="0">
              <a:buNone/>
            </a:pPr>
            <a:endParaRPr lang="en-US" b="1" u="sng"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Claudia </a:t>
            </a:r>
            <a:r>
              <a:rPr lang="en-US" b="0" u="none" baseline="0" dirty="0" err="1"/>
              <a:t>Sahm</a:t>
            </a:r>
            <a:r>
              <a:rPr lang="en-US" b="0" u="none" baseline="0" dirty="0"/>
              <a:t> (Director of Macroeconomic Policy, Washington Center for Equitable Growth) </a:t>
            </a:r>
            <a:r>
              <a:rPr lang="en-US" b="0" u="none" baseline="0"/>
              <a:t>Twitter: </a:t>
            </a:r>
            <a:r>
              <a:rPr lang="en-US">
                <a:hlinkClick r:id="rId3"/>
              </a:rPr>
              <a:t>https</a:t>
            </a:r>
            <a:r>
              <a:rPr lang="en-US" dirty="0">
                <a:hlinkClick r:id="rId3"/>
              </a:rPr>
              <a:t>://twitter.com/</a:t>
            </a:r>
            <a:r>
              <a:rPr lang="en-US" dirty="0" err="1">
                <a:hlinkClick r:id="rId3"/>
              </a:rPr>
              <a:t>Claudia_Sahm</a:t>
            </a:r>
            <a:r>
              <a:rPr lang="en-US" dirty="0">
                <a:hlinkClick r:id="rId3"/>
              </a:rPr>
              <a:t>/status/1283761964611768321</a:t>
            </a:r>
            <a:endParaRPr lang="en-US" u="none"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76</a:t>
            </a:fld>
            <a:endParaRPr lang="en-US" dirty="0"/>
          </a:p>
        </p:txBody>
      </p:sp>
    </p:spTree>
    <p:extLst>
      <p:ext uri="{BB962C8B-B14F-4D97-AF65-F5344CB8AC3E}">
        <p14:creationId xmlns:p14="http://schemas.microsoft.com/office/powerpoint/2010/main" val="13516262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77</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asks students to connect what they have learned about loanable funds to potential changes in savings and investment due to Covid-19.</a:t>
            </a:r>
          </a:p>
          <a:p>
            <a:endParaRPr lang="en-US" b="0" u="none" dirty="0"/>
          </a:p>
          <a:p>
            <a:r>
              <a:rPr lang="en-US" b="0" u="none" dirty="0"/>
              <a:t>1. High unemployment, in theory would lead to more families spending a larger portion of their income on consumption, meaning they are saving less. Therefore, the Savings curve (or supply for loanable funds) would shift left, decreasing the quantity and increasing the real interest rate.</a:t>
            </a:r>
          </a:p>
        </p:txBody>
      </p:sp>
      <p:sp>
        <p:nvSpPr>
          <p:cNvPr id="4" name="Slide Number Placeholder 3"/>
          <p:cNvSpPr>
            <a:spLocks noGrp="1"/>
          </p:cNvSpPr>
          <p:nvPr>
            <p:ph type="sldNum" sz="quarter" idx="5"/>
          </p:nvPr>
        </p:nvSpPr>
        <p:spPr/>
        <p:txBody>
          <a:bodyPr/>
          <a:lstStyle/>
          <a:p>
            <a:fld id="{AACAD089-FF66-4DAA-92F7-2B8C2A7B5E5C}" type="slidenum">
              <a:rPr lang="en-US" smtClean="0"/>
              <a:t>78</a:t>
            </a:fld>
            <a:endParaRPr lang="en-US" dirty="0"/>
          </a:p>
        </p:txBody>
      </p:sp>
    </p:spTree>
    <p:extLst>
      <p:ext uri="{BB962C8B-B14F-4D97-AF65-F5344CB8AC3E}">
        <p14:creationId xmlns:p14="http://schemas.microsoft.com/office/powerpoint/2010/main" val="28551200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asks students to connect what they have learned about loanable funds to potential changes in savings and investment due to Covid-19</a:t>
            </a:r>
          </a:p>
          <a:p>
            <a:endParaRPr lang="en-US" b="0" u="none" dirty="0"/>
          </a:p>
          <a:p>
            <a:r>
              <a:rPr lang="en-US" b="0" u="none" dirty="0"/>
              <a:t>2. If Business leaders expect company profits to decrease over the next couple years, then they are less likely to make planned investments. Therefore, the investment curve (or the demand for loanable funds) will decrease shifting left, the quantity would decrease and the real interest rate would decrease.</a:t>
            </a:r>
          </a:p>
        </p:txBody>
      </p:sp>
      <p:sp>
        <p:nvSpPr>
          <p:cNvPr id="4" name="Slide Number Placeholder 3"/>
          <p:cNvSpPr>
            <a:spLocks noGrp="1"/>
          </p:cNvSpPr>
          <p:nvPr>
            <p:ph type="sldNum" sz="quarter" idx="5"/>
          </p:nvPr>
        </p:nvSpPr>
        <p:spPr/>
        <p:txBody>
          <a:bodyPr/>
          <a:lstStyle/>
          <a:p>
            <a:fld id="{AACAD089-FF66-4DAA-92F7-2B8C2A7B5E5C}" type="slidenum">
              <a:rPr lang="en-US" smtClean="0"/>
              <a:t>79</a:t>
            </a:fld>
            <a:endParaRPr lang="en-US" dirty="0"/>
          </a:p>
        </p:txBody>
      </p:sp>
    </p:spTree>
    <p:extLst>
      <p:ext uri="{BB962C8B-B14F-4D97-AF65-F5344CB8AC3E}">
        <p14:creationId xmlns:p14="http://schemas.microsoft.com/office/powerpoint/2010/main" val="227767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aseline="0" dirty="0"/>
              <a:t> C</a:t>
            </a:r>
          </a:p>
          <a:p>
            <a:r>
              <a:rPr lang="en-US" baseline="0" dirty="0"/>
              <a:t>A change in preferences that increases demand causes the demand curve to shift to the right.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1038906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asks students to connect what they have learned about loanable funds to potential changes in savings and investment due to Covid-19</a:t>
            </a:r>
          </a:p>
          <a:p>
            <a:endParaRPr lang="en-US" b="0" u="none" dirty="0"/>
          </a:p>
          <a:p>
            <a:r>
              <a:rPr lang="en-US" b="0" u="none" dirty="0"/>
              <a:t>3. If Governments increase spending on stimulus packages then Governments are saving less which shifts the savings curve (supply for loanable funds) leftward. Therefore the quantity of loans decreases and the price (the real interest rate) increases.</a:t>
            </a:r>
          </a:p>
        </p:txBody>
      </p:sp>
      <p:sp>
        <p:nvSpPr>
          <p:cNvPr id="4" name="Slide Number Placeholder 3"/>
          <p:cNvSpPr>
            <a:spLocks noGrp="1"/>
          </p:cNvSpPr>
          <p:nvPr>
            <p:ph type="sldNum" sz="quarter" idx="5"/>
          </p:nvPr>
        </p:nvSpPr>
        <p:spPr/>
        <p:txBody>
          <a:bodyPr/>
          <a:lstStyle/>
          <a:p>
            <a:fld id="{AACAD089-FF66-4DAA-92F7-2B8C2A7B5E5C}" type="slidenum">
              <a:rPr lang="en-US" smtClean="0"/>
              <a:t>80</a:t>
            </a:fld>
            <a:endParaRPr lang="en-US" dirty="0"/>
          </a:p>
        </p:txBody>
      </p:sp>
    </p:spTree>
    <p:extLst>
      <p:ext uri="{BB962C8B-B14F-4D97-AF65-F5344CB8AC3E}">
        <p14:creationId xmlns:p14="http://schemas.microsoft.com/office/powerpoint/2010/main" val="3997557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81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This slide asks students to be careful consumers of economic data – especially stock prices. Specifically, the S&amp;P 500 can be reaching record highs even while the U.S. is experiencing widespread unemployment. Additionally, the performance of the stock market can be driven by a handful of companies (top 5 largest stocks are Amazon, Apple, Facebook, Google, Microsoft). Students may have heard of ‘Wall Street vs Main Street’</a:t>
            </a:r>
          </a:p>
          <a:p>
            <a:endParaRPr lang="en-US" b="0" u="none" dirty="0"/>
          </a:p>
          <a:p>
            <a:pPr marL="0" indent="0">
              <a:buFont typeface="+mj-lt"/>
              <a:buNone/>
            </a:pPr>
            <a:r>
              <a:rPr lang="en-US" b="1" u="sng" dirty="0"/>
              <a:t>Sources:</a:t>
            </a:r>
          </a:p>
          <a:p>
            <a:pPr marL="171450" indent="-171450">
              <a:buFont typeface="Arial" panose="020B0604020202020204" pitchFamily="34" charset="0"/>
              <a:buChar char="•"/>
            </a:pPr>
            <a:r>
              <a:rPr lang="en-US" b="0" u="none" dirty="0"/>
              <a:t>A Wealth of Common Sense “Concentrated Performance in the Stock Market” (</a:t>
            </a:r>
            <a:r>
              <a:rPr lang="en-US" dirty="0">
                <a:hlinkClick r:id="rId3"/>
              </a:rPr>
              <a:t>https://awealthofcommonsense.com/2020/08/</a:t>
            </a:r>
            <a:r>
              <a:rPr lang="en-US">
                <a:hlinkClick r:id="rId3"/>
              </a:rPr>
              <a:t>concentrated-in-the-stock-market/</a:t>
            </a:r>
            <a:r>
              <a:rPr lang="en-US"/>
              <a:t>)</a:t>
            </a:r>
            <a:endParaRPr lang="en-US" b="0" u="none" dirty="0"/>
          </a:p>
        </p:txBody>
      </p:sp>
      <p:sp>
        <p:nvSpPr>
          <p:cNvPr id="4" name="Slide Number Placeholder 3"/>
          <p:cNvSpPr>
            <a:spLocks noGrp="1"/>
          </p:cNvSpPr>
          <p:nvPr>
            <p:ph type="sldNum" sz="quarter" idx="5"/>
          </p:nvPr>
        </p:nvSpPr>
        <p:spPr/>
        <p:txBody>
          <a:bodyPr/>
          <a:lstStyle/>
          <a:p>
            <a:fld id="{AACAD089-FF66-4DAA-92F7-2B8C2A7B5E5C}" type="slidenum">
              <a:rPr lang="en-US" smtClean="0"/>
              <a:t>82</a:t>
            </a:fld>
            <a:endParaRPr lang="en-US" dirty="0"/>
          </a:p>
        </p:txBody>
      </p:sp>
    </p:spTree>
    <p:extLst>
      <p:ext uri="{BB962C8B-B14F-4D97-AF65-F5344CB8AC3E}">
        <p14:creationId xmlns:p14="http://schemas.microsoft.com/office/powerpoint/2010/main" val="16290091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83</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This slide shows how the value of the U.S. dollar changed throughout the course of the coronavirus crisis. It may be helpful to ask student how the crisis shifted demand for U.S. dollars and how demand changed after the consequences of the government’s response became clear. You may need to introduce students to the term ‘safe haven currency’ as a global currency that is perceived to be lower risk than other foreign currencies and therefore demand for ‘safe haven’ currencies increase during an economic crisis</a:t>
            </a:r>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CNN “</a:t>
            </a:r>
            <a:r>
              <a:rPr lang="en-US" sz="1200" dirty="0">
                <a:latin typeface="Times New Roman" panose="02020603050405020304" pitchFamily="18" charset="0"/>
                <a:cs typeface="Times New Roman" panose="02020603050405020304" pitchFamily="18" charset="0"/>
              </a:rPr>
              <a:t>The US dollar is still king during the coronavirus” (</a:t>
            </a:r>
            <a:r>
              <a:rPr lang="en-US" dirty="0">
                <a:hlinkClick r:id="rId3"/>
              </a:rPr>
              <a:t>https://www.cnn.com/2020/04/17/perspectives/strong-dollar-coronavirus/index.html</a:t>
            </a:r>
            <a:r>
              <a:rPr lang="en-US" dirty="0"/>
              <a:t>)</a:t>
            </a:r>
          </a:p>
          <a:p>
            <a:pPr marL="171450" indent="-171450">
              <a:buFont typeface="Arial" panose="020B0604020202020204" pitchFamily="34" charset="0"/>
              <a:buChar char="•"/>
            </a:pPr>
            <a:r>
              <a:rPr lang="en-US" b="0" u="none" baseline="0" dirty="0"/>
              <a:t>CNN “</a:t>
            </a:r>
            <a:r>
              <a:rPr lang="en-US" sz="1200" dirty="0">
                <a:latin typeface="Times New Roman" panose="02020603050405020304" pitchFamily="18" charset="0"/>
                <a:cs typeface="Times New Roman" panose="02020603050405020304" pitchFamily="18" charset="0"/>
              </a:rPr>
              <a:t>The world loves the US dollar. Trump and the pandemic could change that” (</a:t>
            </a:r>
            <a:r>
              <a:rPr lang="en-US" dirty="0">
                <a:hlinkClick r:id="rId4"/>
              </a:rPr>
              <a:t>https://www.cnn.com/2020/07/16/investing/us-dollar-coronavirus-trump/index.html</a:t>
            </a:r>
            <a:r>
              <a:rPr lang="en-US" dirty="0"/>
              <a:t>)</a:t>
            </a:r>
          </a:p>
          <a:p>
            <a:pPr marL="171450" indent="-171450">
              <a:buFont typeface="Arial" panose="020B0604020202020204" pitchFamily="34" charset="0"/>
              <a:buChar char="•"/>
            </a:pPr>
            <a:r>
              <a:rPr lang="en-US" b="0" u="none" baseline="0" dirty="0"/>
              <a:t>Chart is from MarketWatch (</a:t>
            </a:r>
            <a:r>
              <a:rPr lang="en-US" dirty="0">
                <a:hlinkClick r:id="rId5"/>
              </a:rPr>
              <a:t>https://www.marketwatch.com/investing/index/dxy/charts</a:t>
            </a:r>
            <a:r>
              <a:rPr lang="en-US" dirty="0"/>
              <a:t>) accessed August 18, 2020</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84</a:t>
            </a:fld>
            <a:endParaRPr lang="en-US" dirty="0"/>
          </a:p>
        </p:txBody>
      </p:sp>
    </p:spTree>
    <p:extLst>
      <p:ext uri="{BB962C8B-B14F-4D97-AF65-F5344CB8AC3E}">
        <p14:creationId xmlns:p14="http://schemas.microsoft.com/office/powerpoint/2010/main" val="26939327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85</a:t>
            </a:fld>
            <a:endParaRPr lang="en-US" dirty="0"/>
          </a:p>
        </p:txBody>
      </p:sp>
    </p:spTree>
    <p:extLst>
      <p:ext uri="{BB962C8B-B14F-4D97-AF65-F5344CB8AC3E}">
        <p14:creationId xmlns:p14="http://schemas.microsoft.com/office/powerpoint/2010/main" val="9115128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Lecture Tips:</a:t>
            </a:r>
            <a:r>
              <a:rPr lang="en-US" b="0" i="0" u="none" dirty="0"/>
              <a:t> These slides build on the discussion of leading and lagging indicators and the top 10 economic indicators. Extreme economic circumstances – like the abrupt shuttering of entire economies due to Covid-19 lockdowns – may call for innovative alternative measures that can show what is happening in the economy in a timelier fashion.</a:t>
            </a:r>
          </a:p>
          <a:p>
            <a:endParaRPr lang="en-US" b="0" i="0" u="none" dirty="0"/>
          </a:p>
          <a:p>
            <a:r>
              <a:rPr lang="en-US" b="0" i="0" u="none" dirty="0"/>
              <a:t>Can students think of any other potential alternative measures to capture the impact of Covid-19 on the economy?</a:t>
            </a:r>
            <a:endParaRPr lang="en-US" b="1" i="0" u="sng" dirty="0"/>
          </a:p>
          <a:p>
            <a:endParaRPr lang="en-US" baseline="0" dirty="0"/>
          </a:p>
          <a:p>
            <a:pPr marL="0" indent="0">
              <a:buNone/>
            </a:pPr>
            <a:r>
              <a:rPr lang="en-US" b="1" u="sng" baseline="0" dirty="0"/>
              <a:t>Sources:</a:t>
            </a:r>
          </a:p>
          <a:p>
            <a:pPr marL="171450" indent="-171450">
              <a:buFont typeface="Arial" panose="020B0604020202020204" pitchFamily="34" charset="0"/>
              <a:buChar char="•"/>
            </a:pPr>
            <a:r>
              <a:rPr lang="en-US" b="0" u="none" baseline="0" dirty="0"/>
              <a:t>The New York Times “Another Way to See the Recession: Power Usage is Way Down” (</a:t>
            </a:r>
            <a:r>
              <a:rPr lang="en-US" dirty="0">
                <a:hlinkClick r:id="rId3"/>
              </a:rPr>
              <a:t>https://www.nytimes.com/interactive/2020/04/08/upshot/electricity-usage-predict-coronavirus-recession.html?searchResultPosition=2</a:t>
            </a:r>
            <a:r>
              <a:rPr lang="en-US" dirty="0"/>
              <a:t>)</a:t>
            </a:r>
            <a:endParaRPr lang="en-US" b="0" u="none" baseline="0" dirty="0"/>
          </a:p>
        </p:txBody>
      </p:sp>
      <p:sp>
        <p:nvSpPr>
          <p:cNvPr id="4" name="Slide Number Placeholder 3"/>
          <p:cNvSpPr>
            <a:spLocks noGrp="1"/>
          </p:cNvSpPr>
          <p:nvPr>
            <p:ph type="sldNum" sz="quarter" idx="5"/>
          </p:nvPr>
        </p:nvSpPr>
        <p:spPr/>
        <p:txBody>
          <a:bodyPr/>
          <a:lstStyle/>
          <a:p>
            <a:fld id="{AACAD089-FF66-4DAA-92F7-2B8C2A7B5E5C}" type="slidenum">
              <a:rPr lang="en-US" smtClean="0"/>
              <a:t>86</a:t>
            </a:fld>
            <a:endParaRPr lang="en-US" dirty="0"/>
          </a:p>
        </p:txBody>
      </p:sp>
    </p:spTree>
    <p:extLst>
      <p:ext uri="{BB962C8B-B14F-4D97-AF65-F5344CB8AC3E}">
        <p14:creationId xmlns:p14="http://schemas.microsoft.com/office/powerpoint/2010/main" val="38429463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87</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next few slides walks through an application of Covid-19 in the IS-MP Framework. It is probably most straightforward to start with the spending /  demand shock due to government shutdowns /  social distancing and high unemployment.</a:t>
            </a:r>
          </a:p>
        </p:txBody>
      </p:sp>
      <p:sp>
        <p:nvSpPr>
          <p:cNvPr id="4" name="Slide Number Placeholder 3"/>
          <p:cNvSpPr>
            <a:spLocks noGrp="1"/>
          </p:cNvSpPr>
          <p:nvPr>
            <p:ph type="sldNum" sz="quarter" idx="5"/>
          </p:nvPr>
        </p:nvSpPr>
        <p:spPr/>
        <p:txBody>
          <a:bodyPr/>
          <a:lstStyle/>
          <a:p>
            <a:fld id="{AACAD089-FF66-4DAA-92F7-2B8C2A7B5E5C}" type="slidenum">
              <a:rPr lang="en-US" smtClean="0"/>
              <a:t>88</a:t>
            </a:fld>
            <a:endParaRPr lang="en-US" dirty="0"/>
          </a:p>
        </p:txBody>
      </p:sp>
    </p:spTree>
    <p:extLst>
      <p:ext uri="{BB962C8B-B14F-4D97-AF65-F5344CB8AC3E}">
        <p14:creationId xmlns:p14="http://schemas.microsoft.com/office/powerpoint/2010/main" val="7698937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shows that the spending shock will shift the IS curve left and therefore lower (or make more negative) the output gap. You could point students to evidence in the data by showing decreases in GDP worldwide throughout the pandemic</a:t>
            </a:r>
          </a:p>
        </p:txBody>
      </p:sp>
      <p:sp>
        <p:nvSpPr>
          <p:cNvPr id="4" name="Slide Number Placeholder 3"/>
          <p:cNvSpPr>
            <a:spLocks noGrp="1"/>
          </p:cNvSpPr>
          <p:nvPr>
            <p:ph type="sldNum" sz="quarter" idx="5"/>
          </p:nvPr>
        </p:nvSpPr>
        <p:spPr/>
        <p:txBody>
          <a:bodyPr/>
          <a:lstStyle/>
          <a:p>
            <a:fld id="{AACAD089-FF66-4DAA-92F7-2B8C2A7B5E5C}" type="slidenum">
              <a:rPr lang="en-US" smtClean="0"/>
              <a:t>89</a:t>
            </a:fld>
            <a:endParaRPr lang="en-US" dirty="0"/>
          </a:p>
        </p:txBody>
      </p:sp>
    </p:spTree>
    <p:extLst>
      <p:ext uri="{BB962C8B-B14F-4D97-AF65-F5344CB8AC3E}">
        <p14:creationId xmlns:p14="http://schemas.microsoft.com/office/powerpoint/2010/main" val="224182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CAD089-FF66-4DAA-92F7-2B8C2A7B5E5C}" type="slidenum">
              <a:rPr kumimoji="0" lang="en-US" sz="1200" b="0" i="0" u="none" strike="noStrike" kern="1200" cap="none" spc="0" normalizeH="0" baseline="0" noProof="0" smtClean="0">
                <a:ln>
                  <a:noFill/>
                </a:ln>
                <a:solidFill>
                  <a:prstClr val="black"/>
                </a:solidFill>
                <a:effectLst/>
                <a:uLnTx/>
                <a:uFillTx/>
                <a:latin typeface="Lucida Grande" pitchFamily="1"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Lucida Grande" pitchFamily="1" charset="0"/>
              <a:ea typeface="Geneva" pitchFamily="1" charset="-128"/>
              <a:cs typeface="+mn-cs"/>
            </a:endParaRPr>
          </a:p>
        </p:txBody>
      </p:sp>
    </p:spTree>
    <p:extLst>
      <p:ext uri="{BB962C8B-B14F-4D97-AF65-F5344CB8AC3E}">
        <p14:creationId xmlns:p14="http://schemas.microsoft.com/office/powerpoint/2010/main" val="31143888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Second, ask students to consider the effect of the Federal Reserve’s response. The Fed lowered interest rates causing the MP curve to shift downward with the aim of increasing (or making more positive) the Output gap. With the looming threat of a recession, the Fed is lowering rates to try to ‘heat up’ the economy</a:t>
            </a:r>
          </a:p>
        </p:txBody>
      </p:sp>
      <p:sp>
        <p:nvSpPr>
          <p:cNvPr id="4" name="Slide Number Placeholder 3"/>
          <p:cNvSpPr>
            <a:spLocks noGrp="1"/>
          </p:cNvSpPr>
          <p:nvPr>
            <p:ph type="sldNum" sz="quarter" idx="5"/>
          </p:nvPr>
        </p:nvSpPr>
        <p:spPr/>
        <p:txBody>
          <a:bodyPr/>
          <a:lstStyle/>
          <a:p>
            <a:fld id="{AACAD089-FF66-4DAA-92F7-2B8C2A7B5E5C}" type="slidenum">
              <a:rPr lang="en-US" smtClean="0"/>
              <a:t>90</a:t>
            </a:fld>
            <a:endParaRPr lang="en-US" dirty="0"/>
          </a:p>
        </p:txBody>
      </p:sp>
    </p:spTree>
    <p:extLst>
      <p:ext uri="{BB962C8B-B14F-4D97-AF65-F5344CB8AC3E}">
        <p14:creationId xmlns:p14="http://schemas.microsoft.com/office/powerpoint/2010/main" val="27702880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Thirdly, ask students to put these two shifts together. It is clear the real interest rate decreased however the change in Output gap is ambiguous (the shift in IS curve lowered the output gap but the shift in the MP curve was meant to make the output gap more positive). It may be helpful to remind students that when Supply and Demand both shifted sometimes the change in price or quantity was ambiguous – the same is true in this case.</a:t>
            </a:r>
          </a:p>
          <a:p>
            <a:endParaRPr lang="en-US" b="0" u="none" dirty="0"/>
          </a:p>
          <a:p>
            <a:r>
              <a:rPr lang="en-US" b="0" u="none" dirty="0"/>
              <a:t>Additionally, you could ask students to hypothesize which shift they think is greater and why. You could also ask students for what kind of data or evidence would they need to test their hypothesis.</a:t>
            </a:r>
          </a:p>
        </p:txBody>
      </p:sp>
      <p:sp>
        <p:nvSpPr>
          <p:cNvPr id="4" name="Slide Number Placeholder 3"/>
          <p:cNvSpPr>
            <a:spLocks noGrp="1"/>
          </p:cNvSpPr>
          <p:nvPr>
            <p:ph type="sldNum" sz="quarter" idx="5"/>
          </p:nvPr>
        </p:nvSpPr>
        <p:spPr/>
        <p:txBody>
          <a:bodyPr/>
          <a:lstStyle/>
          <a:p>
            <a:fld id="{AACAD089-FF66-4DAA-92F7-2B8C2A7B5E5C}" type="slidenum">
              <a:rPr lang="en-US" smtClean="0"/>
              <a:t>91</a:t>
            </a:fld>
            <a:endParaRPr lang="en-US" dirty="0"/>
          </a:p>
        </p:txBody>
      </p:sp>
    </p:spTree>
    <p:extLst>
      <p:ext uri="{BB962C8B-B14F-4D97-AF65-F5344CB8AC3E}">
        <p14:creationId xmlns:p14="http://schemas.microsoft.com/office/powerpoint/2010/main" val="7942807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‘bonus’ slides add complicating factors to our simplified IS-MP analysis. These slides may be helpful to show students the ‘messiness’ of real-world macroeconomics, but also show that the IS-MP framework is a powerful tool they can use to see the larger picture even when things get complicated!</a:t>
            </a:r>
          </a:p>
          <a:p>
            <a:endParaRPr lang="en-US" b="0" u="none" dirty="0"/>
          </a:p>
          <a:p>
            <a:r>
              <a:rPr lang="en-US" b="0" u="none" dirty="0"/>
              <a:t>For example, the Zero Lower Bound can be understood as a limit in how low the Fed can shift the MP curve to respond to Covid-19. The graph shows FRED data on the Effective Federal Funds Rate, it may be helpful to point out to students that 1) the rate is very close to zero (0.09 on Aug 20</a:t>
            </a:r>
            <a:r>
              <a:rPr lang="en-US" b="0" u="none" baseline="30000" dirty="0"/>
              <a:t>th</a:t>
            </a:r>
            <a:r>
              <a:rPr lang="en-US" b="0" u="none" dirty="0"/>
              <a:t>) and 2) the gray shading denotes a U.S. recession as determined by the Federal Reserve. </a:t>
            </a:r>
          </a:p>
          <a:p>
            <a:endParaRPr lang="en-US" b="0" u="none" dirty="0"/>
          </a:p>
          <a:p>
            <a:r>
              <a:rPr lang="en-US" b="0" u="none" dirty="0"/>
              <a:t>Lastly, given the Zero lower bound an argument can be made that the shift in the IS curve could be greater due to Covid-19 since it is not constrained in the same way.</a:t>
            </a:r>
          </a:p>
        </p:txBody>
      </p:sp>
      <p:sp>
        <p:nvSpPr>
          <p:cNvPr id="4" name="Slide Number Placeholder 3"/>
          <p:cNvSpPr>
            <a:spLocks noGrp="1"/>
          </p:cNvSpPr>
          <p:nvPr>
            <p:ph type="sldNum" sz="quarter" idx="5"/>
          </p:nvPr>
        </p:nvSpPr>
        <p:spPr/>
        <p:txBody>
          <a:bodyPr/>
          <a:lstStyle/>
          <a:p>
            <a:fld id="{AACAD089-FF66-4DAA-92F7-2B8C2A7B5E5C}" type="slidenum">
              <a:rPr lang="en-US" smtClean="0"/>
              <a:t>92</a:t>
            </a:fld>
            <a:endParaRPr lang="en-US" dirty="0"/>
          </a:p>
        </p:txBody>
      </p:sp>
    </p:spTree>
    <p:extLst>
      <p:ext uri="{BB962C8B-B14F-4D97-AF65-F5344CB8AC3E}">
        <p14:creationId xmlns:p14="http://schemas.microsoft.com/office/powerpoint/2010/main" val="40711034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‘bonus’ slides add complicating factors to our simplified IS-MP analysis. These slides may be helpful to show students the ‘messiness’ of real-world macroeconomics, but also show that the IS-MP framework is a powerful tool they can use to see the larger picture even when things get complicated!</a:t>
            </a:r>
          </a:p>
          <a:p>
            <a:endParaRPr lang="en-US" b="0" u="none" dirty="0"/>
          </a:p>
          <a:p>
            <a:r>
              <a:rPr lang="en-US" b="0" u="none" dirty="0"/>
              <a:t>For example, the financial shock raises the MP curve upward in opposition to the Fed’s effort to lower the MP curve. This can be understood as limiting the effectiveness of the Fed’s effort (how low the MP curve can go) to respond to Covid-19. Therefore, the argument can be made that the shift in the IS curve could be greater due to Covid-19 since it is not being counteracted by the financial shock (However in the next bonus slide we show how the shift is being counteracted by fiscal policy…)</a:t>
            </a:r>
          </a:p>
        </p:txBody>
      </p:sp>
      <p:sp>
        <p:nvSpPr>
          <p:cNvPr id="4" name="Slide Number Placeholder 3"/>
          <p:cNvSpPr>
            <a:spLocks noGrp="1"/>
          </p:cNvSpPr>
          <p:nvPr>
            <p:ph type="sldNum" sz="quarter" idx="5"/>
          </p:nvPr>
        </p:nvSpPr>
        <p:spPr/>
        <p:txBody>
          <a:bodyPr/>
          <a:lstStyle/>
          <a:p>
            <a:fld id="{AACAD089-FF66-4DAA-92F7-2B8C2A7B5E5C}" type="slidenum">
              <a:rPr lang="en-US" smtClean="0"/>
              <a:t>93</a:t>
            </a:fld>
            <a:endParaRPr lang="en-US" dirty="0"/>
          </a:p>
        </p:txBody>
      </p:sp>
    </p:spTree>
    <p:extLst>
      <p:ext uri="{BB962C8B-B14F-4D97-AF65-F5344CB8AC3E}">
        <p14:creationId xmlns:p14="http://schemas.microsoft.com/office/powerpoint/2010/main" val="35355783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‘bonus’ slides add complicating factors to our simplified IS-MP analysis. These slides may be helpful to show students the ‘messiness’ of real-world macroeconomics, but also show that the IS-MP framework is a powerful tool they can use to see the larger picture even when things get complicated!</a:t>
            </a:r>
          </a:p>
          <a:p>
            <a:endParaRPr lang="en-US" b="0" u="none" dirty="0"/>
          </a:p>
          <a:p>
            <a:r>
              <a:rPr lang="en-US" b="0" u="none" dirty="0"/>
              <a:t>For example, the U.S. CARES Act is an example of Fiscal Policy being used to counteract the leftward shift of the IS curve. The largest stimulus package in U.S. history aims to shift the IS curve rightward thereby reducing the effect of the original Covid-19 Spending Shock. </a:t>
            </a:r>
          </a:p>
        </p:txBody>
      </p:sp>
      <p:sp>
        <p:nvSpPr>
          <p:cNvPr id="4" name="Slide Number Placeholder 3"/>
          <p:cNvSpPr>
            <a:spLocks noGrp="1"/>
          </p:cNvSpPr>
          <p:nvPr>
            <p:ph type="sldNum" sz="quarter" idx="5"/>
          </p:nvPr>
        </p:nvSpPr>
        <p:spPr/>
        <p:txBody>
          <a:bodyPr/>
          <a:lstStyle/>
          <a:p>
            <a:fld id="{AACAD089-FF66-4DAA-92F7-2B8C2A7B5E5C}" type="slidenum">
              <a:rPr lang="en-US" smtClean="0"/>
              <a:t>94</a:t>
            </a:fld>
            <a:endParaRPr lang="en-US" dirty="0"/>
          </a:p>
        </p:txBody>
      </p:sp>
    </p:spTree>
    <p:extLst>
      <p:ext uri="{BB962C8B-B14F-4D97-AF65-F5344CB8AC3E}">
        <p14:creationId xmlns:p14="http://schemas.microsoft.com/office/powerpoint/2010/main" val="12918115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95</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These next few slides walks through an application of Covid-19 to the Phillips Curve. It may be helpful to connect this discussion with the previous supplementary slides connecting Covid-19 to the IS-MP framework. Either way, the discussion can start with reminding students that Covid-19 caused a spending shocking and a ‘cooling down’ economy that lowered the output gap (or made it more negative)</a:t>
            </a:r>
          </a:p>
          <a:p>
            <a:endParaRPr lang="en-US" b="0" u="none" dirty="0"/>
          </a:p>
          <a:p>
            <a:r>
              <a:rPr lang="en-US" b="0" u="none" dirty="0"/>
              <a:t>This change in output gap would not shift the Phillips curve, but is a movement along the curve toward decreased unexpected inflation</a:t>
            </a:r>
          </a:p>
        </p:txBody>
      </p:sp>
      <p:sp>
        <p:nvSpPr>
          <p:cNvPr id="4" name="Slide Number Placeholder 3"/>
          <p:cNvSpPr>
            <a:spLocks noGrp="1"/>
          </p:cNvSpPr>
          <p:nvPr>
            <p:ph type="sldNum" sz="quarter" idx="5"/>
          </p:nvPr>
        </p:nvSpPr>
        <p:spPr/>
        <p:txBody>
          <a:bodyPr/>
          <a:lstStyle/>
          <a:p>
            <a:fld id="{AACAD089-FF66-4DAA-92F7-2B8C2A7B5E5C}" type="slidenum">
              <a:rPr lang="en-US" smtClean="0"/>
              <a:t>96</a:t>
            </a:fld>
            <a:endParaRPr lang="en-US" dirty="0"/>
          </a:p>
        </p:txBody>
      </p:sp>
    </p:spTree>
    <p:extLst>
      <p:ext uri="{BB962C8B-B14F-4D97-AF65-F5344CB8AC3E}">
        <p14:creationId xmlns:p14="http://schemas.microsoft.com/office/powerpoint/2010/main" val="305754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 </a:t>
            </a:r>
            <a:r>
              <a:rPr lang="en-US" b="0" u="none" dirty="0"/>
              <a:t>In addition, the spending shock that led to a ‘demand-pulled’ decrease in unexpected inflation, there was also a supply shock that caused a cost-push increase in unexpected inflation. This supply shock shifted the Phillips curve left and upward. There are a couple reasons why this supply shock occurred and its type. </a:t>
            </a:r>
          </a:p>
          <a:p>
            <a:endParaRPr lang="en-US" b="0" u="none" dirty="0"/>
          </a:p>
          <a:p>
            <a:r>
              <a:rPr lang="en-US" b="0" u="none" dirty="0"/>
              <a:t>For example, as companies ceased operations during government mandated shutdowns, productivity would have decreased across the economy. This decrease is likely to persist even while governments ease restrictions as workers adapt to remote work and companies operate at reduced capacity to maintain social distancing. </a:t>
            </a:r>
          </a:p>
          <a:p>
            <a:endParaRPr lang="en-US" b="0" u="none" dirty="0"/>
          </a:p>
          <a:p>
            <a:r>
              <a:rPr lang="en-US" b="0" u="none" dirty="0"/>
              <a:t>Additionally, the supply shock could be due to the decrease in the U.S. dollar (Exchange rate type of supply shock). While initially the value of the U.S. dollar spiked in March as foreign investors bought the ‘safe haven’ currency, the value of the U.S. continued to decrease well into August (lower than January 2020 levels) as it became clear that the U.S. government was failing to contain the virus.</a:t>
            </a:r>
          </a:p>
        </p:txBody>
      </p:sp>
      <p:sp>
        <p:nvSpPr>
          <p:cNvPr id="4" name="Slide Number Placeholder 3"/>
          <p:cNvSpPr>
            <a:spLocks noGrp="1"/>
          </p:cNvSpPr>
          <p:nvPr>
            <p:ph type="sldNum" sz="quarter" idx="5"/>
          </p:nvPr>
        </p:nvSpPr>
        <p:spPr/>
        <p:txBody>
          <a:bodyPr/>
          <a:lstStyle/>
          <a:p>
            <a:fld id="{AACAD089-FF66-4DAA-92F7-2B8C2A7B5E5C}" type="slidenum">
              <a:rPr lang="en-US" smtClean="0"/>
              <a:t>97</a:t>
            </a:fld>
            <a:endParaRPr lang="en-US" dirty="0"/>
          </a:p>
        </p:txBody>
      </p:sp>
    </p:spTree>
    <p:extLst>
      <p:ext uri="{BB962C8B-B14F-4D97-AF65-F5344CB8AC3E}">
        <p14:creationId xmlns:p14="http://schemas.microsoft.com/office/powerpoint/2010/main" val="2940110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Lecture Notes:</a:t>
            </a:r>
            <a:r>
              <a:rPr lang="en-US" b="0" u="none" dirty="0"/>
              <a:t> This slide puts the two shocks together to show the ambiguous effect on unexpected inflation. It may be helpful to remind students that when supply and demand both shifted the effect on price or quantity was sometimes ambiguous, similarly the supply and demand side shock have an unclear effect on inflation. </a:t>
            </a:r>
          </a:p>
          <a:p>
            <a:endParaRPr lang="en-US" b="0" u="none" dirty="0"/>
          </a:p>
          <a:p>
            <a:r>
              <a:rPr lang="en-US" b="0" u="none" dirty="0"/>
              <a:t>While few economist see inflation rising in the near future, you could ask students whether they think the leftward shift in the Phillips curve will be smaller or larger than the more negative output gap. </a:t>
            </a:r>
          </a:p>
        </p:txBody>
      </p:sp>
      <p:sp>
        <p:nvSpPr>
          <p:cNvPr id="4" name="Slide Number Placeholder 3"/>
          <p:cNvSpPr>
            <a:spLocks noGrp="1"/>
          </p:cNvSpPr>
          <p:nvPr>
            <p:ph type="sldNum" sz="quarter" idx="5"/>
          </p:nvPr>
        </p:nvSpPr>
        <p:spPr/>
        <p:txBody>
          <a:bodyPr/>
          <a:lstStyle/>
          <a:p>
            <a:fld id="{AACAD089-FF66-4DAA-92F7-2B8C2A7B5E5C}" type="slidenum">
              <a:rPr lang="en-US" smtClean="0"/>
              <a:t>98</a:t>
            </a:fld>
            <a:endParaRPr lang="en-US" dirty="0"/>
          </a:p>
        </p:txBody>
      </p:sp>
    </p:spTree>
    <p:extLst>
      <p:ext uri="{BB962C8B-B14F-4D97-AF65-F5344CB8AC3E}">
        <p14:creationId xmlns:p14="http://schemas.microsoft.com/office/powerpoint/2010/main" val="41649922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99</a:t>
            </a:fld>
            <a:endParaRPr lang="en-US" dirty="0"/>
          </a:p>
        </p:txBody>
      </p:sp>
    </p:spTree>
    <p:extLst>
      <p:ext uri="{BB962C8B-B14F-4D97-AF65-F5344CB8AC3E}">
        <p14:creationId xmlns:p14="http://schemas.microsoft.com/office/powerpoint/2010/main" val="311438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204958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171450" y="2675699"/>
            <a:ext cx="8515350" cy="9256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0172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7755973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31504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1090517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5917700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1702839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1374537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7780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402672" y="1521176"/>
            <a:ext cx="8284128" cy="175094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66120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385894" y="3300967"/>
            <a:ext cx="8300906" cy="128896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1902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154820" y="3926541"/>
            <a:ext cx="8515350" cy="80621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723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171450" y="3702867"/>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89009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360726" y="4518212"/>
            <a:ext cx="8309443" cy="160529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75082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8435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 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736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9" name="Picture Placeholder 18"/>
          <p:cNvSpPr>
            <a:spLocks noGrp="1"/>
          </p:cNvSpPr>
          <p:nvPr>
            <p:ph type="pic" sz="quarter" idx="12"/>
          </p:nvPr>
        </p:nvSpPr>
        <p:spPr>
          <a:xfrm>
            <a:off x="787400" y="2540000"/>
            <a:ext cx="5740400" cy="558800"/>
          </a:xfrm>
        </p:spPr>
        <p:txBody>
          <a:bodyPr/>
          <a:lstStyle/>
          <a:p>
            <a:endParaRPr lang="en-US"/>
          </a:p>
        </p:txBody>
      </p:sp>
      <p:sp>
        <p:nvSpPr>
          <p:cNvPr id="6" name="Content Placeholder 5"/>
          <p:cNvSpPr>
            <a:spLocks noGrp="1"/>
          </p:cNvSpPr>
          <p:nvPr>
            <p:ph sz="quarter" idx="10"/>
          </p:nvPr>
        </p:nvSpPr>
        <p:spPr>
          <a:xfrm>
            <a:off x="533400" y="3289300"/>
            <a:ext cx="2247900" cy="698500"/>
          </a:xfrm>
        </p:spPr>
        <p:txBody>
          <a:bodyPr/>
          <a:lstStyle/>
          <a:p>
            <a:pPr lvl="0"/>
            <a:endParaRPr lang="en-US" dirty="0"/>
          </a:p>
        </p:txBody>
      </p:sp>
      <p:sp>
        <p:nvSpPr>
          <p:cNvPr id="17" name="Content Placeholder 16"/>
          <p:cNvSpPr>
            <a:spLocks noGrp="1"/>
          </p:cNvSpPr>
          <p:nvPr>
            <p:ph sz="quarter" idx="11"/>
          </p:nvPr>
        </p:nvSpPr>
        <p:spPr>
          <a:xfrm>
            <a:off x="520700" y="4216400"/>
            <a:ext cx="2209800" cy="749300"/>
          </a:xfrm>
        </p:spPr>
        <p:txBody>
          <a:bodyPr/>
          <a:lstStyle/>
          <a:p>
            <a:pPr lvl="0"/>
            <a:endParaRPr lang="en-US" dirty="0"/>
          </a:p>
        </p:txBody>
      </p:sp>
      <p:sp>
        <p:nvSpPr>
          <p:cNvPr id="21" name="Picture Placeholder 20"/>
          <p:cNvSpPr>
            <a:spLocks noGrp="1"/>
          </p:cNvSpPr>
          <p:nvPr>
            <p:ph type="pic" sz="quarter" idx="13"/>
          </p:nvPr>
        </p:nvSpPr>
        <p:spPr>
          <a:xfrm>
            <a:off x="3378200" y="3340100"/>
            <a:ext cx="2184400" cy="649288"/>
          </a:xfrm>
        </p:spPr>
        <p:txBody>
          <a:bodyPr/>
          <a:lstStyle/>
          <a:p>
            <a:endParaRPr lang="en-US"/>
          </a:p>
        </p:txBody>
      </p:sp>
      <p:sp>
        <p:nvSpPr>
          <p:cNvPr id="23" name="Picture Placeholder 22"/>
          <p:cNvSpPr>
            <a:spLocks noGrp="1"/>
          </p:cNvSpPr>
          <p:nvPr>
            <p:ph type="pic" sz="quarter" idx="14"/>
          </p:nvPr>
        </p:nvSpPr>
        <p:spPr>
          <a:xfrm>
            <a:off x="3378200" y="4203700"/>
            <a:ext cx="2336800" cy="736600"/>
          </a:xfrm>
        </p:spPr>
        <p:txBody>
          <a:bodyPr/>
          <a:lstStyle/>
          <a:p>
            <a:endParaRPr lang="en-US"/>
          </a:p>
        </p:txBody>
      </p:sp>
      <p:sp>
        <p:nvSpPr>
          <p:cNvPr id="25" name="Content Placeholder 24"/>
          <p:cNvSpPr>
            <a:spLocks noGrp="1"/>
          </p:cNvSpPr>
          <p:nvPr>
            <p:ph sz="quarter" idx="15"/>
          </p:nvPr>
        </p:nvSpPr>
        <p:spPr>
          <a:xfrm>
            <a:off x="5918200" y="3390900"/>
            <a:ext cx="2689225" cy="598488"/>
          </a:xfrm>
        </p:spPr>
        <p:txBody>
          <a:bodyPr/>
          <a:lstStyle/>
          <a:p>
            <a:pPr lvl="0"/>
            <a:endParaRPr lang="en-US" dirty="0"/>
          </a:p>
        </p:txBody>
      </p:sp>
      <p:sp>
        <p:nvSpPr>
          <p:cNvPr id="27" name="Content Placeholder 26"/>
          <p:cNvSpPr>
            <a:spLocks noGrp="1"/>
          </p:cNvSpPr>
          <p:nvPr>
            <p:ph sz="quarter" idx="16"/>
          </p:nvPr>
        </p:nvSpPr>
        <p:spPr>
          <a:xfrm>
            <a:off x="5994400" y="4191000"/>
            <a:ext cx="2613025" cy="9398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334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04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88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062376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9445920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5590078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360996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14096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296294" y="4706098"/>
            <a:ext cx="8515350" cy="86986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2558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40464023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Wingdings" panose="05000000000000000000" pitchFamily="2" charset="2"/>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1182098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Wingdings" panose="05000000000000000000" pitchFamily="2" charset="2"/>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Tree>
    <p:extLst>
      <p:ext uri="{BB962C8B-B14F-4D97-AF65-F5344CB8AC3E}">
        <p14:creationId xmlns:p14="http://schemas.microsoft.com/office/powerpoint/2010/main" val="21661883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0446733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8130636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787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389964" y="1521177"/>
            <a:ext cx="8296835" cy="144476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455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171450" y="2932043"/>
            <a:ext cx="8515350" cy="123245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37454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430306" y="4016191"/>
            <a:ext cx="8239864"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49799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416858" y="5452781"/>
            <a:ext cx="8253311" cy="885687"/>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411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296294" y="5021507"/>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28666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FD4B8870-A7C0-463B-A247-52B7FBBAB357}"/>
              </a:ext>
            </a:extLst>
          </p:cNvPr>
          <p:cNvSpPr>
            <a:spLocks noGrp="1"/>
          </p:cNvSpPr>
          <p:nvPr>
            <p:ph sz="quarter" idx="15"/>
          </p:nvPr>
        </p:nvSpPr>
        <p:spPr>
          <a:xfrm>
            <a:off x="7108825" y="2932113"/>
            <a:ext cx="815975" cy="922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7951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84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58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0757867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641403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1086748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2050981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0670859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37811686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8407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61699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4" name="Straight Arrow Connector 13">
            <a:extLst>
              <a:ext uri="{FF2B5EF4-FFF2-40B4-BE49-F238E27FC236}">
                <a16:creationId xmlns:a16="http://schemas.microsoft.com/office/drawing/2014/main" xmlns="" id="{1486539B-9D3F-41F0-8C55-DEFF6B6D584A}"/>
              </a:ext>
            </a:extLst>
          </p:cNvPr>
          <p:cNvCxnSpPr>
            <a:cxnSpLocks/>
          </p:cNvCxnSpPr>
          <p:nvPr userDrawn="1"/>
        </p:nvCxnSpPr>
        <p:spPr>
          <a:xfrm flipV="1">
            <a:off x="1343378" y="2638475"/>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xmlns="" id="{4B295466-69A3-496B-BE62-FD82CBD576DE}"/>
              </a:ext>
            </a:extLst>
          </p:cNvPr>
          <p:cNvCxnSpPr>
            <a:cxnSpLocks/>
          </p:cNvCxnSpPr>
          <p:nvPr userDrawn="1"/>
        </p:nvCxnSpPr>
        <p:spPr>
          <a:xfrm flipV="1">
            <a:off x="1343378" y="3151252"/>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xmlns="" id="{4262150A-30EC-4AD2-9BAD-98EA435D1AF1}"/>
              </a:ext>
            </a:extLst>
          </p:cNvPr>
          <p:cNvCxnSpPr>
            <a:cxnSpLocks/>
          </p:cNvCxnSpPr>
          <p:nvPr userDrawn="1"/>
        </p:nvCxnSpPr>
        <p:spPr>
          <a:xfrm flipV="1">
            <a:off x="1343378" y="3675317"/>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xmlns="" id="{7CD35640-7CFC-417C-AC0F-9ECC434C82DA}"/>
              </a:ext>
            </a:extLst>
          </p:cNvPr>
          <p:cNvCxnSpPr>
            <a:cxnSpLocks/>
          </p:cNvCxnSpPr>
          <p:nvPr userDrawn="1"/>
        </p:nvCxnSpPr>
        <p:spPr>
          <a:xfrm>
            <a:off x="1343378" y="4186358"/>
            <a:ext cx="0" cy="4021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xmlns="" id="{42589FC8-ACC8-4325-A086-6E0DB65D0C33}"/>
              </a:ext>
            </a:extLst>
          </p:cNvPr>
          <p:cNvCxnSpPr>
            <a:cxnSpLocks/>
          </p:cNvCxnSpPr>
          <p:nvPr userDrawn="1"/>
        </p:nvCxnSpPr>
        <p:spPr>
          <a:xfrm>
            <a:off x="1343378" y="4664833"/>
            <a:ext cx="0" cy="4021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422886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9" name="Straight Arrow Connector 18">
            <a:extLst>
              <a:ext uri="{FF2B5EF4-FFF2-40B4-BE49-F238E27FC236}">
                <a16:creationId xmlns:a16="http://schemas.microsoft.com/office/drawing/2014/main" xmlns="" id="{5F6FE511-8696-48D7-82B1-0EE8CCC5D0F9}"/>
              </a:ext>
            </a:extLst>
          </p:cNvPr>
          <p:cNvCxnSpPr>
            <a:cxnSpLocks/>
          </p:cNvCxnSpPr>
          <p:nvPr userDrawn="1"/>
        </p:nvCxnSpPr>
        <p:spPr>
          <a:xfrm>
            <a:off x="1320800" y="5568076"/>
            <a:ext cx="0" cy="29351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xmlns="" id="{0CE96ACF-DADB-431D-AB6A-A8BA927463D0}"/>
              </a:ext>
            </a:extLst>
          </p:cNvPr>
          <p:cNvCxnSpPr>
            <a:cxnSpLocks/>
          </p:cNvCxnSpPr>
          <p:nvPr userDrawn="1"/>
        </p:nvCxnSpPr>
        <p:spPr>
          <a:xfrm>
            <a:off x="1320800" y="4625454"/>
            <a:ext cx="0" cy="29351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xmlns="" id="{A2664A67-32E2-4317-91F3-345496969B9F}"/>
              </a:ext>
            </a:extLst>
          </p:cNvPr>
          <p:cNvCxnSpPr>
            <a:cxnSpLocks/>
          </p:cNvCxnSpPr>
          <p:nvPr userDrawn="1"/>
        </p:nvCxnSpPr>
        <p:spPr>
          <a:xfrm flipV="1">
            <a:off x="1320800" y="3194588"/>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A1D6057-E6D3-4A66-96E6-4EBEC420508C}"/>
              </a:ext>
            </a:extLst>
          </p:cNvPr>
          <p:cNvCxnSpPr>
            <a:cxnSpLocks/>
          </p:cNvCxnSpPr>
          <p:nvPr userDrawn="1"/>
        </p:nvCxnSpPr>
        <p:spPr>
          <a:xfrm flipV="1">
            <a:off x="1320800" y="3640499"/>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xmlns="" id="{DCB8F993-56D4-4F74-A730-37357E959883}"/>
              </a:ext>
            </a:extLst>
          </p:cNvPr>
          <p:cNvCxnSpPr>
            <a:cxnSpLocks/>
          </p:cNvCxnSpPr>
          <p:nvPr userDrawn="1"/>
        </p:nvCxnSpPr>
        <p:spPr>
          <a:xfrm flipV="1">
            <a:off x="1320800" y="4075121"/>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xmlns="" id="{2ED01695-367E-4F32-B07F-673525145FBD}"/>
              </a:ext>
            </a:extLst>
          </p:cNvPr>
          <p:cNvCxnSpPr>
            <a:cxnSpLocks/>
          </p:cNvCxnSpPr>
          <p:nvPr userDrawn="1"/>
        </p:nvCxnSpPr>
        <p:spPr>
          <a:xfrm flipV="1">
            <a:off x="1320800" y="5074188"/>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791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5" name="Straight Arrow Connector 14">
            <a:extLst>
              <a:ext uri="{FF2B5EF4-FFF2-40B4-BE49-F238E27FC236}">
                <a16:creationId xmlns:a16="http://schemas.microsoft.com/office/drawing/2014/main" xmlns="" id="{8D3F0F9F-9C32-43A2-B7E1-C741254CBCAB}"/>
              </a:ext>
            </a:extLst>
          </p:cNvPr>
          <p:cNvCxnSpPr>
            <a:cxnSpLocks/>
          </p:cNvCxnSpPr>
          <p:nvPr userDrawn="1"/>
        </p:nvCxnSpPr>
        <p:spPr>
          <a:xfrm flipV="1">
            <a:off x="1298222" y="2638348"/>
            <a:ext cx="0" cy="3979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xmlns="" id="{208BE59D-8CC4-44BD-BFBF-24B29AD42B65}"/>
              </a:ext>
            </a:extLst>
          </p:cNvPr>
          <p:cNvCxnSpPr>
            <a:cxnSpLocks/>
          </p:cNvCxnSpPr>
          <p:nvPr userDrawn="1"/>
        </p:nvCxnSpPr>
        <p:spPr>
          <a:xfrm flipV="1">
            <a:off x="1298222" y="4190571"/>
            <a:ext cx="0" cy="3979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xmlns="" id="{76ED050D-A379-40EF-BBD2-54E79DDDA5D5}"/>
              </a:ext>
            </a:extLst>
          </p:cNvPr>
          <p:cNvCxnSpPr>
            <a:cxnSpLocks/>
          </p:cNvCxnSpPr>
          <p:nvPr userDrawn="1"/>
        </p:nvCxnSpPr>
        <p:spPr>
          <a:xfrm>
            <a:off x="1298222" y="3183036"/>
            <a:ext cx="0" cy="4148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xmlns="" id="{48D8A063-15E5-4618-B084-CFC0AF98583C}"/>
              </a:ext>
            </a:extLst>
          </p:cNvPr>
          <p:cNvCxnSpPr>
            <a:cxnSpLocks/>
          </p:cNvCxnSpPr>
          <p:nvPr userDrawn="1"/>
        </p:nvCxnSpPr>
        <p:spPr>
          <a:xfrm>
            <a:off x="1298222" y="3696680"/>
            <a:ext cx="0" cy="4148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915172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8966572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830434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0297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457200" y="1600200"/>
            <a:ext cx="8354444" cy="152256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67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296294" y="3379489"/>
            <a:ext cx="8515350" cy="1451303"/>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44165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171450" y="3496235"/>
            <a:ext cx="8515350" cy="91036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75700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296294" y="4302673"/>
            <a:ext cx="8515350" cy="86986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98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959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296294" y="4760331"/>
            <a:ext cx="8515350" cy="118061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9581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4537972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9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12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0738654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7159789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9391157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7845180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14296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67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640761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9199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18561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34500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847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85351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7310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5" name="Content Placeholder 4"/>
          <p:cNvSpPr>
            <a:spLocks noGrp="1"/>
          </p:cNvSpPr>
          <p:nvPr>
            <p:ph sz="quarter" idx="10"/>
          </p:nvPr>
        </p:nvSpPr>
        <p:spPr>
          <a:xfrm>
            <a:off x="520700" y="2438400"/>
            <a:ext cx="1905000" cy="508000"/>
          </a:xfrm>
        </p:spPr>
        <p:txBody>
          <a:bodyPr/>
          <a:lstStyle/>
          <a:p>
            <a:pPr lvl="0"/>
            <a:endParaRPr lang="en-US" dirty="0"/>
          </a:p>
        </p:txBody>
      </p:sp>
      <p:sp>
        <p:nvSpPr>
          <p:cNvPr id="14" name="Content Placeholder 4"/>
          <p:cNvSpPr>
            <a:spLocks noGrp="1"/>
          </p:cNvSpPr>
          <p:nvPr>
            <p:ph sz="quarter" idx="11"/>
          </p:nvPr>
        </p:nvSpPr>
        <p:spPr>
          <a:xfrm>
            <a:off x="3526972" y="2463800"/>
            <a:ext cx="1905000" cy="508000"/>
          </a:xfrm>
        </p:spPr>
        <p:txBody>
          <a:bodyPr/>
          <a:lstStyle/>
          <a:p>
            <a:pPr lvl="0"/>
            <a:endParaRPr lang="en-US" dirty="0"/>
          </a:p>
        </p:txBody>
      </p:sp>
      <p:sp>
        <p:nvSpPr>
          <p:cNvPr id="15" name="Content Placeholder 4"/>
          <p:cNvSpPr>
            <a:spLocks noGrp="1"/>
          </p:cNvSpPr>
          <p:nvPr>
            <p:ph sz="quarter" idx="12"/>
          </p:nvPr>
        </p:nvSpPr>
        <p:spPr>
          <a:xfrm>
            <a:off x="520700" y="3136900"/>
            <a:ext cx="1905000" cy="508000"/>
          </a:xfrm>
        </p:spPr>
        <p:txBody>
          <a:bodyPr/>
          <a:lstStyle/>
          <a:p>
            <a:pPr lvl="0"/>
            <a:endParaRPr lang="en-US" dirty="0"/>
          </a:p>
        </p:txBody>
      </p:sp>
      <p:sp>
        <p:nvSpPr>
          <p:cNvPr id="16" name="Content Placeholder 4"/>
          <p:cNvSpPr>
            <a:spLocks noGrp="1"/>
          </p:cNvSpPr>
          <p:nvPr>
            <p:ph sz="quarter" idx="13"/>
          </p:nvPr>
        </p:nvSpPr>
        <p:spPr>
          <a:xfrm>
            <a:off x="3526972" y="3073400"/>
            <a:ext cx="1905000" cy="508000"/>
          </a:xfrm>
        </p:spPr>
        <p:txBody>
          <a:bodyPr/>
          <a:lstStyle/>
          <a:p>
            <a:pPr lvl="0"/>
            <a:endParaRPr lang="en-US" dirty="0"/>
          </a:p>
        </p:txBody>
      </p:sp>
      <p:sp>
        <p:nvSpPr>
          <p:cNvPr id="17" name="Content Placeholder 4"/>
          <p:cNvSpPr>
            <a:spLocks noGrp="1"/>
          </p:cNvSpPr>
          <p:nvPr>
            <p:ph sz="quarter" idx="14"/>
          </p:nvPr>
        </p:nvSpPr>
        <p:spPr>
          <a:xfrm>
            <a:off x="520700" y="3989009"/>
            <a:ext cx="1905000" cy="508000"/>
          </a:xfrm>
        </p:spPr>
        <p:txBody>
          <a:bodyPr/>
          <a:lstStyle/>
          <a:p>
            <a:pPr lvl="0"/>
            <a:endParaRPr lang="en-US" dirty="0"/>
          </a:p>
        </p:txBody>
      </p:sp>
      <p:sp>
        <p:nvSpPr>
          <p:cNvPr id="18" name="Content Placeholder 4"/>
          <p:cNvSpPr>
            <a:spLocks noGrp="1"/>
          </p:cNvSpPr>
          <p:nvPr>
            <p:ph sz="quarter" idx="15"/>
          </p:nvPr>
        </p:nvSpPr>
        <p:spPr>
          <a:xfrm>
            <a:off x="3526972" y="3873500"/>
            <a:ext cx="1905000" cy="508000"/>
          </a:xfrm>
        </p:spPr>
        <p:txBody>
          <a:bodyPr/>
          <a:lstStyle/>
          <a:p>
            <a:pPr lvl="0"/>
            <a:endParaRPr lang="en-US" dirty="0"/>
          </a:p>
        </p:txBody>
      </p:sp>
      <p:sp>
        <p:nvSpPr>
          <p:cNvPr id="7" name="Content Placeholder 6"/>
          <p:cNvSpPr>
            <a:spLocks noGrp="1"/>
          </p:cNvSpPr>
          <p:nvPr>
            <p:ph sz="quarter" idx="16"/>
          </p:nvPr>
        </p:nvSpPr>
        <p:spPr>
          <a:xfrm>
            <a:off x="533400" y="4953000"/>
            <a:ext cx="7658100" cy="1323975"/>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9" name="Picture Placeholder 18"/>
          <p:cNvSpPr>
            <a:spLocks noGrp="1"/>
          </p:cNvSpPr>
          <p:nvPr>
            <p:ph type="pic" sz="quarter" idx="17"/>
          </p:nvPr>
        </p:nvSpPr>
        <p:spPr>
          <a:xfrm>
            <a:off x="7670800" y="2476500"/>
            <a:ext cx="1350963" cy="558800"/>
          </a:xfrm>
        </p:spPr>
        <p:txBody>
          <a:bodyPr/>
          <a:lstStyle/>
          <a:p>
            <a:endParaRPr lang="en-US" dirty="0"/>
          </a:p>
        </p:txBody>
      </p:sp>
      <p:sp>
        <p:nvSpPr>
          <p:cNvPr id="21" name="Picture Placeholder 20"/>
          <p:cNvSpPr>
            <a:spLocks noGrp="1"/>
          </p:cNvSpPr>
          <p:nvPr>
            <p:ph type="pic" sz="quarter" idx="18"/>
          </p:nvPr>
        </p:nvSpPr>
        <p:spPr>
          <a:xfrm>
            <a:off x="7759700" y="3187700"/>
            <a:ext cx="1268413" cy="393700"/>
          </a:xfrm>
        </p:spPr>
        <p:txBody>
          <a:bodyPr/>
          <a:lstStyle/>
          <a:p>
            <a:endParaRPr lang="en-US"/>
          </a:p>
        </p:txBody>
      </p:sp>
      <p:sp>
        <p:nvSpPr>
          <p:cNvPr id="23" name="Picture Placeholder 22"/>
          <p:cNvSpPr>
            <a:spLocks noGrp="1"/>
          </p:cNvSpPr>
          <p:nvPr>
            <p:ph type="pic" sz="quarter" idx="19"/>
          </p:nvPr>
        </p:nvSpPr>
        <p:spPr>
          <a:xfrm>
            <a:off x="7772400" y="3822700"/>
            <a:ext cx="1338263" cy="330200"/>
          </a:xfrm>
        </p:spPr>
        <p:txBody>
          <a:bodyPr/>
          <a:lstStyle/>
          <a:p>
            <a:endParaRPr lang="en-US"/>
          </a:p>
        </p:txBody>
      </p:sp>
    </p:spTree>
    <p:extLst>
      <p:ext uri="{BB962C8B-B14F-4D97-AF65-F5344CB8AC3E}">
        <p14:creationId xmlns:p14="http://schemas.microsoft.com/office/powerpoint/2010/main" val="2313780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220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3836059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sz="28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34720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313966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xmlns="" id="{D7FA85BD-62BA-4DE4-9D44-C4E3C2BBBFFE}"/>
              </a:ext>
            </a:extLst>
          </p:cNvPr>
          <p:cNvSpPr txBox="1">
            <a:spLocks/>
          </p:cNvSpPr>
          <p:nvPr userDrawn="1"/>
        </p:nvSpPr>
        <p:spPr bwMode="auto">
          <a:xfrm>
            <a:off x="0" y="274638"/>
            <a:ext cx="9144000" cy="1143000"/>
          </a:xfrm>
          <a:prstGeom prst="rect">
            <a:avLst/>
          </a:prstGeom>
          <a:solidFill>
            <a:schemeClr val="accent1">
              <a:lumMod val="75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7408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723296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45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4" name="Straight Arrow Connector 13">
            <a:extLst>
              <a:ext uri="{FF2B5EF4-FFF2-40B4-BE49-F238E27FC236}">
                <a16:creationId xmlns:a16="http://schemas.microsoft.com/office/drawing/2014/main" xmlns="" id="{1486539B-9D3F-41F0-8C55-DEFF6B6D584A}"/>
              </a:ext>
            </a:extLst>
          </p:cNvPr>
          <p:cNvCxnSpPr>
            <a:cxnSpLocks/>
          </p:cNvCxnSpPr>
          <p:nvPr userDrawn="1"/>
        </p:nvCxnSpPr>
        <p:spPr>
          <a:xfrm flipV="1">
            <a:off x="1343378" y="2638475"/>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xmlns="" id="{4B295466-69A3-496B-BE62-FD82CBD576DE}"/>
              </a:ext>
            </a:extLst>
          </p:cNvPr>
          <p:cNvCxnSpPr>
            <a:cxnSpLocks/>
          </p:cNvCxnSpPr>
          <p:nvPr userDrawn="1"/>
        </p:nvCxnSpPr>
        <p:spPr>
          <a:xfrm flipV="1">
            <a:off x="1343378" y="3151252"/>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xmlns="" id="{4262150A-30EC-4AD2-9BAD-98EA435D1AF1}"/>
              </a:ext>
            </a:extLst>
          </p:cNvPr>
          <p:cNvCxnSpPr>
            <a:cxnSpLocks/>
          </p:cNvCxnSpPr>
          <p:nvPr userDrawn="1"/>
        </p:nvCxnSpPr>
        <p:spPr>
          <a:xfrm flipV="1">
            <a:off x="1343378" y="3675317"/>
            <a:ext cx="0" cy="4487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xmlns="" id="{7CD35640-7CFC-417C-AC0F-9ECC434C82DA}"/>
              </a:ext>
            </a:extLst>
          </p:cNvPr>
          <p:cNvCxnSpPr>
            <a:cxnSpLocks/>
          </p:cNvCxnSpPr>
          <p:nvPr userDrawn="1"/>
        </p:nvCxnSpPr>
        <p:spPr>
          <a:xfrm>
            <a:off x="1343378" y="4186358"/>
            <a:ext cx="0" cy="4021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xmlns="" id="{42589FC8-ACC8-4325-A086-6E0DB65D0C33}"/>
              </a:ext>
            </a:extLst>
          </p:cNvPr>
          <p:cNvCxnSpPr>
            <a:cxnSpLocks/>
          </p:cNvCxnSpPr>
          <p:nvPr userDrawn="1"/>
        </p:nvCxnSpPr>
        <p:spPr>
          <a:xfrm>
            <a:off x="1343378" y="4664833"/>
            <a:ext cx="0" cy="4021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54883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171450" y="1572278"/>
            <a:ext cx="8515350" cy="100238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14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171450" y="2649521"/>
            <a:ext cx="8515350" cy="78040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4677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171450" y="3373682"/>
            <a:ext cx="8515350" cy="78169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8190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171450" y="4214635"/>
            <a:ext cx="8515350" cy="108247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679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171450" y="5257800"/>
            <a:ext cx="8515350" cy="80401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3201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01FB9AC6-302D-480E-BB8A-C634A3697FDE}"/>
              </a:ext>
            </a:extLst>
          </p:cNvPr>
          <p:cNvSpPr>
            <a:spLocks noGrp="1"/>
          </p:cNvSpPr>
          <p:nvPr>
            <p:ph type="tbl" sz="quarter" idx="13"/>
          </p:nvPr>
        </p:nvSpPr>
        <p:spPr>
          <a:xfrm>
            <a:off x="7751763" y="4560888"/>
            <a:ext cx="831850" cy="1084262"/>
          </a:xfrm>
        </p:spPr>
        <p:txBody>
          <a:bodyPr/>
          <a:lstStyle/>
          <a:p>
            <a:endParaRPr lang="en-US"/>
          </a:p>
        </p:txBody>
      </p:sp>
    </p:spTree>
    <p:extLst>
      <p:ext uri="{BB962C8B-B14F-4D97-AF65-F5344CB8AC3E}">
        <p14:creationId xmlns:p14="http://schemas.microsoft.com/office/powerpoint/2010/main" val="1981035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8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1A36FB99-4AA3-4306-B690-EEF4AD7BC7A9}"/>
              </a:ext>
            </a:extLst>
          </p:cNvPr>
          <p:cNvSpPr/>
          <p:nvPr userDrawn="1"/>
        </p:nvSpPr>
        <p:spPr>
          <a:xfrm>
            <a:off x="609600" y="262248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3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1A36FB99-4AA3-4306-B690-EEF4AD7BC7A9}"/>
              </a:ext>
            </a:extLst>
          </p:cNvPr>
          <p:cNvSpPr/>
          <p:nvPr userDrawn="1"/>
        </p:nvSpPr>
        <p:spPr>
          <a:xfrm>
            <a:off x="553105" y="4052368"/>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80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1A36FB99-4AA3-4306-B690-EEF4AD7BC7A9}"/>
              </a:ext>
            </a:extLst>
          </p:cNvPr>
          <p:cNvSpPr/>
          <p:nvPr userDrawn="1"/>
        </p:nvSpPr>
        <p:spPr>
          <a:xfrm>
            <a:off x="553105" y="4462269"/>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3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9" name="Straight Arrow Connector 18">
            <a:extLst>
              <a:ext uri="{FF2B5EF4-FFF2-40B4-BE49-F238E27FC236}">
                <a16:creationId xmlns:a16="http://schemas.microsoft.com/office/drawing/2014/main" xmlns="" id="{5F6FE511-8696-48D7-82B1-0EE8CCC5D0F9}"/>
              </a:ext>
            </a:extLst>
          </p:cNvPr>
          <p:cNvCxnSpPr>
            <a:cxnSpLocks/>
          </p:cNvCxnSpPr>
          <p:nvPr userDrawn="1"/>
        </p:nvCxnSpPr>
        <p:spPr>
          <a:xfrm>
            <a:off x="1320800" y="5568076"/>
            <a:ext cx="0" cy="29351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xmlns="" id="{0CE96ACF-DADB-431D-AB6A-A8BA927463D0}"/>
              </a:ext>
            </a:extLst>
          </p:cNvPr>
          <p:cNvCxnSpPr>
            <a:cxnSpLocks/>
          </p:cNvCxnSpPr>
          <p:nvPr userDrawn="1"/>
        </p:nvCxnSpPr>
        <p:spPr>
          <a:xfrm>
            <a:off x="1320800" y="4625454"/>
            <a:ext cx="0" cy="29351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xmlns="" id="{A2664A67-32E2-4317-91F3-345496969B9F}"/>
              </a:ext>
            </a:extLst>
          </p:cNvPr>
          <p:cNvCxnSpPr>
            <a:cxnSpLocks/>
          </p:cNvCxnSpPr>
          <p:nvPr userDrawn="1"/>
        </p:nvCxnSpPr>
        <p:spPr>
          <a:xfrm flipV="1">
            <a:off x="1320800" y="3194588"/>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xmlns="" id="{BA1D6057-E6D3-4A66-96E6-4EBEC420508C}"/>
              </a:ext>
            </a:extLst>
          </p:cNvPr>
          <p:cNvCxnSpPr>
            <a:cxnSpLocks/>
          </p:cNvCxnSpPr>
          <p:nvPr userDrawn="1"/>
        </p:nvCxnSpPr>
        <p:spPr>
          <a:xfrm flipV="1">
            <a:off x="1320800" y="3640499"/>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xmlns="" id="{DCB8F993-56D4-4F74-A730-37357E959883}"/>
              </a:ext>
            </a:extLst>
          </p:cNvPr>
          <p:cNvCxnSpPr>
            <a:cxnSpLocks/>
          </p:cNvCxnSpPr>
          <p:nvPr userDrawn="1"/>
        </p:nvCxnSpPr>
        <p:spPr>
          <a:xfrm flipV="1">
            <a:off x="1320800" y="4075121"/>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xmlns="" id="{2ED01695-367E-4F32-B07F-673525145FBD}"/>
              </a:ext>
            </a:extLst>
          </p:cNvPr>
          <p:cNvCxnSpPr>
            <a:cxnSpLocks/>
          </p:cNvCxnSpPr>
          <p:nvPr userDrawn="1"/>
        </p:nvCxnSpPr>
        <p:spPr>
          <a:xfrm flipV="1">
            <a:off x="1320800" y="5074188"/>
            <a:ext cx="0" cy="31044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588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3785264" cy="14411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30416" y="1600200"/>
            <a:ext cx="3856383" cy="144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Arrow: Right 13">
            <a:extLst>
              <a:ext uri="{FF2B5EF4-FFF2-40B4-BE49-F238E27FC236}">
                <a16:creationId xmlns:a16="http://schemas.microsoft.com/office/drawing/2014/main" xmlns="" id="{93D3055E-02AD-49A7-8C50-C024D294C0E1}"/>
              </a:ext>
            </a:extLst>
          </p:cNvPr>
          <p:cNvSpPr/>
          <p:nvPr userDrawn="1"/>
        </p:nvSpPr>
        <p:spPr>
          <a:xfrm>
            <a:off x="4338320" y="2255520"/>
            <a:ext cx="396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DD6DD446-6717-4F39-A580-59C1E86BC322}"/>
              </a:ext>
            </a:extLst>
          </p:cNvPr>
          <p:cNvSpPr/>
          <p:nvPr userDrawn="1"/>
        </p:nvSpPr>
        <p:spPr>
          <a:xfrm>
            <a:off x="4297680" y="4099561"/>
            <a:ext cx="396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9FF7730F-5A6B-4462-8D6F-C20FBA88DA2D}"/>
              </a:ext>
            </a:extLst>
          </p:cNvPr>
          <p:cNvSpPr>
            <a:spLocks noGrp="1"/>
          </p:cNvSpPr>
          <p:nvPr>
            <p:ph sz="quarter" idx="10"/>
          </p:nvPr>
        </p:nvSpPr>
        <p:spPr>
          <a:xfrm>
            <a:off x="457200" y="3636963"/>
            <a:ext cx="3706813" cy="122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 id="{6A1CA8DE-023C-4AF0-AA50-7BCC00826D6F}"/>
              </a:ext>
            </a:extLst>
          </p:cNvPr>
          <p:cNvSpPr>
            <a:spLocks noGrp="1"/>
          </p:cNvSpPr>
          <p:nvPr>
            <p:ph sz="quarter" idx="11"/>
          </p:nvPr>
        </p:nvSpPr>
        <p:spPr>
          <a:xfrm>
            <a:off x="4827588" y="3636963"/>
            <a:ext cx="3778250" cy="1441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7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7851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83440" y="1600201"/>
            <a:ext cx="3703360" cy="7851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xmlns="" id="{77C29F40-134B-4766-A532-179D4F6AADEC}"/>
              </a:ext>
            </a:extLst>
          </p:cNvPr>
          <p:cNvSpPr>
            <a:spLocks noGrp="1"/>
          </p:cNvSpPr>
          <p:nvPr>
            <p:ph sz="quarter" idx="10"/>
          </p:nvPr>
        </p:nvSpPr>
        <p:spPr>
          <a:xfrm>
            <a:off x="457200" y="3223391"/>
            <a:ext cx="4038600" cy="8431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6" name="Arrow: Right 15">
            <a:extLst>
              <a:ext uri="{FF2B5EF4-FFF2-40B4-BE49-F238E27FC236}">
                <a16:creationId xmlns:a16="http://schemas.microsoft.com/office/drawing/2014/main" xmlns="" id="{09299309-A880-4688-BAEF-F3E0B06FD6CF}"/>
              </a:ext>
            </a:extLst>
          </p:cNvPr>
          <p:cNvSpPr/>
          <p:nvPr userDrawn="1"/>
        </p:nvSpPr>
        <p:spPr>
          <a:xfrm>
            <a:off x="4541500" y="1600200"/>
            <a:ext cx="396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A5D5BC17-F2A1-450C-8506-C748B72A6368}"/>
              </a:ext>
            </a:extLst>
          </p:cNvPr>
          <p:cNvSpPr/>
          <p:nvPr userDrawn="1"/>
        </p:nvSpPr>
        <p:spPr>
          <a:xfrm>
            <a:off x="4541500" y="5265550"/>
            <a:ext cx="396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ACBBA998-1F5C-4BE2-9B95-F5880D34028C}"/>
              </a:ext>
            </a:extLst>
          </p:cNvPr>
          <p:cNvSpPr/>
          <p:nvPr userDrawn="1"/>
        </p:nvSpPr>
        <p:spPr>
          <a:xfrm>
            <a:off x="4541500" y="3527901"/>
            <a:ext cx="396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xmlns="" id="{5170ADE9-91D7-4FD0-BD3C-0C14CFE21DE9}"/>
              </a:ext>
            </a:extLst>
          </p:cNvPr>
          <p:cNvSpPr>
            <a:spLocks noGrp="1"/>
          </p:cNvSpPr>
          <p:nvPr>
            <p:ph sz="quarter" idx="11"/>
          </p:nvPr>
        </p:nvSpPr>
        <p:spPr>
          <a:xfrm>
            <a:off x="5089525" y="3190875"/>
            <a:ext cx="3597275" cy="884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xmlns="" id="{CF5EBD93-7CB7-4A49-8022-EBB5C3ABE4E3}"/>
              </a:ext>
            </a:extLst>
          </p:cNvPr>
          <p:cNvSpPr>
            <a:spLocks noGrp="1"/>
          </p:cNvSpPr>
          <p:nvPr>
            <p:ph sz="quarter" idx="12"/>
          </p:nvPr>
        </p:nvSpPr>
        <p:spPr>
          <a:xfrm>
            <a:off x="457200" y="5089525"/>
            <a:ext cx="4038600" cy="103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xmlns="" id="{39A4E2C2-3662-4DD8-AFB4-9ABBFA506C91}"/>
              </a:ext>
            </a:extLst>
          </p:cNvPr>
          <p:cNvSpPr>
            <a:spLocks noGrp="1"/>
          </p:cNvSpPr>
          <p:nvPr>
            <p:ph sz="quarter" idx="13"/>
          </p:nvPr>
        </p:nvSpPr>
        <p:spPr>
          <a:xfrm>
            <a:off x="5187950" y="5089525"/>
            <a:ext cx="3597275" cy="911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633166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933042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9" name="Table Placeholder 18">
            <a:extLst>
              <a:ext uri="{FF2B5EF4-FFF2-40B4-BE49-F238E27FC236}">
                <a16:creationId xmlns:a16="http://schemas.microsoft.com/office/drawing/2014/main" xmlns="" id="{ABF812F8-FA62-49C4-A721-A3F554DC37E2}"/>
              </a:ext>
            </a:extLst>
          </p:cNvPr>
          <p:cNvSpPr>
            <a:spLocks noGrp="1"/>
          </p:cNvSpPr>
          <p:nvPr>
            <p:ph type="tbl" sz="quarter" idx="15"/>
          </p:nvPr>
        </p:nvSpPr>
        <p:spPr>
          <a:xfrm>
            <a:off x="8191500" y="2044700"/>
            <a:ext cx="952500" cy="1143000"/>
          </a:xfrm>
        </p:spPr>
        <p:txBody>
          <a:bodyPr/>
          <a:lstStyle/>
          <a:p>
            <a:endParaRPr lang="en-US"/>
          </a:p>
        </p:txBody>
      </p:sp>
    </p:spTree>
    <p:extLst>
      <p:ext uri="{BB962C8B-B14F-4D97-AF65-F5344CB8AC3E}">
        <p14:creationId xmlns:p14="http://schemas.microsoft.com/office/powerpoint/2010/main" val="637946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FD4B8870-A7C0-463B-A247-52B7FBBAB357}"/>
              </a:ext>
            </a:extLst>
          </p:cNvPr>
          <p:cNvSpPr>
            <a:spLocks noGrp="1"/>
          </p:cNvSpPr>
          <p:nvPr>
            <p:ph sz="quarter" idx="15"/>
          </p:nvPr>
        </p:nvSpPr>
        <p:spPr>
          <a:xfrm>
            <a:off x="7108825" y="2932113"/>
            <a:ext cx="815975" cy="922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352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531633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Tree>
    <p:extLst>
      <p:ext uri="{BB962C8B-B14F-4D97-AF65-F5344CB8AC3E}">
        <p14:creationId xmlns:p14="http://schemas.microsoft.com/office/powerpoint/2010/main" val="2767898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1300734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38543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cxnSp>
        <p:nvCxnSpPr>
          <p:cNvPr id="15" name="Straight Arrow Connector 14">
            <a:extLst>
              <a:ext uri="{FF2B5EF4-FFF2-40B4-BE49-F238E27FC236}">
                <a16:creationId xmlns:a16="http://schemas.microsoft.com/office/drawing/2014/main" xmlns="" id="{8D3F0F9F-9C32-43A2-B7E1-C741254CBCAB}"/>
              </a:ext>
            </a:extLst>
          </p:cNvPr>
          <p:cNvCxnSpPr>
            <a:cxnSpLocks/>
          </p:cNvCxnSpPr>
          <p:nvPr userDrawn="1"/>
        </p:nvCxnSpPr>
        <p:spPr>
          <a:xfrm flipV="1">
            <a:off x="1298222" y="2638348"/>
            <a:ext cx="0" cy="3979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xmlns="" id="{208BE59D-8CC4-44BD-BFBF-24B29AD42B65}"/>
              </a:ext>
            </a:extLst>
          </p:cNvPr>
          <p:cNvCxnSpPr>
            <a:cxnSpLocks/>
          </p:cNvCxnSpPr>
          <p:nvPr userDrawn="1"/>
        </p:nvCxnSpPr>
        <p:spPr>
          <a:xfrm flipV="1">
            <a:off x="1298222" y="4190571"/>
            <a:ext cx="0" cy="3979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xmlns="" id="{76ED050D-A379-40EF-BBD2-54E79DDDA5D5}"/>
              </a:ext>
            </a:extLst>
          </p:cNvPr>
          <p:cNvCxnSpPr>
            <a:cxnSpLocks/>
          </p:cNvCxnSpPr>
          <p:nvPr userDrawn="1"/>
        </p:nvCxnSpPr>
        <p:spPr>
          <a:xfrm>
            <a:off x="1298222" y="3183036"/>
            <a:ext cx="0" cy="4148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xmlns="" id="{48D8A063-15E5-4618-B084-CFC0AF98583C}"/>
              </a:ext>
            </a:extLst>
          </p:cNvPr>
          <p:cNvCxnSpPr>
            <a:cxnSpLocks/>
          </p:cNvCxnSpPr>
          <p:nvPr userDrawn="1"/>
        </p:nvCxnSpPr>
        <p:spPr>
          <a:xfrm>
            <a:off x="1298222" y="3696680"/>
            <a:ext cx="0" cy="4148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19583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380777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923194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780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171450" y="1521177"/>
            <a:ext cx="8515350" cy="9256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097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154820" y="2417492"/>
            <a:ext cx="8515350" cy="101150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126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394282" y="3507632"/>
            <a:ext cx="8292517" cy="8134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1178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394282" y="4489145"/>
            <a:ext cx="8292517" cy="8134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077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154820" y="5257800"/>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6529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294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58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774620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9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600633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81135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005929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565527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778297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3562959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282455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4996965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4202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09263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20508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171450" y="1521177"/>
            <a:ext cx="8515350" cy="9256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495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154820" y="2417492"/>
            <a:ext cx="8515350" cy="101150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542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394282" y="3507632"/>
            <a:ext cx="8292517" cy="8134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1706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394282" y="4489145"/>
            <a:ext cx="8292517" cy="8134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2319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154820" y="5257800"/>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84374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337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54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25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70783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3033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4168062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933804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xmlns=""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xmlns=""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0261832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xmlns=""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xmlns=""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xmlns=""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644677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xmlns="" id="{31B12D29-4F95-4650-8850-B180FA92B4F5}"/>
              </a:ext>
            </a:extLst>
          </p:cNvPr>
          <p:cNvSpPr>
            <a:spLocks noGrp="1"/>
          </p:cNvSpPr>
          <p:nvPr>
            <p:ph type="pic" sz="quarter" idx="11"/>
          </p:nvPr>
        </p:nvSpPr>
        <p:spPr>
          <a:xfrm>
            <a:off x="950913" y="3854450"/>
            <a:ext cx="841375" cy="950913"/>
          </a:xfrm>
        </p:spPr>
        <p:txBody>
          <a:bodyPr/>
          <a:lstStyle/>
          <a:p>
            <a:endParaRPr lang="en-US"/>
          </a:p>
        </p:txBody>
      </p:sp>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2713308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sz="2600"/>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0328783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54997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276059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xmlns=""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xmlns=""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739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453006" y="1521177"/>
            <a:ext cx="8233794" cy="92568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995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44C84AE5-29F6-47FB-A0C0-456BEFE8E076}"/>
              </a:ext>
            </a:extLst>
          </p:cNvPr>
          <p:cNvSpPr/>
          <p:nvPr userDrawn="1"/>
        </p:nvSpPr>
        <p:spPr>
          <a:xfrm>
            <a:off x="171450" y="1655284"/>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9226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5" name="Rectangle 14">
            <a:extLst>
              <a:ext uri="{FF2B5EF4-FFF2-40B4-BE49-F238E27FC236}">
                <a16:creationId xmlns:a16="http://schemas.microsoft.com/office/drawing/2014/main" xmlns="" id="{7BE4E9BC-B7CC-4F16-8D2D-2CB0EA48A481}"/>
              </a:ext>
            </a:extLst>
          </p:cNvPr>
          <p:cNvSpPr/>
          <p:nvPr userDrawn="1"/>
        </p:nvSpPr>
        <p:spPr>
          <a:xfrm>
            <a:off x="377504" y="2599765"/>
            <a:ext cx="8309295" cy="90991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30355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83422"/>
            <a:ext cx="8229600" cy="452596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411060" y="3641315"/>
            <a:ext cx="8259109" cy="80621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00482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83422"/>
            <a:ext cx="8229600" cy="452596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09C00C91-26BE-4CAB-BAFF-A673A03680E6}"/>
              </a:ext>
            </a:extLst>
          </p:cNvPr>
          <p:cNvSpPr/>
          <p:nvPr userDrawn="1"/>
        </p:nvSpPr>
        <p:spPr>
          <a:xfrm>
            <a:off x="411060" y="4002042"/>
            <a:ext cx="8259109" cy="80621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109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Rectangle 13">
            <a:extLst>
              <a:ext uri="{FF2B5EF4-FFF2-40B4-BE49-F238E27FC236}">
                <a16:creationId xmlns:a16="http://schemas.microsoft.com/office/drawing/2014/main" xmlns="" id="{1974094A-BB55-4263-8A6F-D0F44CED4F33}"/>
              </a:ext>
            </a:extLst>
          </p:cNvPr>
          <p:cNvSpPr/>
          <p:nvPr userDrawn="1"/>
        </p:nvSpPr>
        <p:spPr>
          <a:xfrm>
            <a:off x="402672" y="5257800"/>
            <a:ext cx="8267498"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412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5" name="Table Placeholder 4">
            <a:extLst>
              <a:ext uri="{FF2B5EF4-FFF2-40B4-BE49-F238E27FC236}">
                <a16:creationId xmlns:a16="http://schemas.microsoft.com/office/drawing/2014/main" xmlns="" id="{E9A63BB7-5458-43DA-B963-A78A09ECD3A3}"/>
              </a:ext>
            </a:extLst>
          </p:cNvPr>
          <p:cNvSpPr>
            <a:spLocks noGrp="1"/>
          </p:cNvSpPr>
          <p:nvPr>
            <p:ph type="tbl" sz="quarter" idx="13"/>
          </p:nvPr>
        </p:nvSpPr>
        <p:spPr>
          <a:xfrm>
            <a:off x="7539038" y="4560888"/>
            <a:ext cx="914400" cy="1439862"/>
          </a:xfrm>
        </p:spPr>
        <p:txBody>
          <a:bodyPr/>
          <a:lstStyle/>
          <a:p>
            <a:endParaRPr lang="en-US"/>
          </a:p>
        </p:txBody>
      </p:sp>
      <p:sp>
        <p:nvSpPr>
          <p:cNvPr id="7" name="Content Placeholder 6">
            <a:extLst>
              <a:ext uri="{FF2B5EF4-FFF2-40B4-BE49-F238E27FC236}">
                <a16:creationId xmlns:a16="http://schemas.microsoft.com/office/drawing/2014/main" xmlns="" id="{965CE77B-10D0-4B8B-B08F-1FEA20C4754D}"/>
              </a:ext>
            </a:extLst>
          </p:cNvPr>
          <p:cNvSpPr>
            <a:spLocks noGrp="1"/>
          </p:cNvSpPr>
          <p:nvPr>
            <p:ph sz="quarter" idx="14"/>
          </p:nvPr>
        </p:nvSpPr>
        <p:spPr>
          <a:xfrm>
            <a:off x="3756025" y="5449888"/>
            <a:ext cx="3778250" cy="108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954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5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xmlns="" id="{E5995846-A45A-4CDE-A039-6064D6760970}"/>
              </a:ext>
            </a:extLst>
          </p:cNvPr>
          <p:cNvSpPr/>
          <p:nvPr userDrawn="1"/>
        </p:nvSpPr>
        <p:spPr>
          <a:xfrm>
            <a:off x="549798" y="5356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77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778511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xmlns=""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xmlns=""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xmlns=""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xmlns=""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xmlns=""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xmlns=""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83511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xmlns=""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xmlns=""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xmlns=""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xmlns=""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First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xmlns=""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xmlns=""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160943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vmlDrawing" Target="../drawings/vmlDrawing2.v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oleObject" Target="../embeddings/oleObject2.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4.xml"/><Relationship Id="rId3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ags" Target="../tags/tag6.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vmlDrawing" Target="../drawings/vmlDrawing3.v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1.emf"/><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oleObject" Target="../embeddings/oleObject3.bin"/><Relationship Id="rId10" Type="http://schemas.openxmlformats.org/officeDocument/2006/relationships/slideLayout" Target="../slideLayouts/slideLayout57.xml"/><Relationship Id="rId19"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ags" Target="../tags/tag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vmlDrawing" Target="../drawings/vmlDrawing4.v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image" Target="../media/image1.emf"/><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oleObject" Target="../embeddings/oleObject4.bin"/><Relationship Id="rId10" Type="http://schemas.openxmlformats.org/officeDocument/2006/relationships/slideLayout" Target="../slideLayouts/slideLayout75.xml"/><Relationship Id="rId19" Type="http://schemas.openxmlformats.org/officeDocument/2006/relationships/theme" Target="../theme/theme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tags" Target="../tags/tag1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vmlDrawing" Target="../drawings/vmlDrawing5.v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image" Target="../media/image1.emf"/><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oleObject" Target="../embeddings/oleObject5.bin"/><Relationship Id="rId10" Type="http://schemas.openxmlformats.org/officeDocument/2006/relationships/slideLayout" Target="../slideLayouts/slideLayout93.xml"/><Relationship Id="rId19" Type="http://schemas.openxmlformats.org/officeDocument/2006/relationships/theme" Target="../theme/theme5.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tags" Target="../tags/tag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tags" Target="../tags/tag1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vmlDrawing" Target="../drawings/vmlDrawing6.v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image" Target="../media/image1.emf"/><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oleObject" Target="../embeddings/oleObject6.bin"/><Relationship Id="rId10" Type="http://schemas.openxmlformats.org/officeDocument/2006/relationships/slideLayout" Target="../slideLayouts/slideLayout111.xml"/><Relationship Id="rId19" Type="http://schemas.openxmlformats.org/officeDocument/2006/relationships/theme" Target="../theme/theme6.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tags" Target="../tags/tag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21" Type="http://schemas.openxmlformats.org/officeDocument/2006/relationships/tags" Target="../tags/tag14.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vmlDrawing" Target="../drawings/vmlDrawing7.v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image" Target="../media/image1.emf"/><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oleObject" Target="../embeddings/oleObject7.bin"/><Relationship Id="rId10" Type="http://schemas.openxmlformats.org/officeDocument/2006/relationships/slideLayout" Target="../slideLayouts/slideLayout129.xml"/><Relationship Id="rId19" Type="http://schemas.openxmlformats.org/officeDocument/2006/relationships/theme" Target="../theme/theme7.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tags" Target="../tags/tag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oleObject" Target="../embeddings/oleObject8.bin"/><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tags" Target="../tags/tag17.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tags" Target="../tags/tag16.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vmlDrawing" Target="../drawings/vmlDrawing8.v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8.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4D8D141-846F-4F88-BEB2-06543180CB9B}"/>
              </a:ext>
            </a:extLst>
          </p:cNvPr>
          <p:cNvGraphicFramePr>
            <a:graphicFrameLocks noChangeAspect="1"/>
          </p:cNvGraphicFramePr>
          <p:nvPr userDrawn="1">
            <p:custDataLst>
              <p:tags r:id="rId26"/>
            </p:custDataLst>
            <p:extLst>
              <p:ext uri="{D42A27DB-BD31-4B8C-83A1-F6EECF244321}">
                <p14:modId xmlns:p14="http://schemas.microsoft.com/office/powerpoint/2010/main" val="3547277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 name="think-cell Slide" r:id="rId28" imgW="395" imgH="394" progId="TCLayout.ActiveDocument.1">
                  <p:embed/>
                </p:oleObj>
              </mc:Choice>
              <mc:Fallback>
                <p:oleObj name="think-cell Slide" r:id="rId28" imgW="395" imgH="394" progId="TCLayout.ActiveDocument.1">
                  <p:embed/>
                  <p:pic>
                    <p:nvPicPr>
                      <p:cNvPr id="3" name="Object 2" hidden="1">
                        <a:extLst>
                          <a:ext uri="{FF2B5EF4-FFF2-40B4-BE49-F238E27FC236}">
                            <a16:creationId xmlns:a16="http://schemas.microsoft.com/office/drawing/2014/main" xmlns="" id="{C4D8D141-846F-4F88-BEB2-06543180CB9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9C8F824-50BA-4FA9-82D9-7C4BCA61EFD3}"/>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5669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94" r:id="rId3"/>
    <p:sldLayoutId id="2147484095" r:id="rId4"/>
    <p:sldLayoutId id="2147484096" r:id="rId5"/>
    <p:sldLayoutId id="2147484086" r:id="rId6"/>
    <p:sldLayoutId id="2147484089" r:id="rId7"/>
    <p:sldLayoutId id="2147484085" r:id="rId8"/>
    <p:sldLayoutId id="2147484083" r:id="rId9"/>
    <p:sldLayoutId id="2147484084" r:id="rId10"/>
    <p:sldLayoutId id="2147484087" r:id="rId11"/>
    <p:sldLayoutId id="2147484088" r:id="rId12"/>
    <p:sldLayoutId id="2147484097" r:id="rId13"/>
    <p:sldLayoutId id="2147484082" r:id="rId14"/>
    <p:sldLayoutId id="2147484092" r:id="rId15"/>
    <p:sldLayoutId id="2147484091" r:id="rId16"/>
    <p:sldLayoutId id="2147484090" r:id="rId17"/>
    <p:sldLayoutId id="2147484093" r:id="rId18"/>
    <p:sldLayoutId id="2147484079" r:id="rId19"/>
    <p:sldLayoutId id="2147484080" r:id="rId20"/>
    <p:sldLayoutId id="2147484081" r:id="rId21"/>
    <p:sldLayoutId id="2147484098" r:id="rId22"/>
    <p:sldLayoutId id="2147484217" r:id="rId23"/>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242DA5B-38B7-4A08-A413-1935241A08D5}"/>
              </a:ext>
            </a:extLst>
          </p:cNvPr>
          <p:cNvGraphicFramePr>
            <a:graphicFrameLocks noChangeAspect="1"/>
          </p:cNvGraphicFramePr>
          <p:nvPr userDrawn="1">
            <p:custDataLst>
              <p:tags r:id="rId27"/>
            </p:custDataLst>
            <p:extLst>
              <p:ext uri="{D42A27DB-BD31-4B8C-83A1-F6EECF244321}">
                <p14:modId xmlns:p14="http://schemas.microsoft.com/office/powerpoint/2010/main" val="3740914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think-cell Slide" r:id="rId29" imgW="395" imgH="394" progId="TCLayout.ActiveDocument.1">
                  <p:embed/>
                </p:oleObj>
              </mc:Choice>
              <mc:Fallback>
                <p:oleObj name="think-cell Slide" r:id="rId29" imgW="395" imgH="394" progId="TCLayout.ActiveDocument.1">
                  <p:embed/>
                  <p:pic>
                    <p:nvPicPr>
                      <p:cNvPr id="3" name="Object 2" hidden="1">
                        <a:extLst>
                          <a:ext uri="{FF2B5EF4-FFF2-40B4-BE49-F238E27FC236}">
                            <a16:creationId xmlns:a16="http://schemas.microsoft.com/office/drawing/2014/main" xmlns="" id="{5242DA5B-38B7-4A08-A413-1935241A08D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C2875D7F-8A74-42DD-BD79-6CACE4BC5C29}"/>
              </a:ext>
            </a:extLst>
          </p:cNvPr>
          <p:cNvSpPr/>
          <p:nvPr userDrawn="1">
            <p:custDataLst>
              <p:tags r:id="rId2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774511"/>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218" r:id="rId22"/>
    <p:sldLayoutId id="2147484241" r:id="rId23"/>
    <p:sldLayoutId id="2147484242" r:id="rId24"/>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62639AA8-783C-4E5C-993F-38489C963527}"/>
              </a:ext>
            </a:extLst>
          </p:cNvPr>
          <p:cNvGraphicFramePr>
            <a:graphicFrameLocks noChangeAspect="1"/>
          </p:cNvGraphicFramePr>
          <p:nvPr userDrawn="1">
            <p:custDataLst>
              <p:tags r:id="rId21"/>
            </p:custDataLst>
            <p:extLst>
              <p:ext uri="{D42A27DB-BD31-4B8C-83A1-F6EECF244321}">
                <p14:modId xmlns:p14="http://schemas.microsoft.com/office/powerpoint/2010/main" val="1255945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think-cell Slide" r:id="rId23" imgW="395" imgH="394" progId="TCLayout.ActiveDocument.1">
                  <p:embed/>
                </p:oleObj>
              </mc:Choice>
              <mc:Fallback>
                <p:oleObj name="think-cell Slide" r:id="rId23" imgW="395" imgH="394" progId="TCLayout.ActiveDocument.1">
                  <p:embed/>
                  <p:pic>
                    <p:nvPicPr>
                      <p:cNvPr id="3" name="Object 2" hidden="1">
                        <a:extLst>
                          <a:ext uri="{FF2B5EF4-FFF2-40B4-BE49-F238E27FC236}">
                            <a16:creationId xmlns:a16="http://schemas.microsoft.com/office/drawing/2014/main" xmlns="" id="{62639AA8-783C-4E5C-993F-38489C963527}"/>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597542B-43D6-4128-A707-02C367FC7520}"/>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47391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EB6D70A-02BB-4349-9C59-1660ACBED729}"/>
              </a:ext>
            </a:extLst>
          </p:cNvPr>
          <p:cNvGraphicFramePr>
            <a:graphicFrameLocks noChangeAspect="1"/>
          </p:cNvGraphicFramePr>
          <p:nvPr userDrawn="1">
            <p:custDataLst>
              <p:tags r:id="rId21"/>
            </p:custDataLst>
            <p:extLst>
              <p:ext uri="{D42A27DB-BD31-4B8C-83A1-F6EECF244321}">
                <p14:modId xmlns:p14="http://schemas.microsoft.com/office/powerpoint/2010/main" val="3843271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9" name="think-cell Slide" r:id="rId23" imgW="395" imgH="394" progId="TCLayout.ActiveDocument.1">
                  <p:embed/>
                </p:oleObj>
              </mc:Choice>
              <mc:Fallback>
                <p:oleObj name="think-cell Slide" r:id="rId23" imgW="395" imgH="394" progId="TCLayout.ActiveDocument.1">
                  <p:embed/>
                  <p:pic>
                    <p:nvPicPr>
                      <p:cNvPr id="3" name="Object 2" hidden="1">
                        <a:extLst>
                          <a:ext uri="{FF2B5EF4-FFF2-40B4-BE49-F238E27FC236}">
                            <a16:creationId xmlns:a16="http://schemas.microsoft.com/office/drawing/2014/main" xmlns="" id="{3EB6D70A-02BB-4349-9C59-1660ACBED729}"/>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600B36BF-ED72-4F7C-80D5-A651B1089299}"/>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39941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 id="2147484158" r:id="rId18"/>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C018B59-C986-4B20-8CFC-CF9900A67C11}"/>
              </a:ext>
            </a:extLst>
          </p:cNvPr>
          <p:cNvGraphicFramePr>
            <a:graphicFrameLocks noChangeAspect="1"/>
          </p:cNvGraphicFramePr>
          <p:nvPr userDrawn="1">
            <p:custDataLst>
              <p:tags r:id="rId21"/>
            </p:custDataLst>
            <p:extLst>
              <p:ext uri="{D42A27DB-BD31-4B8C-83A1-F6EECF244321}">
                <p14:modId xmlns:p14="http://schemas.microsoft.com/office/powerpoint/2010/main" val="1672937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think-cell Slide" r:id="rId23" imgW="395" imgH="394" progId="TCLayout.ActiveDocument.1">
                  <p:embed/>
                </p:oleObj>
              </mc:Choice>
              <mc:Fallback>
                <p:oleObj name="think-cell Slide" r:id="rId23" imgW="395" imgH="394" progId="TCLayout.ActiveDocument.1">
                  <p:embed/>
                  <p:pic>
                    <p:nvPicPr>
                      <p:cNvPr id="3" name="Object 2" hidden="1">
                        <a:extLst>
                          <a:ext uri="{FF2B5EF4-FFF2-40B4-BE49-F238E27FC236}">
                            <a16:creationId xmlns:a16="http://schemas.microsoft.com/office/drawing/2014/main" xmlns="" id="{3C018B59-C986-4B20-8CFC-CF9900A67C1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F66D638-C34D-47B6-8F82-73BFCAF8B959}"/>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91474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2B7A2B8-8FDA-4212-839E-81C49662ADE3}"/>
              </a:ext>
            </a:extLst>
          </p:cNvPr>
          <p:cNvGraphicFramePr>
            <a:graphicFrameLocks noChangeAspect="1"/>
          </p:cNvGraphicFramePr>
          <p:nvPr userDrawn="1">
            <p:custDataLst>
              <p:tags r:id="rId21"/>
            </p:custDataLst>
            <p:extLst>
              <p:ext uri="{D42A27DB-BD31-4B8C-83A1-F6EECF244321}">
                <p14:modId xmlns:p14="http://schemas.microsoft.com/office/powerpoint/2010/main" val="2339879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think-cell Slide" r:id="rId23" imgW="395" imgH="394" progId="TCLayout.ActiveDocument.1">
                  <p:embed/>
                </p:oleObj>
              </mc:Choice>
              <mc:Fallback>
                <p:oleObj name="think-cell Slide" r:id="rId23" imgW="395" imgH="394" progId="TCLayout.ActiveDocument.1">
                  <p:embed/>
                  <p:pic>
                    <p:nvPicPr>
                      <p:cNvPr id="3" name="Object 2" hidden="1">
                        <a:extLst>
                          <a:ext uri="{FF2B5EF4-FFF2-40B4-BE49-F238E27FC236}">
                            <a16:creationId xmlns:a16="http://schemas.microsoft.com/office/drawing/2014/main" xmlns="" id="{92B7A2B8-8FDA-4212-839E-81C49662ADE3}"/>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4616C37-AE9E-4073-820F-56E4F6D58445}"/>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504944"/>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229FC5C5-9F50-46B4-8D53-7380A5A2A089}"/>
              </a:ext>
            </a:extLst>
          </p:cNvPr>
          <p:cNvGraphicFramePr>
            <a:graphicFrameLocks noChangeAspect="1"/>
          </p:cNvGraphicFramePr>
          <p:nvPr userDrawn="1">
            <p:custDataLst>
              <p:tags r:id="rId21"/>
            </p:custDataLst>
            <p:extLst>
              <p:ext uri="{D42A27DB-BD31-4B8C-83A1-F6EECF244321}">
                <p14:modId xmlns:p14="http://schemas.microsoft.com/office/powerpoint/2010/main" val="3049603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 name="think-cell Slide" r:id="rId23" imgW="395" imgH="394" progId="TCLayout.ActiveDocument.1">
                  <p:embed/>
                </p:oleObj>
              </mc:Choice>
              <mc:Fallback>
                <p:oleObj name="think-cell Slide" r:id="rId23" imgW="395" imgH="394" progId="TCLayout.ActiveDocument.1">
                  <p:embed/>
                  <p:pic>
                    <p:nvPicPr>
                      <p:cNvPr id="3" name="Object 2" hidden="1">
                        <a:extLst>
                          <a:ext uri="{FF2B5EF4-FFF2-40B4-BE49-F238E27FC236}">
                            <a16:creationId xmlns:a16="http://schemas.microsoft.com/office/drawing/2014/main" xmlns="" id="{229FC5C5-9F50-46B4-8D53-7380A5A2A089}"/>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79F9042-1A6D-43A1-9296-0AE4E4F6F6C1}"/>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558815"/>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A3F389F-63A4-4248-ABF9-4AEEAA67290E}"/>
              </a:ext>
            </a:extLst>
          </p:cNvPr>
          <p:cNvGraphicFramePr>
            <a:graphicFrameLocks noChangeAspect="1"/>
          </p:cNvGraphicFramePr>
          <p:nvPr userDrawn="1">
            <p:custDataLst>
              <p:tags r:id="rId24"/>
            </p:custDataLst>
            <p:extLst>
              <p:ext uri="{D42A27DB-BD31-4B8C-83A1-F6EECF244321}">
                <p14:modId xmlns:p14="http://schemas.microsoft.com/office/powerpoint/2010/main" val="1374146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Slide" r:id="rId26" imgW="395" imgH="396" progId="TCLayout.ActiveDocument.1">
                  <p:embed/>
                </p:oleObj>
              </mc:Choice>
              <mc:Fallback>
                <p:oleObj name="think-cell Slide" r:id="rId26" imgW="395" imgH="396" progId="TCLayout.ActiveDocument.1">
                  <p:embed/>
                  <p:pic>
                    <p:nvPicPr>
                      <p:cNvPr id="3" name="Object 2" hidden="1">
                        <a:extLst>
                          <a:ext uri="{FF2B5EF4-FFF2-40B4-BE49-F238E27FC236}">
                            <a16:creationId xmlns:a16="http://schemas.microsoft.com/office/drawing/2014/main" xmlns="" id="{5A3F389F-63A4-4248-ABF9-4AEEAA67290E}"/>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1685F8E-5374-4F9C-B94E-D23FDF30618B}"/>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507676"/>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0.xml"/><Relationship Id="rId10" Type="http://schemas.openxmlformats.org/officeDocument/2006/relationships/hyperlink" Target="https://www.nytimes.com/2020/04/12/business/energy-environment/opec-russia-saudi-arabia-oil-coronavirus.html" TargetMode="External"/><Relationship Id="rId4" Type="http://schemas.openxmlformats.org/officeDocument/2006/relationships/slideLayout" Target="../slideLayouts/slideLayout62.xml"/><Relationship Id="rId9"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107.xml"/><Relationship Id="rId4"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108.xml"/><Relationship Id="rId4"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110.xml"/><Relationship Id="rId4"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111.xml"/><Relationship Id="rId4"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112.xml"/><Relationship Id="rId4"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2.xml"/><Relationship Id="rId4"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3.xml"/><Relationship Id="rId4"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9.xml"/><Relationship Id="rId7" Type="http://schemas.openxmlformats.org/officeDocument/2006/relationships/image" Target="../media/image1.emf"/><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4.xml"/><Relationship Id="rId4" Type="http://schemas.openxmlformats.org/officeDocument/2006/relationships/slideLayout" Target="../slideLayouts/slideLayout19.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5.xml"/><Relationship Id="rId4"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tags" Target="../tags/tag43.xml"/><Relationship Id="rId7" Type="http://schemas.openxmlformats.org/officeDocument/2006/relationships/image" Target="../media/image1.emf"/><Relationship Id="rId12" Type="http://schemas.openxmlformats.org/officeDocument/2006/relationships/image" Target="../media/image14.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oleObject" Target="../embeddings/oleObject21.bin"/><Relationship Id="rId11" Type="http://schemas.openxmlformats.org/officeDocument/2006/relationships/image" Target="../media/image13.png"/><Relationship Id="rId5" Type="http://schemas.openxmlformats.org/officeDocument/2006/relationships/notesSlide" Target="../notesSlides/notesSlide16.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7.xml"/><Relationship Id="rId4" Type="http://schemas.openxmlformats.org/officeDocument/2006/relationships/slideLayout" Target="../slideLayouts/slideLayout19.xml"/><Relationship Id="rId9" Type="http://schemas.openxmlformats.org/officeDocument/2006/relationships/hyperlink" Target="https://www.opentable.com/state-of-industry"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8.xml"/><Relationship Id="rId4" Type="http://schemas.openxmlformats.org/officeDocument/2006/relationships/slideLayout" Target="../slideLayouts/slideLayout103.xml"/><Relationship Id="rId9" Type="http://schemas.openxmlformats.org/officeDocument/2006/relationships/hyperlink" Target="https://www.nytimes.com/2020/05/20/business/supply-and-demand-isnt-fai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0.xml"/><Relationship Id="rId4" Type="http://schemas.openxmlformats.org/officeDocument/2006/relationships/slideLayout" Target="../slideLayouts/slideLayout111.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1.xml"/><Relationship Id="rId10" Type="http://schemas.openxmlformats.org/officeDocument/2006/relationships/hyperlink" Target="https://en.wikipedia.org/wiki/Flattening_the_curve#/media/File:20200403_Flatten_the_curve_animated_GIF.gif" TargetMode="External"/><Relationship Id="rId4" Type="http://schemas.openxmlformats.org/officeDocument/2006/relationships/slideLayout" Target="../slideLayouts/slideLayout19.xml"/><Relationship Id="rId9" Type="http://schemas.openxmlformats.org/officeDocument/2006/relationships/hyperlink" Target="https://en.wikipedia.org/wiki/Flattening_the_curv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2.xml"/><Relationship Id="rId4" Type="http://schemas.openxmlformats.org/officeDocument/2006/relationships/slideLayout" Target="../slideLayouts/slideLayout19.xml"/><Relationship Id="rId9" Type="http://schemas.openxmlformats.org/officeDocument/2006/relationships/hyperlink" Target="https://www.cnbc.com/2020/04/08/gm-to-build-30000-ventilators-for-us-for-489point4-millio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4.xml"/><Relationship Id="rId4" Type="http://schemas.openxmlformats.org/officeDocument/2006/relationships/slideLayout" Target="../slideLayouts/slideLayout117.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6.xml"/><Relationship Id="rId4"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8.xml"/><Relationship Id="rId4"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3.xml"/><Relationship Id="rId4" Type="http://schemas.openxmlformats.org/officeDocument/2006/relationships/slideLayout" Target="../slideLayouts/slideLayout19.xml"/><Relationship Id="rId9"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0.xml"/><Relationship Id="rId4" Type="http://schemas.openxmlformats.org/officeDocument/2006/relationships/slideLayout" Target="../slideLayouts/slideLayout26.xml"/><Relationship Id="rId9" Type="http://schemas.openxmlformats.org/officeDocument/2006/relationships/hyperlink" Target="https://www.economist.com/leaders/2020/05/14/has-covid-19-killed-globalis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3.xml"/><Relationship Id="rId7" Type="http://schemas.openxmlformats.org/officeDocument/2006/relationships/oleObject" Target="../embeddings/oleObject31.bin"/><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notesSlide" Target="../notesSlides/notesSlide32.xml"/><Relationship Id="rId11" Type="http://schemas.openxmlformats.org/officeDocument/2006/relationships/image" Target="../media/image21.png"/><Relationship Id="rId5" Type="http://schemas.openxmlformats.org/officeDocument/2006/relationships/slideLayout" Target="../slideLayouts/slideLayout27.xml"/><Relationship Id="rId10" Type="http://schemas.openxmlformats.org/officeDocument/2006/relationships/hyperlink" Target="https://twitter.com/CBSNews/status/1240371160078000128" TargetMode="External"/><Relationship Id="rId4" Type="http://schemas.openxmlformats.org/officeDocument/2006/relationships/video" Target="https://www.youtube.com/embed/oa4i9Ap6dCg" TargetMode="Externa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3.xml"/><Relationship Id="rId4"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4.xml"/><Relationship Id="rId4"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4.png"/><Relationship Id="rId18" Type="http://schemas.openxmlformats.org/officeDocument/2006/relationships/image" Target="../media/image31.svg"/><Relationship Id="rId3" Type="http://schemas.openxmlformats.org/officeDocument/2006/relationships/tags" Target="../tags/tag69.xml"/><Relationship Id="rId7" Type="http://schemas.openxmlformats.org/officeDocument/2006/relationships/image" Target="../media/image1.emf"/><Relationship Id="rId12" Type="http://schemas.microsoft.com/office/2007/relationships/diagramDrawing" Target="../diagrams/drawing2.xml"/><Relationship Id="rId17" Type="http://schemas.openxmlformats.org/officeDocument/2006/relationships/image" Target="../media/image26.png"/><Relationship Id="rId2" Type="http://schemas.openxmlformats.org/officeDocument/2006/relationships/tags" Target="../tags/tag68.xml"/><Relationship Id="rId16" Type="http://schemas.openxmlformats.org/officeDocument/2006/relationships/image" Target="../media/image29.svg"/><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diagramColors" Target="../diagrams/colors2.xml"/><Relationship Id="rId5" Type="http://schemas.openxmlformats.org/officeDocument/2006/relationships/notesSlide" Target="../notesSlides/notesSlide36.xml"/><Relationship Id="rId15" Type="http://schemas.openxmlformats.org/officeDocument/2006/relationships/image" Target="../media/image25.png"/><Relationship Id="rId10" Type="http://schemas.openxmlformats.org/officeDocument/2006/relationships/diagramQuickStyle" Target="../diagrams/quickStyle2.xml"/><Relationship Id="rId19" Type="http://schemas.openxmlformats.org/officeDocument/2006/relationships/hyperlink" Target="https://www.nytimes.com/2020/05/19/business/economy/coronavirus-young-old.html?action=click&amp;module=Spotlight&amp;pgtype=Homepage" TargetMode="External"/><Relationship Id="rId4" Type="http://schemas.openxmlformats.org/officeDocument/2006/relationships/slideLayout" Target="../slideLayouts/slideLayout19.xml"/><Relationship Id="rId9" Type="http://schemas.openxmlformats.org/officeDocument/2006/relationships/diagramLayout" Target="../diagrams/layout2.xml"/><Relationship Id="rId1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oleObject" Target="../embeddings/oleObject35.bin"/><Relationship Id="rId11" Type="http://schemas.openxmlformats.org/officeDocument/2006/relationships/image" Target="../media/image33.svg"/><Relationship Id="rId5" Type="http://schemas.openxmlformats.org/officeDocument/2006/relationships/notesSlide" Target="../notesSlides/notesSlide38.xml"/><Relationship Id="rId10" Type="http://schemas.openxmlformats.org/officeDocument/2006/relationships/image" Target="../media/image27.png"/><Relationship Id="rId4" Type="http://schemas.openxmlformats.org/officeDocument/2006/relationships/slideLayout" Target="../slideLayouts/slideLayout103.xml"/><Relationship Id="rId9" Type="http://schemas.openxmlformats.org/officeDocument/2006/relationships/hyperlink" Target="https://www.nytimes.com/interactive/2020/06/09/magazine/remote-work-covid.htm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39.xml"/><Relationship Id="rId4" Type="http://schemas.openxmlformats.org/officeDocument/2006/relationships/slideLayout" Target="../slideLayouts/slideLayout27.xml"/><Relationship Id="rId9" Type="http://schemas.openxmlformats.org/officeDocument/2006/relationships/hyperlink" Target="https://www.npr.org/2020/05/30/864477016/as-hero-pay-ends-essential-workers-wonder-what-they-are-wort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4.xml"/><Relationship Id="rId4"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40.xml"/><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41.xml"/><Relationship Id="rId4"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42.xml"/><Relationship Id="rId4"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43.xml"/><Relationship Id="rId4"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83.xml"/><Relationship Id="rId7" Type="http://schemas.openxmlformats.org/officeDocument/2006/relationships/image" Target="../media/image1.emf"/><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44.xml"/><Relationship Id="rId4" Type="http://schemas.openxmlformats.org/officeDocument/2006/relationships/slideLayout" Target="../slideLayouts/slideLayout19.xml"/><Relationship Id="rId9" Type="http://schemas.openxmlformats.org/officeDocument/2006/relationships/hyperlink" Target="https://www.michigan.gov/coronavirus/0,9753,7-406-98163_98173---,00.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85.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46.xml"/><Relationship Id="rId4"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47.xml"/><Relationship Id="rId4"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emf"/><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49.xml"/><Relationship Id="rId4"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6.png"/><Relationship Id="rId3" Type="http://schemas.openxmlformats.org/officeDocument/2006/relationships/tags" Target="../tags/tag25.xml"/><Relationship Id="rId7" Type="http://schemas.openxmlformats.org/officeDocument/2006/relationships/image" Target="../media/image1.emf"/><Relationship Id="rId12" Type="http://schemas.microsoft.com/office/2007/relationships/diagramDrawing" Target="../diagrams/drawing1.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diagramColors" Target="../diagrams/colors1.xml"/><Relationship Id="rId5" Type="http://schemas.openxmlformats.org/officeDocument/2006/relationships/notesSlide" Target="../notesSlides/notesSlide5.xml"/><Relationship Id="rId1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slideLayout" Target="../slideLayouts/slideLayout19.xml"/><Relationship Id="rId9" Type="http://schemas.openxmlformats.org/officeDocument/2006/relationships/diagramLayout" Target="../diagrams/layout1.xml"/><Relationship Id="rId1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50.xml"/><Relationship Id="rId4"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cnn.com/2020/04/24/cnn-underscored/coronavirus-healthcare-workers-deals-discounts/index.html" TargetMode="External"/><Relationship Id="rId2" Type="http://schemas.openxmlformats.org/officeDocument/2006/relationships/notesSlide" Target="../notesSlides/notesSlide56.xml"/><Relationship Id="rId1" Type="http://schemas.openxmlformats.org/officeDocument/2006/relationships/slideLayout" Target="../slideLayouts/slideLayout45.xml"/><Relationship Id="rId6" Type="http://schemas.openxmlformats.org/officeDocument/2006/relationships/hyperlink" Target="https://www.today.com/money/best-deals-during-coronavirus-auto-discounts-insurance-tv-more-t178512" TargetMode="External"/><Relationship Id="rId5" Type="http://schemas.openxmlformats.org/officeDocument/2006/relationships/image" Target="../media/image5.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8" Type="http://schemas.openxmlformats.org/officeDocument/2006/relationships/hyperlink" Target="https://www.npr.org/2020/03/07/813191533/why-is-there-a-worldwide-run-on-toilet-tissue-amid-the-coronavirus" TargetMode="External"/><Relationship Id="rId3" Type="http://schemas.openxmlformats.org/officeDocument/2006/relationships/tags" Target="../tags/tag93.xml"/><Relationship Id="rId7" Type="http://schemas.openxmlformats.org/officeDocument/2006/relationships/image" Target="../media/image1.emf"/><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notesSlide" Target="../notesSlides/notesSlide58.xml"/><Relationship Id="rId4" Type="http://schemas.openxmlformats.org/officeDocument/2006/relationships/slideLayout" Target="../slideLayouts/slideLayout27.xml"/><Relationship Id="rId9" Type="http://schemas.openxmlformats.org/officeDocument/2006/relationships/image" Target="../media/image32.png"/></Relationships>
</file>

<file path=ppt/slides/_rels/slide59.xml.rels><?xml version="1.0" encoding="UTF-8" standalone="yes"?>
<Relationships xmlns="http://schemas.openxmlformats.org/package/2006/relationships"><Relationship Id="rId8" Type="http://schemas.openxmlformats.org/officeDocument/2006/relationships/hyperlink" Target="https://www.nytimes.com/2020/05/20/business/supply-and-demand-isnt-fair.html"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59.xml"/><Relationship Id="rId4"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60.xml"/><Relationship Id="rId4" Type="http://schemas.openxmlformats.org/officeDocument/2006/relationships/slideLayout" Target="../slideLayouts/slideLayout27.xml"/><Relationship Id="rId9" Type="http://schemas.openxmlformats.org/officeDocument/2006/relationships/hyperlink" Target="https://www.nytimes.com/2020/05/20/business/supply-and-demand-isnt-fair.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62.xml"/><Relationship Id="rId4" Type="http://schemas.openxmlformats.org/officeDocument/2006/relationships/slideLayout" Target="../slideLayouts/slideLayout27.xml"/><Relationship Id="rId9" Type="http://schemas.openxmlformats.org/officeDocument/2006/relationships/hyperlink" Target="https://www.economist.com/leaders/2020/06/25/politicians-ignore-far-out-risks-they-need-to-up-their-gam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38.xml"/></Relationships>
</file>

<file path=ppt/slides/_rels/slide6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64.xml"/><Relationship Id="rId4" Type="http://schemas.openxmlformats.org/officeDocument/2006/relationships/slideLayout" Target="../slideLayouts/slideLayout27.xml"/><Relationship Id="rId9" Type="http://schemas.openxmlformats.org/officeDocument/2006/relationships/hyperlink" Target="https://www.nytimes.com/2020/04/04/world/europe/italy-coronavirus-antibodies.html?referringSource=articleShar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66.xml"/><Relationship Id="rId4" Type="http://schemas.openxmlformats.org/officeDocument/2006/relationships/slideLayout" Target="../slideLayouts/slideLayout27.xml"/><Relationship Id="rId9" Type="http://schemas.openxmlformats.org/officeDocument/2006/relationships/hyperlink" Target="https://www.nytimes.com/2020/05/14/business/social-distancing-gdp-coronavirus.html?searchResultPosition=1"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nytimes.com/2020/05/14/business/social-distancing-gdp-coronavirus.html?searchResultPosition=1" TargetMode="External"/><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67.xml"/><Relationship Id="rId4"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68.xml"/><Relationship Id="rId4"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7.xml"/><Relationship Id="rId4"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72.xml"/><Relationship Id="rId4" Type="http://schemas.openxmlformats.org/officeDocument/2006/relationships/slideLayout" Target="../slideLayouts/slideLayout27.xml"/><Relationship Id="rId9" Type="http://schemas.openxmlformats.org/officeDocument/2006/relationships/hyperlink" Target="https://www.washingtonpost.com/opinions/2020/05/09/job-numbers-are-horrible-theres-more-this-story/"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74.xml"/><Relationship Id="rId4" Type="http://schemas.openxmlformats.org/officeDocument/2006/relationships/slideLayout" Target="../slideLayouts/slideLayout27.xml"/><Relationship Id="rId9" Type="http://schemas.openxmlformats.org/officeDocument/2006/relationships/hyperlink" Target="https://www.nytimes.com/2020/05/28/upshot/should-we-fear-inflation.html"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notesSlide" Target="../notesSlides/notesSlide76.xml"/><Relationship Id="rId4"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8.xml"/><Relationship Id="rId10" Type="http://schemas.openxmlformats.org/officeDocument/2006/relationships/hyperlink" Target="https://time.com/5836012/flour-shortage-history/?amp=true" TargetMode="External"/><Relationship Id="rId4" Type="http://schemas.openxmlformats.org/officeDocument/2006/relationships/slideLayout" Target="../slideLayouts/slideLayout62.xml"/><Relationship Id="rId9"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82.xml"/><Relationship Id="rId4" Type="http://schemas.openxmlformats.org/officeDocument/2006/relationships/slideLayout" Target="../slideLayouts/slideLayout27.xml"/><Relationship Id="rId9" Type="http://schemas.openxmlformats.org/officeDocument/2006/relationships/image" Target="../media/image35.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oleObject" Target="../embeddings/oleObject58.bin"/><Relationship Id="rId11" Type="http://schemas.openxmlformats.org/officeDocument/2006/relationships/hyperlink" Target="https://www.cnn.com/2020/07/16/investing/us-dollar-coronavirus-trump/index.html" TargetMode="External"/><Relationship Id="rId5" Type="http://schemas.openxmlformats.org/officeDocument/2006/relationships/notesSlide" Target="../notesSlides/notesSlide84.xml"/><Relationship Id="rId10" Type="http://schemas.openxmlformats.org/officeDocument/2006/relationships/image" Target="../media/image36.png"/><Relationship Id="rId4" Type="http://schemas.openxmlformats.org/officeDocument/2006/relationships/slideLayout" Target="../slideLayouts/slideLayout27.xml"/><Relationship Id="rId9" Type="http://schemas.openxmlformats.org/officeDocument/2006/relationships/hyperlink" Target="https://www.cnn.com/2020/04/17/perspectives/strong-dollar-coronavirus/index.html"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85.xml"/><Relationship Id="rId4"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86.xml"/><Relationship Id="rId4" Type="http://schemas.openxmlformats.org/officeDocument/2006/relationships/slideLayout" Target="../slideLayouts/slideLayout27.xml"/><Relationship Id="rId9" Type="http://schemas.openxmlformats.org/officeDocument/2006/relationships/hyperlink" Target="https://www.nytimes.com/interactive/2020/04/08/upshot/electricity-usage-predict-coronavirus-recession.html?searchResultPosition=2"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261ECA6D-BDE0-408B-A8BB-009279BB22AB}"/>
              </a:ext>
            </a:extLst>
          </p:cNvPr>
          <p:cNvGraphicFramePr>
            <a:graphicFrameLocks noChangeAspect="1"/>
          </p:cNvGraphicFramePr>
          <p:nvPr>
            <p:custDataLst>
              <p:tags r:id="rId2"/>
            </p:custDataLst>
            <p:extLst>
              <p:ext uri="{D42A27DB-BD31-4B8C-83A1-F6EECF244321}">
                <p14:modId xmlns:p14="http://schemas.microsoft.com/office/powerpoint/2010/main" val="114761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xmlns="" id="{261ECA6D-BDE0-408B-A8BB-009279BB22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D7FBF39E-39E4-4F66-A182-3AE4CA28F49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sym typeface="Arial" panose="020B0604020202020204" pitchFamily="34" charset="0"/>
            </a:endParaRPr>
          </a:p>
        </p:txBody>
      </p:sp>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8"/>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a:t>Covid-19 Supplemental Slides</a:t>
            </a:r>
            <a:endParaRPr lang="en-US" dirty="0"/>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93530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4157AD1-0C4C-4717-A840-116662C42C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E4157AD1-0C4C-4717-A840-116662C42C5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55692316-7BF1-4B23-93F9-805B920E10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8584DCFA-75D8-4A41-9B36-5D188F88A3C9}"/>
              </a:ext>
            </a:extLst>
          </p:cNvPr>
          <p:cNvSpPr>
            <a:spLocks noGrp="1"/>
          </p:cNvSpPr>
          <p:nvPr>
            <p:ph type="title"/>
          </p:nvPr>
        </p:nvSpPr>
        <p:spPr/>
        <p:txBody>
          <a:bodyPr/>
          <a:lstStyle/>
          <a:p>
            <a:r>
              <a:rPr lang="en-US" dirty="0"/>
              <a:t>Practice Question </a:t>
            </a:r>
          </a:p>
        </p:txBody>
      </p:sp>
      <p:sp>
        <p:nvSpPr>
          <p:cNvPr id="3" name="Content Placeholder 2">
            <a:extLst>
              <a:ext uri="{FF2B5EF4-FFF2-40B4-BE49-F238E27FC236}">
                <a16:creationId xmlns:a16="http://schemas.microsoft.com/office/drawing/2014/main" xmlns="" id="{D1C9038D-325B-46E4-A764-91D0D1CD2759}"/>
              </a:ext>
            </a:extLst>
          </p:cNvPr>
          <p:cNvSpPr>
            <a:spLocks noGrp="1"/>
          </p:cNvSpPr>
          <p:nvPr>
            <p:ph idx="1"/>
          </p:nvPr>
        </p:nvSpPr>
        <p:spPr>
          <a:xfrm>
            <a:off x="457198" y="1227138"/>
            <a:ext cx="8039100" cy="859220"/>
          </a:xfrm>
        </p:spPr>
        <p:txBody>
          <a:bodyPr>
            <a:noAutofit/>
          </a:bodyPr>
          <a:lstStyle/>
          <a:p>
            <a:pPr marL="0" indent="0">
              <a:buNone/>
            </a:pPr>
            <a:r>
              <a:rPr lang="en-US" sz="2400" dirty="0"/>
              <a:t>Covid-19 lockdowns caused </a:t>
            </a:r>
            <a:r>
              <a:rPr lang="en-US" sz="2400" dirty="0">
                <a:solidFill>
                  <a:srgbClr val="0879C3"/>
                </a:solidFill>
              </a:rPr>
              <a:t>demand</a:t>
            </a:r>
            <a:r>
              <a:rPr lang="en-US" sz="2400" dirty="0"/>
              <a:t> for gas to </a:t>
            </a:r>
            <a:r>
              <a:rPr lang="en-US" sz="2400" b="1" dirty="0"/>
              <a:t>decrease</a:t>
            </a:r>
            <a:r>
              <a:rPr lang="en-US" sz="2400" dirty="0"/>
              <a:t> and therefore oil prices plummeted. In response, Russia and Saudi Arabia cut production by 9.7M barrels per day. How did the global oil </a:t>
            </a:r>
            <a:r>
              <a:rPr lang="en-US" sz="2400" dirty="0">
                <a:solidFill>
                  <a:srgbClr val="D22144"/>
                </a:solidFill>
              </a:rPr>
              <a:t>supply curve </a:t>
            </a:r>
            <a:r>
              <a:rPr lang="en-US" sz="2400" dirty="0"/>
              <a:t>change?</a:t>
            </a:r>
          </a:p>
        </p:txBody>
      </p:sp>
      <p:sp>
        <p:nvSpPr>
          <p:cNvPr id="8" name="Content Placeholder 7">
            <a:extLst>
              <a:ext uri="{FF2B5EF4-FFF2-40B4-BE49-F238E27FC236}">
                <a16:creationId xmlns:a16="http://schemas.microsoft.com/office/drawing/2014/main" xmlns="" id="{2D88370F-0F26-4E65-9680-A51FDDC6D5EF}"/>
              </a:ext>
            </a:extLst>
          </p:cNvPr>
          <p:cNvSpPr>
            <a:spLocks noGrp="1"/>
          </p:cNvSpPr>
          <p:nvPr>
            <p:ph idx="12"/>
          </p:nvPr>
        </p:nvSpPr>
        <p:spPr>
          <a:xfrm>
            <a:off x="457198" y="2964600"/>
            <a:ext cx="4567807" cy="1849138"/>
          </a:xfrm>
        </p:spPr>
        <p:txBody>
          <a:bodyPr>
            <a:noAutofit/>
          </a:bodyPr>
          <a:lstStyle/>
          <a:p>
            <a:pPr marL="457200" lvl="1">
              <a:buSzPct val="100000"/>
              <a:buFont typeface="+mj-lt"/>
              <a:buAutoNum type="alphaUcPeriod"/>
            </a:pPr>
            <a:r>
              <a:rPr lang="en-US" dirty="0"/>
              <a:t>it caused the supply curve to shift left</a:t>
            </a:r>
          </a:p>
          <a:p>
            <a:pPr marL="457200" lvl="1">
              <a:buSzPct val="100000"/>
              <a:buFont typeface="+mj-lt"/>
              <a:buAutoNum type="alphaUcPeriod"/>
            </a:pPr>
            <a:r>
              <a:rPr lang="en-US" dirty="0"/>
              <a:t>it caused a movement up along the supply curve</a:t>
            </a:r>
          </a:p>
          <a:p>
            <a:pPr marL="457200" lvl="1">
              <a:buSzPct val="100000"/>
              <a:buFont typeface="+mj-lt"/>
              <a:buAutoNum type="alphaUcPeriod"/>
            </a:pPr>
            <a:r>
              <a:rPr lang="en-US" dirty="0"/>
              <a:t>it caused the supply curve to shift right</a:t>
            </a:r>
          </a:p>
          <a:p>
            <a:pPr marL="457200" lvl="1">
              <a:buSzPct val="100000"/>
              <a:buFont typeface="+mj-lt"/>
              <a:buAutoNum type="alphaUcPeriod"/>
            </a:pPr>
            <a:r>
              <a:rPr lang="en-US" dirty="0"/>
              <a:t>It caused a movement down along the supply curve</a:t>
            </a:r>
          </a:p>
        </p:txBody>
      </p:sp>
      <p:pic>
        <p:nvPicPr>
          <p:cNvPr id="12" name="Picture 2" descr="A star."/>
          <p:cNvPicPr>
            <a:picLocks noGrp="1" noChangeAspect="1" noChangeArrowheads="1"/>
          </p:cNvPicPr>
          <p:nvPr>
            <p:ph type="pic" sz="quarter" idx="10"/>
          </p:nvPr>
        </p:nvPicPr>
        <p:blipFill>
          <a:blip r:embed="rId8">
            <a:extLst>
              <a:ext uri="{28A0092B-C50C-407E-A947-70E740481C1C}">
                <a14:useLocalDpi xmlns:a14="http://schemas.microsoft.com/office/drawing/2010/main" val="0"/>
              </a:ext>
            </a:extLst>
          </a:blip>
          <a:stretch>
            <a:fillRect/>
          </a:stretch>
        </p:blipFill>
        <p:spPr bwMode="auto">
          <a:xfrm>
            <a:off x="91406" y="5468623"/>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4197211" y="5810029"/>
            <a:ext cx="2654577" cy="501818"/>
          </a:xfrm>
        </p:spPr>
        <p:txBody>
          <a:bodyPr>
            <a:normAutofit/>
          </a:bodyPr>
          <a:lstStyle/>
          <a:p>
            <a:pPr marL="0" indent="0">
              <a:buNone/>
            </a:pPr>
            <a:r>
              <a:rPr lang="en-US" sz="2400" dirty="0"/>
              <a:t>- Correct Answer</a:t>
            </a:r>
          </a:p>
        </p:txBody>
      </p:sp>
      <p:pic>
        <p:nvPicPr>
          <p:cNvPr id="9" name="Picture 8" descr="A screenshot of a cell phone&#10;&#10;Description automatically generated">
            <a:extLst>
              <a:ext uri="{FF2B5EF4-FFF2-40B4-BE49-F238E27FC236}">
                <a16:creationId xmlns:a16="http://schemas.microsoft.com/office/drawing/2014/main" xmlns="" id="{80FB39FC-4F8A-484F-8A85-556517D784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523" y="2924175"/>
            <a:ext cx="3491219" cy="2544448"/>
          </a:xfrm>
          <a:prstGeom prst="rect">
            <a:avLst/>
          </a:prstGeom>
        </p:spPr>
      </p:pic>
      <p:sp>
        <p:nvSpPr>
          <p:cNvPr id="10" name="TextBox 9">
            <a:extLst>
              <a:ext uri="{FF2B5EF4-FFF2-40B4-BE49-F238E27FC236}">
                <a16:creationId xmlns:a16="http://schemas.microsoft.com/office/drawing/2014/main" xmlns="" id="{C3ABBE24-9838-4CFB-9876-58AF508B6D3C}"/>
              </a:ext>
            </a:extLst>
          </p:cNvPr>
          <p:cNvSpPr txBox="1"/>
          <p:nvPr/>
        </p:nvSpPr>
        <p:spPr>
          <a:xfrm>
            <a:off x="5581650" y="3755490"/>
            <a:ext cx="3181841" cy="1354217"/>
          </a:xfrm>
          <a:prstGeom prst="rect">
            <a:avLst/>
          </a:prstGeom>
          <a:solidFill>
            <a:srgbClr val="F1F1F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“Oil Nations, Prodded by Trump, Reach Deal to Slash Production.”</a:t>
            </a:r>
            <a:endParaRPr lang="en-US" sz="2200" i="1" dirty="0">
              <a:latin typeface="Times New Roman" panose="02020603050405020304" pitchFamily="18" charset="0"/>
              <a:cs typeface="Times New Roman" panose="02020603050405020304" pitchFamily="18" charset="0"/>
            </a:endParaRPr>
          </a:p>
          <a:p>
            <a:endParaRPr lang="en-US" sz="800" i="1" dirty="0">
              <a:latin typeface="Times New Roman" panose="02020603050405020304" pitchFamily="18" charset="0"/>
              <a:cs typeface="Times New Roman" panose="02020603050405020304" pitchFamily="18" charset="0"/>
            </a:endParaRPr>
          </a:p>
          <a:p>
            <a:r>
              <a:rPr lang="en-US" sz="800" i="1"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hlinkClick r:id="rId10"/>
              </a:rPr>
              <a:t>The New York Times </a:t>
            </a:r>
            <a:r>
              <a:rPr lang="en-US" sz="800" dirty="0">
                <a:latin typeface="Times New Roman" panose="02020603050405020304" pitchFamily="18" charset="0"/>
                <a:cs typeface="Times New Roman" panose="02020603050405020304" pitchFamily="18" charset="0"/>
              </a:rPr>
              <a:t>(April 12, 2020)</a:t>
            </a:r>
          </a:p>
        </p:txBody>
      </p:sp>
    </p:spTree>
    <p:extLst>
      <p:ext uri="{BB962C8B-B14F-4D97-AF65-F5344CB8AC3E}">
        <p14:creationId xmlns:p14="http://schemas.microsoft.com/office/powerpoint/2010/main" val="31910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Let’s use the AD-AS framework to look at the larger picture of Covid-19</a:t>
            </a:r>
          </a:p>
          <a:p>
            <a:pPr>
              <a:buFont typeface="Wingdings" panose="05000000000000000000" pitchFamily="2" charset="2"/>
              <a:buChar char="§"/>
            </a:pPr>
            <a:r>
              <a:rPr lang="en-US" sz="2200" kern="0" dirty="0"/>
              <a:t>While there’s some debate on the details, lets start with the most straightforward: Covid-19 changed </a:t>
            </a:r>
            <a:r>
              <a:rPr lang="en-US" sz="2200" b="1" kern="0" dirty="0"/>
              <a:t>consumption</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1110" y="3454666"/>
            <a:ext cx="2409825" cy="230605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480935" y="3152497"/>
            <a:ext cx="1511654"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170949" y="340722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297162" y="524806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Tree>
    <p:extLst>
      <p:ext uri="{BB962C8B-B14F-4D97-AF65-F5344CB8AC3E}">
        <p14:creationId xmlns:p14="http://schemas.microsoft.com/office/powerpoint/2010/main" val="18124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mj-lt"/>
              <a:buAutoNum type="arabicPeriod"/>
            </a:pPr>
            <a:r>
              <a:rPr lang="en-US" sz="2200" b="1" kern="0" dirty="0"/>
              <a:t>Consumption</a:t>
            </a:r>
            <a:endParaRPr lang="en-US" sz="2200" kern="0" dirty="0"/>
          </a:p>
          <a:p>
            <a:pPr>
              <a:buFont typeface="Wingdings" panose="05000000000000000000" pitchFamily="2" charset="2"/>
              <a:buChar char="§"/>
            </a:pPr>
            <a:r>
              <a:rPr lang="en-US" sz="2200" kern="0" dirty="0"/>
              <a:t>With government shutdowns and historic unemployment, will consumption increase or decrease?</a:t>
            </a:r>
          </a:p>
          <a:p>
            <a:pPr>
              <a:buFont typeface="Wingdings" panose="05000000000000000000" pitchFamily="2" charset="2"/>
              <a:buChar char="§"/>
            </a:pPr>
            <a:r>
              <a:rPr lang="en-US" sz="2200" kern="0" dirty="0"/>
              <a:t>How will </a:t>
            </a:r>
            <a:r>
              <a:rPr lang="en-US" sz="2200" b="1" kern="0" dirty="0">
                <a:solidFill>
                  <a:srgbClr val="0075C1"/>
                </a:solidFill>
              </a:rPr>
              <a:t>Aggregate Demand </a:t>
            </a:r>
            <a:r>
              <a:rPr lang="en-US" sz="2200" kern="0" dirty="0"/>
              <a:t>respond? What will happen to </a:t>
            </a:r>
            <a:r>
              <a:rPr lang="en-US" sz="2200" b="1" kern="0" dirty="0">
                <a:solidFill>
                  <a:srgbClr val="007032"/>
                </a:solidFill>
              </a:rPr>
              <a:t>GDP</a:t>
            </a:r>
            <a:r>
              <a:rPr lang="en-US" sz="2200" kern="0" dirty="0"/>
              <a:t>?</a:t>
            </a:r>
          </a:p>
          <a:p>
            <a:pPr>
              <a:buFont typeface="Wingdings" panose="05000000000000000000" pitchFamily="2" charset="2"/>
              <a:buChar char="§"/>
            </a:pPr>
            <a:endParaRPr lang="en-US" sz="2200" kern="0" dirty="0"/>
          </a:p>
        </p:txBody>
      </p:sp>
      <p:cxnSp>
        <p:nvCxnSpPr>
          <p:cNvPr id="15" name="Straight Arrow Connector 14">
            <a:extLst>
              <a:ext uri="{FF2B5EF4-FFF2-40B4-BE49-F238E27FC236}">
                <a16:creationId xmlns:a16="http://schemas.microsoft.com/office/drawing/2014/main" xmlns="" id="{1B22739E-F06E-4203-B0E8-2F49936C221E}"/>
              </a:ext>
            </a:extLst>
          </p:cNvPr>
          <p:cNvCxnSpPr>
            <a:cxnSpLocks/>
          </p:cNvCxnSpPr>
          <p:nvPr/>
        </p:nvCxnSpPr>
        <p:spPr>
          <a:xfrm>
            <a:off x="6707564" y="5139539"/>
            <a:ext cx="609600" cy="0"/>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B94101A-DF1A-4E85-A3AC-31BA52B8C3D2}"/>
              </a:ext>
            </a:extLst>
          </p:cNvPr>
          <p:cNvCxnSpPr>
            <a:cxnSpLocks/>
          </p:cNvCxnSpPr>
          <p:nvPr/>
        </p:nvCxnSpPr>
        <p:spPr>
          <a:xfrm flipH="1">
            <a:off x="6526246" y="4407888"/>
            <a:ext cx="22039"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xmlns="" id="{9D5714E2-8395-4375-9234-2CD592126942}"/>
              </a:ext>
            </a:extLst>
          </p:cNvPr>
          <p:cNvCxnSpPr>
            <a:cxnSpLocks/>
          </p:cNvCxnSpPr>
          <p:nvPr/>
        </p:nvCxnSpPr>
        <p:spPr>
          <a:xfrm>
            <a:off x="6095839" y="4834890"/>
            <a:ext cx="0" cy="1073184"/>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xmlns="" id="{A5612C10-B3CD-4DFB-BDFA-E86BD492F091}"/>
              </a:ext>
            </a:extLst>
          </p:cNvPr>
          <p:cNvCxnSpPr>
            <a:cxnSpLocks/>
          </p:cNvCxnSpPr>
          <p:nvPr/>
        </p:nvCxnSpPr>
        <p:spPr>
          <a:xfrm>
            <a:off x="6095839" y="5517155"/>
            <a:ext cx="405338"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5C91E0A-6470-47F4-95AA-6B3467B2CC3C}"/>
              </a:ext>
            </a:extLst>
          </p:cNvPr>
          <p:cNvSpPr txBox="1"/>
          <p:nvPr/>
        </p:nvSpPr>
        <p:spPr>
          <a:xfrm>
            <a:off x="5931159" y="5959267"/>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032"/>
                </a:solidFill>
                <a:latin typeface="Arial"/>
              </a:rPr>
              <a:t>Decrease</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31" name="Straight Connector 30">
            <a:extLst>
              <a:ext uri="{FF2B5EF4-FFF2-40B4-BE49-F238E27FC236}">
                <a16:creationId xmlns:a16="http://schemas.microsoft.com/office/drawing/2014/main" xmlns="" id="{6A86065C-4789-45F9-8E56-B2145A70C510}"/>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B80005DA-662A-49C6-8404-1475A4560322}"/>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A2E68E73-3EEB-4E93-814C-3121AEE855BD}"/>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34" name="TextBox 33">
            <a:extLst>
              <a:ext uri="{FF2B5EF4-FFF2-40B4-BE49-F238E27FC236}">
                <a16:creationId xmlns:a16="http://schemas.microsoft.com/office/drawing/2014/main" xmlns="" id="{34E1AA30-647F-4354-8714-B135A52FDD3B}"/>
              </a:ext>
            </a:extLst>
          </p:cNvPr>
          <p:cNvSpPr txBox="1"/>
          <p:nvPr/>
        </p:nvSpPr>
        <p:spPr>
          <a:xfrm>
            <a:off x="7086599" y="5917600"/>
            <a:ext cx="1569039"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35" name="Straight Connector 34">
            <a:extLst>
              <a:ext uri="{FF2B5EF4-FFF2-40B4-BE49-F238E27FC236}">
                <a16:creationId xmlns:a16="http://schemas.microsoft.com/office/drawing/2014/main" xmlns="" id="{28157999-1EF4-478A-85B5-9AC6A0012CBF}"/>
              </a:ext>
            </a:extLst>
          </p:cNvPr>
          <p:cNvCxnSpPr>
            <a:cxnSpLocks/>
          </p:cNvCxnSpPr>
          <p:nvPr/>
        </p:nvCxnSpPr>
        <p:spPr>
          <a:xfrm flipV="1">
            <a:off x="5071110" y="3454666"/>
            <a:ext cx="2409825" cy="230605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6542907A-4CD4-4E3C-B9D2-DC71453A0C4A}"/>
              </a:ext>
            </a:extLst>
          </p:cNvPr>
          <p:cNvSpPr txBox="1"/>
          <p:nvPr/>
        </p:nvSpPr>
        <p:spPr>
          <a:xfrm>
            <a:off x="7480935" y="3152497"/>
            <a:ext cx="1511654"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7" name="Straight Connector 36">
            <a:extLst>
              <a:ext uri="{FF2B5EF4-FFF2-40B4-BE49-F238E27FC236}">
                <a16:creationId xmlns:a16="http://schemas.microsoft.com/office/drawing/2014/main" xmlns="" id="{1E2CA3B8-4D94-4B12-8977-FAA45875976D}"/>
              </a:ext>
            </a:extLst>
          </p:cNvPr>
          <p:cNvCxnSpPr>
            <a:cxnSpLocks/>
          </p:cNvCxnSpPr>
          <p:nvPr/>
        </p:nvCxnSpPr>
        <p:spPr>
          <a:xfrm>
            <a:off x="5170949" y="3407221"/>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xmlns="" id="{F7A79108-F172-45DC-A3C4-2B66A95C1795}"/>
              </a:ext>
            </a:extLst>
          </p:cNvPr>
          <p:cNvSpPr txBox="1"/>
          <p:nvPr/>
        </p:nvSpPr>
        <p:spPr>
          <a:xfrm>
            <a:off x="7317164" y="4452837"/>
            <a:ext cx="161553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Original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Aggregate demand</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39" name="Straight Connector 38">
            <a:extLst>
              <a:ext uri="{FF2B5EF4-FFF2-40B4-BE49-F238E27FC236}">
                <a16:creationId xmlns:a16="http://schemas.microsoft.com/office/drawing/2014/main" xmlns="" id="{F927F177-C6D7-485E-9962-C147FD7C2BC3}"/>
              </a:ext>
            </a:extLst>
          </p:cNvPr>
          <p:cNvCxnSpPr>
            <a:cxnSpLocks/>
          </p:cNvCxnSpPr>
          <p:nvPr/>
        </p:nvCxnSpPr>
        <p:spPr>
          <a:xfrm>
            <a:off x="5026169" y="405111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xmlns="" id="{2301099D-BAD5-4CBF-BA32-95E9915E3062}"/>
              </a:ext>
            </a:extLst>
          </p:cNvPr>
          <p:cNvSpPr txBox="1"/>
          <p:nvPr/>
        </p:nvSpPr>
        <p:spPr>
          <a:xfrm>
            <a:off x="7230363" y="5221372"/>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Tree>
    <p:extLst>
      <p:ext uri="{BB962C8B-B14F-4D97-AF65-F5344CB8AC3E}">
        <p14:creationId xmlns:p14="http://schemas.microsoft.com/office/powerpoint/2010/main" val="40878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P spid="38" grpId="0"/>
      <p:bldP spid="4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2. Productivity</a:t>
            </a:r>
            <a:endParaRPr lang="en-US" sz="2200" kern="0" dirty="0"/>
          </a:p>
          <a:p>
            <a:pPr>
              <a:buFont typeface="Wingdings" panose="05000000000000000000" pitchFamily="2" charset="2"/>
              <a:buChar char="§"/>
            </a:pPr>
            <a:r>
              <a:rPr lang="en-US" sz="2200" kern="0" dirty="0"/>
              <a:t>In addition to changes in consumption, at the start of the pandemic supply chains were disrupted, government shutdowns forced businesses to close, and workers forced to adapt to social distanced or remote work</a:t>
            </a:r>
          </a:p>
          <a:p>
            <a:pPr>
              <a:buFont typeface="Wingdings" panose="05000000000000000000" pitchFamily="2" charset="2"/>
              <a:buChar char="§"/>
            </a:pPr>
            <a:r>
              <a:rPr lang="en-US" sz="2200" kern="0" dirty="0"/>
              <a:t>How did </a:t>
            </a:r>
            <a:r>
              <a:rPr lang="en-US" sz="2200" b="1" kern="0" dirty="0">
                <a:solidFill>
                  <a:srgbClr val="DA3052"/>
                </a:solidFill>
              </a:rPr>
              <a:t>Aggregate Supply</a:t>
            </a:r>
            <a:r>
              <a:rPr lang="en-US" sz="2200" b="1" kern="0" dirty="0">
                <a:solidFill>
                  <a:srgbClr val="0075C1"/>
                </a:solidFill>
              </a:rPr>
              <a:t> </a:t>
            </a:r>
            <a:r>
              <a:rPr lang="en-US" sz="2200" kern="0" dirty="0"/>
              <a:t>respond? What will happen to </a:t>
            </a:r>
            <a:r>
              <a:rPr lang="en-US" sz="2200" b="1" kern="0" dirty="0">
                <a:solidFill>
                  <a:srgbClr val="007032"/>
                </a:solidFill>
              </a:rPr>
              <a:t>GDP</a:t>
            </a:r>
            <a:r>
              <a:rPr lang="en-US" sz="2200" kern="0" dirty="0"/>
              <a:t>?</a:t>
            </a:r>
          </a:p>
          <a:p>
            <a:pPr>
              <a:buFont typeface="Wingdings" panose="05000000000000000000" pitchFamily="2" charset="2"/>
              <a:buChar char="§"/>
            </a:pPr>
            <a:endParaRPr lang="en-US" sz="2200" kern="0" dirty="0"/>
          </a:p>
        </p:txBody>
      </p:sp>
      <p:cxnSp>
        <p:nvCxnSpPr>
          <p:cNvPr id="44" name="Straight Connector 43">
            <a:extLst>
              <a:ext uri="{FF2B5EF4-FFF2-40B4-BE49-F238E27FC236}">
                <a16:creationId xmlns:a16="http://schemas.microsoft.com/office/drawing/2014/main" xmlns="" id="{2A79DA93-61DF-4896-987A-4936842151B5}"/>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xmlns="" id="{3003446C-A2CC-4B1D-B183-FB9C45F7CA80}"/>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46" name="TextBox 45">
            <a:extLst>
              <a:ext uri="{FF2B5EF4-FFF2-40B4-BE49-F238E27FC236}">
                <a16:creationId xmlns:a16="http://schemas.microsoft.com/office/drawing/2014/main" xmlns="" id="{DD7EF062-5B7E-4548-A5AB-3161EEAB0B5D}"/>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47" name="Straight Connector 46">
            <a:extLst>
              <a:ext uri="{FF2B5EF4-FFF2-40B4-BE49-F238E27FC236}">
                <a16:creationId xmlns:a16="http://schemas.microsoft.com/office/drawing/2014/main" xmlns="" id="{EB58FB2F-C82D-4235-9887-3DFBC81A32DE}"/>
              </a:ext>
            </a:extLst>
          </p:cNvPr>
          <p:cNvCxnSpPr>
            <a:cxnSpLocks/>
          </p:cNvCxnSpPr>
          <p:nvPr/>
        </p:nvCxnSpPr>
        <p:spPr>
          <a:xfrm flipV="1">
            <a:off x="5071110" y="3454666"/>
            <a:ext cx="2409825" cy="230605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29D801B6-E3A4-48AF-A6B4-9EB267EAB1F6}"/>
              </a:ext>
            </a:extLst>
          </p:cNvPr>
          <p:cNvCxnSpPr>
            <a:cxnSpLocks/>
          </p:cNvCxnSpPr>
          <p:nvPr/>
        </p:nvCxnSpPr>
        <p:spPr>
          <a:xfrm>
            <a:off x="5170949" y="340722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xmlns="" id="{2E0C96EC-C2FB-41E8-9252-69C65E32788A}"/>
              </a:ext>
            </a:extLst>
          </p:cNvPr>
          <p:cNvSpPr txBox="1"/>
          <p:nvPr/>
        </p:nvSpPr>
        <p:spPr>
          <a:xfrm>
            <a:off x="7297162" y="524806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
        <p:nvSpPr>
          <p:cNvPr id="50" name="TextBox 49">
            <a:extLst>
              <a:ext uri="{FF2B5EF4-FFF2-40B4-BE49-F238E27FC236}">
                <a16:creationId xmlns:a16="http://schemas.microsoft.com/office/drawing/2014/main" xmlns="" id="{C819CD89-144C-43EC-8E36-C6999946DFBC}"/>
              </a:ext>
            </a:extLst>
          </p:cNvPr>
          <p:cNvSpPr txBox="1"/>
          <p:nvPr/>
        </p:nvSpPr>
        <p:spPr>
          <a:xfrm>
            <a:off x="7435215" y="3678277"/>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Original 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51" name="Straight Connector 50">
            <a:extLst>
              <a:ext uri="{FF2B5EF4-FFF2-40B4-BE49-F238E27FC236}">
                <a16:creationId xmlns:a16="http://schemas.microsoft.com/office/drawing/2014/main" xmlns="" id="{E3BB9935-1409-4E08-BCAB-3306BEFF5BE1}"/>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3815C965-91C7-462B-8B5C-D71FF392D23F}"/>
              </a:ext>
            </a:extLst>
          </p:cNvPr>
          <p:cNvCxnSpPr>
            <a:cxnSpLocks/>
          </p:cNvCxnSpPr>
          <p:nvPr/>
        </p:nvCxnSpPr>
        <p:spPr>
          <a:xfrm flipV="1">
            <a:off x="5074920" y="2901659"/>
            <a:ext cx="1977390" cy="1811314"/>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xmlns="" id="{5535BACA-5C64-4124-B335-E4BD866E6C48}"/>
              </a:ext>
            </a:extLst>
          </p:cNvPr>
          <p:cNvSpPr txBox="1"/>
          <p:nvPr/>
        </p:nvSpPr>
        <p:spPr>
          <a:xfrm>
            <a:off x="7101158" y="2642325"/>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54" name="Straight Arrow Connector 53">
            <a:extLst>
              <a:ext uri="{FF2B5EF4-FFF2-40B4-BE49-F238E27FC236}">
                <a16:creationId xmlns:a16="http://schemas.microsoft.com/office/drawing/2014/main" xmlns="" id="{90770643-6747-4804-B138-AF0ECAD2C9FB}"/>
              </a:ext>
            </a:extLst>
          </p:cNvPr>
          <p:cNvCxnSpPr>
            <a:cxnSpLocks/>
          </p:cNvCxnSpPr>
          <p:nvPr/>
        </p:nvCxnSpPr>
        <p:spPr>
          <a:xfrm>
            <a:off x="6442710" y="3651456"/>
            <a:ext cx="609600" cy="0"/>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D7463584-102C-473E-A64D-6B25D5EB5F30}"/>
              </a:ext>
            </a:extLst>
          </p:cNvPr>
          <p:cNvCxnSpPr>
            <a:cxnSpLocks/>
          </p:cNvCxnSpPr>
          <p:nvPr/>
        </p:nvCxnSpPr>
        <p:spPr>
          <a:xfrm flipH="1">
            <a:off x="6526246" y="4407888"/>
            <a:ext cx="22039"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xmlns="" id="{04E68CB6-4895-4ABE-9713-D54471359D0B}"/>
              </a:ext>
            </a:extLst>
          </p:cNvPr>
          <p:cNvCxnSpPr>
            <a:cxnSpLocks/>
          </p:cNvCxnSpPr>
          <p:nvPr/>
        </p:nvCxnSpPr>
        <p:spPr>
          <a:xfrm flipH="1">
            <a:off x="5912959" y="3954780"/>
            <a:ext cx="18200" cy="1953294"/>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xmlns="" id="{45CA9FF2-F539-4E2A-82B3-11588EC5A5ED}"/>
              </a:ext>
            </a:extLst>
          </p:cNvPr>
          <p:cNvCxnSpPr>
            <a:cxnSpLocks/>
          </p:cNvCxnSpPr>
          <p:nvPr/>
        </p:nvCxnSpPr>
        <p:spPr>
          <a:xfrm>
            <a:off x="5938685" y="5517155"/>
            <a:ext cx="562492"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364A1171-46A5-426D-B39F-1A0CFAB7326F}"/>
              </a:ext>
            </a:extLst>
          </p:cNvPr>
          <p:cNvSpPr txBox="1"/>
          <p:nvPr/>
        </p:nvSpPr>
        <p:spPr>
          <a:xfrm>
            <a:off x="5840098" y="5946567"/>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032"/>
                </a:solidFill>
                <a:latin typeface="Arial"/>
              </a:rPr>
              <a:t>Decrease</a:t>
            </a:r>
            <a:endParaRPr kumimoji="0" lang="en-US" sz="1300" b="0" i="0" u="none" strike="noStrike" kern="1200" cap="none" spc="0" normalizeH="0" baseline="0" noProof="0" dirty="0">
              <a:ln>
                <a:noFill/>
              </a:ln>
              <a:solidFill>
                <a:srgbClr val="007032"/>
              </a:solidFill>
              <a:effectLst/>
              <a:uLnTx/>
              <a:uFillTx/>
              <a:latin typeface="Arial"/>
            </a:endParaRPr>
          </a:p>
        </p:txBody>
      </p:sp>
    </p:spTree>
    <p:extLst>
      <p:ext uri="{BB962C8B-B14F-4D97-AF65-F5344CB8AC3E}">
        <p14:creationId xmlns:p14="http://schemas.microsoft.com/office/powerpoint/2010/main" val="28378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3" grpId="0"/>
      <p:bldP spid="5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3. Putting It All Together</a:t>
            </a:r>
            <a:endParaRPr lang="en-US" sz="2200" kern="0" dirty="0"/>
          </a:p>
          <a:p>
            <a:pPr>
              <a:buFont typeface="Wingdings" panose="05000000000000000000" pitchFamily="2" charset="2"/>
              <a:buChar char="§"/>
            </a:pPr>
            <a:r>
              <a:rPr lang="en-US" sz="2200" kern="0" dirty="0"/>
              <a:t>How do the changes to both </a:t>
            </a:r>
            <a:r>
              <a:rPr lang="en-US" sz="2200" b="1" kern="0" dirty="0">
                <a:solidFill>
                  <a:srgbClr val="0075C1"/>
                </a:solidFill>
              </a:rPr>
              <a:t>Aggregate Demand</a:t>
            </a:r>
            <a:r>
              <a:rPr lang="en-US" sz="2200" kern="0" dirty="0"/>
              <a:t> and </a:t>
            </a:r>
            <a:r>
              <a:rPr lang="en-US" sz="2200" b="1" kern="0" dirty="0">
                <a:solidFill>
                  <a:srgbClr val="DA3052"/>
                </a:solidFill>
              </a:rPr>
              <a:t>Aggregate Supply</a:t>
            </a:r>
            <a:r>
              <a:rPr lang="en-US" sz="2200" kern="0" dirty="0"/>
              <a:t> change </a:t>
            </a:r>
            <a:r>
              <a:rPr lang="en-US" sz="2200" b="1" kern="0" dirty="0">
                <a:solidFill>
                  <a:srgbClr val="007032"/>
                </a:solidFill>
              </a:rPr>
              <a:t>GDP</a:t>
            </a:r>
            <a:r>
              <a:rPr lang="en-US" sz="2200" kern="0" dirty="0"/>
              <a:t> and </a:t>
            </a:r>
            <a:r>
              <a:rPr lang="en-US" sz="2200" b="1" kern="0" dirty="0">
                <a:solidFill>
                  <a:srgbClr val="842A82"/>
                </a:solidFill>
              </a:rPr>
              <a:t>Price Levels</a:t>
            </a:r>
            <a:r>
              <a:rPr lang="en-US" sz="2200" kern="0" dirty="0"/>
              <a:t>?</a:t>
            </a:r>
          </a:p>
        </p:txBody>
      </p:sp>
      <p:cxnSp>
        <p:nvCxnSpPr>
          <p:cNvPr id="35" name="Straight Arrow Connector 34">
            <a:extLst>
              <a:ext uri="{FF2B5EF4-FFF2-40B4-BE49-F238E27FC236}">
                <a16:creationId xmlns:a16="http://schemas.microsoft.com/office/drawing/2014/main" xmlns="" id="{798C7865-6A03-4422-B1EE-BF92F1E82944}"/>
              </a:ext>
            </a:extLst>
          </p:cNvPr>
          <p:cNvCxnSpPr>
            <a:cxnSpLocks/>
          </p:cNvCxnSpPr>
          <p:nvPr/>
        </p:nvCxnSpPr>
        <p:spPr>
          <a:xfrm>
            <a:off x="6707564" y="5139539"/>
            <a:ext cx="609600" cy="0"/>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BB5DC84-06E8-466C-94EF-D31954100D8C}"/>
              </a:ext>
            </a:extLst>
          </p:cNvPr>
          <p:cNvCxnSpPr>
            <a:cxnSpLocks/>
          </p:cNvCxnSpPr>
          <p:nvPr/>
        </p:nvCxnSpPr>
        <p:spPr>
          <a:xfrm flipH="1">
            <a:off x="6526246" y="4407888"/>
            <a:ext cx="22039"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xmlns="" id="{4766DCC8-7E28-4FD5-9070-D0D9EB63AFF0}"/>
              </a:ext>
            </a:extLst>
          </p:cNvPr>
          <p:cNvCxnSpPr>
            <a:cxnSpLocks/>
          </p:cNvCxnSpPr>
          <p:nvPr/>
        </p:nvCxnSpPr>
        <p:spPr>
          <a:xfrm>
            <a:off x="5490049" y="4407888"/>
            <a:ext cx="0"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xmlns="" id="{107AF70D-15B4-4749-B61A-4A2EF7357950}"/>
              </a:ext>
            </a:extLst>
          </p:cNvPr>
          <p:cNvCxnSpPr>
            <a:cxnSpLocks/>
          </p:cNvCxnSpPr>
          <p:nvPr/>
        </p:nvCxnSpPr>
        <p:spPr>
          <a:xfrm>
            <a:off x="5657850" y="5517155"/>
            <a:ext cx="843327"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FF15492C-BD29-4B51-8844-A0A1830FE9C3}"/>
              </a:ext>
            </a:extLst>
          </p:cNvPr>
          <p:cNvSpPr txBox="1"/>
          <p:nvPr/>
        </p:nvSpPr>
        <p:spPr>
          <a:xfrm>
            <a:off x="5457509" y="5956139"/>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032"/>
                </a:solidFill>
                <a:latin typeface="Arial"/>
              </a:rPr>
              <a:t>Decrease</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41" name="Straight Connector 40">
            <a:extLst>
              <a:ext uri="{FF2B5EF4-FFF2-40B4-BE49-F238E27FC236}">
                <a16:creationId xmlns:a16="http://schemas.microsoft.com/office/drawing/2014/main" xmlns="" id="{A09BE96B-D72D-41DB-9747-FA67B5192D09}"/>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77BF0F38-1B91-48A5-BBB4-87B14757B97E}"/>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xmlns="" id="{2E607B38-2205-407A-A94B-9AC7A40A7FB9}"/>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44" name="TextBox 43">
            <a:extLst>
              <a:ext uri="{FF2B5EF4-FFF2-40B4-BE49-F238E27FC236}">
                <a16:creationId xmlns:a16="http://schemas.microsoft.com/office/drawing/2014/main" xmlns="" id="{FEBBAFC0-A848-4CDA-99D5-BAC9A9BC4702}"/>
              </a:ext>
            </a:extLst>
          </p:cNvPr>
          <p:cNvSpPr txBox="1"/>
          <p:nvPr/>
        </p:nvSpPr>
        <p:spPr>
          <a:xfrm>
            <a:off x="7086599" y="5917600"/>
            <a:ext cx="1569039"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45" name="Straight Connector 44">
            <a:extLst>
              <a:ext uri="{FF2B5EF4-FFF2-40B4-BE49-F238E27FC236}">
                <a16:creationId xmlns:a16="http://schemas.microsoft.com/office/drawing/2014/main" xmlns="" id="{BAAD9CCE-A624-42FC-8B38-52355EEB0127}"/>
              </a:ext>
            </a:extLst>
          </p:cNvPr>
          <p:cNvCxnSpPr>
            <a:cxnSpLocks/>
          </p:cNvCxnSpPr>
          <p:nvPr/>
        </p:nvCxnSpPr>
        <p:spPr>
          <a:xfrm flipV="1">
            <a:off x="5071110" y="3454666"/>
            <a:ext cx="2409825" cy="2306055"/>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xmlns="" id="{A861320B-45EC-448D-8E6D-66FCCA647737}"/>
              </a:ext>
            </a:extLst>
          </p:cNvPr>
          <p:cNvSpPr txBox="1"/>
          <p:nvPr/>
        </p:nvSpPr>
        <p:spPr>
          <a:xfrm>
            <a:off x="7515468" y="3468880"/>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Original Aggregate supply</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47" name="Straight Connector 46">
            <a:extLst>
              <a:ext uri="{FF2B5EF4-FFF2-40B4-BE49-F238E27FC236}">
                <a16:creationId xmlns:a16="http://schemas.microsoft.com/office/drawing/2014/main" xmlns="" id="{E7CF8D24-BFDF-4F50-B193-715C3D1D262E}"/>
              </a:ext>
            </a:extLst>
          </p:cNvPr>
          <p:cNvCxnSpPr>
            <a:cxnSpLocks/>
          </p:cNvCxnSpPr>
          <p:nvPr/>
        </p:nvCxnSpPr>
        <p:spPr>
          <a:xfrm>
            <a:off x="5170949" y="3407221"/>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xmlns="" id="{2059BC87-44FC-41E9-AB58-5CD87126EA82}"/>
              </a:ext>
            </a:extLst>
          </p:cNvPr>
          <p:cNvSpPr txBox="1"/>
          <p:nvPr/>
        </p:nvSpPr>
        <p:spPr>
          <a:xfrm>
            <a:off x="7317164" y="4452837"/>
            <a:ext cx="161553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Original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Aggregate demand</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49" name="Straight Connector 48">
            <a:extLst>
              <a:ext uri="{FF2B5EF4-FFF2-40B4-BE49-F238E27FC236}">
                <a16:creationId xmlns:a16="http://schemas.microsoft.com/office/drawing/2014/main" xmlns="" id="{394025F6-946B-439C-A85E-19DBD9DFBAC6}"/>
              </a:ext>
            </a:extLst>
          </p:cNvPr>
          <p:cNvCxnSpPr>
            <a:cxnSpLocks/>
          </p:cNvCxnSpPr>
          <p:nvPr/>
        </p:nvCxnSpPr>
        <p:spPr>
          <a:xfrm>
            <a:off x="5060459" y="405111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xmlns="" id="{A56A2A9C-3F0E-4E45-9C6F-F2B676E74349}"/>
              </a:ext>
            </a:extLst>
          </p:cNvPr>
          <p:cNvSpPr txBox="1"/>
          <p:nvPr/>
        </p:nvSpPr>
        <p:spPr>
          <a:xfrm>
            <a:off x="7230363" y="5221372"/>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cxnSp>
        <p:nvCxnSpPr>
          <p:cNvPr id="51" name="Straight Connector 50">
            <a:extLst>
              <a:ext uri="{FF2B5EF4-FFF2-40B4-BE49-F238E27FC236}">
                <a16:creationId xmlns:a16="http://schemas.microsoft.com/office/drawing/2014/main" xmlns="" id="{DD28A5A4-F711-40F1-A5BD-B65C546F37C2}"/>
              </a:ext>
            </a:extLst>
          </p:cNvPr>
          <p:cNvCxnSpPr>
            <a:cxnSpLocks/>
          </p:cNvCxnSpPr>
          <p:nvPr/>
        </p:nvCxnSpPr>
        <p:spPr>
          <a:xfrm flipV="1">
            <a:off x="5074920" y="2901659"/>
            <a:ext cx="1977390" cy="1811314"/>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xmlns="" id="{FB58728E-84E2-4A81-9E1C-7B8490F16BEA}"/>
              </a:ext>
            </a:extLst>
          </p:cNvPr>
          <p:cNvSpPr txBox="1"/>
          <p:nvPr/>
        </p:nvSpPr>
        <p:spPr>
          <a:xfrm>
            <a:off x="7101158" y="2642325"/>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53" name="Straight Arrow Connector 52">
            <a:extLst>
              <a:ext uri="{FF2B5EF4-FFF2-40B4-BE49-F238E27FC236}">
                <a16:creationId xmlns:a16="http://schemas.microsoft.com/office/drawing/2014/main" xmlns="" id="{2524B2E6-A83B-4708-886A-5F21A238F1BC}"/>
              </a:ext>
            </a:extLst>
          </p:cNvPr>
          <p:cNvCxnSpPr>
            <a:cxnSpLocks/>
          </p:cNvCxnSpPr>
          <p:nvPr/>
        </p:nvCxnSpPr>
        <p:spPr>
          <a:xfrm>
            <a:off x="6442710" y="3651456"/>
            <a:ext cx="609600" cy="0"/>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8CB8D82-3E66-4E68-83CC-849DD9CE4F39}"/>
              </a:ext>
            </a:extLst>
          </p:cNvPr>
          <p:cNvCxnSpPr>
            <a:cxnSpLocks/>
          </p:cNvCxnSpPr>
          <p:nvPr/>
        </p:nvCxnSpPr>
        <p:spPr>
          <a:xfrm flipH="1">
            <a:off x="5071110" y="4396458"/>
            <a:ext cx="1427957"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xmlns="" id="{1CA69BBB-A591-4227-AE77-BC9C4C7151A9}"/>
              </a:ext>
            </a:extLst>
          </p:cNvPr>
          <p:cNvCxnSpPr>
            <a:cxnSpLocks/>
          </p:cNvCxnSpPr>
          <p:nvPr/>
        </p:nvCxnSpPr>
        <p:spPr>
          <a:xfrm flipH="1">
            <a:off x="5071110" y="4814118"/>
            <a:ext cx="103632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xmlns="" id="{09581840-A85D-4521-85DB-8DC1658B233A}"/>
              </a:ext>
            </a:extLst>
          </p:cNvPr>
          <p:cNvCxnSpPr>
            <a:cxnSpLocks/>
          </p:cNvCxnSpPr>
          <p:nvPr/>
        </p:nvCxnSpPr>
        <p:spPr>
          <a:xfrm flipH="1">
            <a:off x="5071110" y="3949893"/>
            <a:ext cx="848108"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xmlns="" id="{C44FB89D-D366-451B-A9CA-EFAED80B7D55}"/>
              </a:ext>
            </a:extLst>
          </p:cNvPr>
          <p:cNvCxnSpPr>
            <a:cxnSpLocks/>
          </p:cNvCxnSpPr>
          <p:nvPr/>
        </p:nvCxnSpPr>
        <p:spPr>
          <a:xfrm>
            <a:off x="4989254" y="3982531"/>
            <a:ext cx="0" cy="333766"/>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C4DB30E7-20BE-456A-BBCC-93E69866FA21}"/>
              </a:ext>
            </a:extLst>
          </p:cNvPr>
          <p:cNvCxnSpPr>
            <a:cxnSpLocks/>
          </p:cNvCxnSpPr>
          <p:nvPr/>
        </p:nvCxnSpPr>
        <p:spPr>
          <a:xfrm flipV="1">
            <a:off x="4989254" y="4459103"/>
            <a:ext cx="0" cy="280689"/>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597945BF-A900-4A47-A9C2-F6DA2AFE9EB4}"/>
              </a:ext>
            </a:extLst>
          </p:cNvPr>
          <p:cNvSpPr txBox="1"/>
          <p:nvPr/>
        </p:nvSpPr>
        <p:spPr>
          <a:xfrm>
            <a:off x="3944136" y="4253951"/>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842A82"/>
                </a:solidFill>
                <a:latin typeface="Arial"/>
              </a:rPr>
              <a:t>Ambiguous</a:t>
            </a:r>
            <a:endParaRPr kumimoji="0" lang="en-US" sz="1300" b="0" i="0" u="none" strike="noStrike" kern="1200" cap="none" spc="0" normalizeH="0" baseline="0" noProof="0" dirty="0">
              <a:ln>
                <a:noFill/>
              </a:ln>
              <a:solidFill>
                <a:srgbClr val="842A82"/>
              </a:solidFill>
              <a:effectLst/>
              <a:uLnTx/>
              <a:uFillTx/>
              <a:latin typeface="Arial"/>
            </a:endParaRPr>
          </a:p>
        </p:txBody>
      </p:sp>
    </p:spTree>
    <p:extLst>
      <p:ext uri="{BB962C8B-B14F-4D97-AF65-F5344CB8AC3E}">
        <p14:creationId xmlns:p14="http://schemas.microsoft.com/office/powerpoint/2010/main" val="16865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0" grpId="0"/>
      <p:bldP spid="52" grpId="0"/>
      <p:bldP spid="5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Bonus: Monetary Policy Response</a:t>
            </a:r>
            <a:endParaRPr lang="en-US" sz="2200" kern="0" dirty="0"/>
          </a:p>
          <a:p>
            <a:pPr>
              <a:buFont typeface="Wingdings" panose="05000000000000000000" pitchFamily="2" charset="2"/>
              <a:buChar char="§"/>
            </a:pPr>
            <a:r>
              <a:rPr lang="en-US" sz="2200" kern="0" dirty="0"/>
              <a:t>We know the Federal Reserve (the U.S. central bank) responded to Covid-19 by cutting interest rates</a:t>
            </a:r>
          </a:p>
          <a:p>
            <a:pPr>
              <a:buFont typeface="Wingdings" panose="05000000000000000000" pitchFamily="2" charset="2"/>
              <a:buChar char="§"/>
            </a:pPr>
            <a:r>
              <a:rPr lang="en-US" sz="2200" kern="0" dirty="0"/>
              <a:t>How will </a:t>
            </a:r>
            <a:r>
              <a:rPr lang="en-US" sz="2200" b="1" kern="0" dirty="0">
                <a:solidFill>
                  <a:srgbClr val="0075C1"/>
                </a:solidFill>
              </a:rPr>
              <a:t>Aggregate Demand </a:t>
            </a:r>
            <a:r>
              <a:rPr lang="en-US" sz="2200" kern="0" dirty="0">
                <a:solidFill>
                  <a:schemeClr val="tx1"/>
                </a:solidFill>
              </a:rPr>
              <a:t>or</a:t>
            </a:r>
            <a:r>
              <a:rPr lang="en-US" sz="2200" kern="0" dirty="0">
                <a:solidFill>
                  <a:srgbClr val="0075C1"/>
                </a:solidFill>
              </a:rPr>
              <a:t> </a:t>
            </a:r>
            <a:r>
              <a:rPr lang="en-US" sz="2200" b="1" kern="0" dirty="0">
                <a:solidFill>
                  <a:srgbClr val="DA3052"/>
                </a:solidFill>
              </a:rPr>
              <a:t>Aggregate Supply</a:t>
            </a:r>
            <a:r>
              <a:rPr lang="en-US" sz="2200" kern="0" dirty="0"/>
              <a:t> respond? What will happen to </a:t>
            </a:r>
            <a:r>
              <a:rPr lang="en-US" sz="2200" b="1" kern="0" dirty="0">
                <a:solidFill>
                  <a:srgbClr val="007032"/>
                </a:solidFill>
              </a:rPr>
              <a:t>GDP </a:t>
            </a:r>
            <a:r>
              <a:rPr lang="en-US" sz="2200" kern="0" dirty="0">
                <a:solidFill>
                  <a:schemeClr val="tx1"/>
                </a:solidFill>
              </a:rPr>
              <a:t>and</a:t>
            </a:r>
            <a:r>
              <a:rPr lang="en-US" sz="2200" b="1" kern="0" dirty="0">
                <a:solidFill>
                  <a:srgbClr val="007032"/>
                </a:solidFill>
              </a:rPr>
              <a:t> </a:t>
            </a:r>
            <a:r>
              <a:rPr lang="en-US" sz="2200" b="1" kern="0" dirty="0">
                <a:solidFill>
                  <a:srgbClr val="842A82"/>
                </a:solidFill>
              </a:rPr>
              <a:t>Price Levels</a:t>
            </a:r>
            <a:r>
              <a:rPr lang="en-US" sz="2200" kern="0" dirty="0"/>
              <a:t>?</a:t>
            </a:r>
          </a:p>
          <a:p>
            <a:pPr>
              <a:buFont typeface="Wingdings" panose="05000000000000000000" pitchFamily="2" charset="2"/>
              <a:buChar char="§"/>
            </a:pPr>
            <a:endParaRPr lang="en-US" sz="2200" kern="0" dirty="0"/>
          </a:p>
        </p:txBody>
      </p:sp>
      <p:cxnSp>
        <p:nvCxnSpPr>
          <p:cNvPr id="6" name="Straight Arrow Connector 5">
            <a:extLst>
              <a:ext uri="{FF2B5EF4-FFF2-40B4-BE49-F238E27FC236}">
                <a16:creationId xmlns:a16="http://schemas.microsoft.com/office/drawing/2014/main" xmlns="" id="{75E285A8-0D37-483D-9E40-AEBC4338B39A}"/>
              </a:ext>
            </a:extLst>
          </p:cNvPr>
          <p:cNvCxnSpPr>
            <a:cxnSpLocks/>
          </p:cNvCxnSpPr>
          <p:nvPr/>
        </p:nvCxnSpPr>
        <p:spPr>
          <a:xfrm flipH="1">
            <a:off x="6518985" y="5012323"/>
            <a:ext cx="331704" cy="0"/>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2C1C162-858D-4813-8E24-B52B67E2FEB9}"/>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E782E6DD-333C-4E02-ABAD-2545364C1777}"/>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xmlns="" id="{CEC93CAF-4CFE-4DB0-9895-8485D7BBAF21}"/>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10" name="TextBox 9">
            <a:extLst>
              <a:ext uri="{FF2B5EF4-FFF2-40B4-BE49-F238E27FC236}">
                <a16:creationId xmlns:a16="http://schemas.microsoft.com/office/drawing/2014/main" xmlns="" id="{66FB04B0-5B85-4B4C-9452-75350C672A45}"/>
              </a:ext>
            </a:extLst>
          </p:cNvPr>
          <p:cNvSpPr txBox="1"/>
          <p:nvPr/>
        </p:nvSpPr>
        <p:spPr>
          <a:xfrm>
            <a:off x="7086599" y="5917600"/>
            <a:ext cx="1569039"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11" name="Straight Connector 10">
            <a:extLst>
              <a:ext uri="{FF2B5EF4-FFF2-40B4-BE49-F238E27FC236}">
                <a16:creationId xmlns:a16="http://schemas.microsoft.com/office/drawing/2014/main" xmlns="" id="{3D60E82C-231C-4C13-84C0-E2F766DFA071}"/>
              </a:ext>
            </a:extLst>
          </p:cNvPr>
          <p:cNvCxnSpPr>
            <a:cxnSpLocks/>
          </p:cNvCxnSpPr>
          <p:nvPr/>
        </p:nvCxnSpPr>
        <p:spPr>
          <a:xfrm flipV="1">
            <a:off x="5071110" y="3454666"/>
            <a:ext cx="2409825" cy="2306055"/>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xmlns="" id="{82BFF6DD-7F5E-4D0C-A120-2426ACBA4B30}"/>
              </a:ext>
            </a:extLst>
          </p:cNvPr>
          <p:cNvSpPr txBox="1"/>
          <p:nvPr/>
        </p:nvSpPr>
        <p:spPr>
          <a:xfrm>
            <a:off x="7515468" y="3468880"/>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Original Aggregate supply</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13" name="Straight Connector 12">
            <a:extLst>
              <a:ext uri="{FF2B5EF4-FFF2-40B4-BE49-F238E27FC236}">
                <a16:creationId xmlns:a16="http://schemas.microsoft.com/office/drawing/2014/main" xmlns="" id="{495A002F-A205-4D9B-B091-E4C3CEF58431}"/>
              </a:ext>
            </a:extLst>
          </p:cNvPr>
          <p:cNvCxnSpPr>
            <a:cxnSpLocks/>
          </p:cNvCxnSpPr>
          <p:nvPr/>
        </p:nvCxnSpPr>
        <p:spPr>
          <a:xfrm>
            <a:off x="5170949" y="3407221"/>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29369FFF-49E2-49A2-B555-382B2EE22055}"/>
              </a:ext>
            </a:extLst>
          </p:cNvPr>
          <p:cNvSpPr txBox="1"/>
          <p:nvPr/>
        </p:nvSpPr>
        <p:spPr>
          <a:xfrm>
            <a:off x="7317164" y="4452837"/>
            <a:ext cx="161553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Original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Aggregate demand</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5" name="Straight Connector 14">
            <a:extLst>
              <a:ext uri="{FF2B5EF4-FFF2-40B4-BE49-F238E27FC236}">
                <a16:creationId xmlns:a16="http://schemas.microsoft.com/office/drawing/2014/main" xmlns="" id="{8F6A2CB7-0A9B-4611-B642-69AD6B70A8EA}"/>
              </a:ext>
            </a:extLst>
          </p:cNvPr>
          <p:cNvCxnSpPr>
            <a:cxnSpLocks/>
          </p:cNvCxnSpPr>
          <p:nvPr/>
        </p:nvCxnSpPr>
        <p:spPr>
          <a:xfrm>
            <a:off x="5060459" y="405111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1FA21AFD-3B68-4607-8C1D-5E979811F2A3}"/>
              </a:ext>
            </a:extLst>
          </p:cNvPr>
          <p:cNvSpPr txBox="1"/>
          <p:nvPr/>
        </p:nvSpPr>
        <p:spPr>
          <a:xfrm>
            <a:off x="5807954" y="5406106"/>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cxnSp>
        <p:nvCxnSpPr>
          <p:cNvPr id="17" name="Straight Connector 16">
            <a:extLst>
              <a:ext uri="{FF2B5EF4-FFF2-40B4-BE49-F238E27FC236}">
                <a16:creationId xmlns:a16="http://schemas.microsoft.com/office/drawing/2014/main" xmlns="" id="{6FF0661C-D87E-4191-8987-FE738A52AD93}"/>
              </a:ext>
            </a:extLst>
          </p:cNvPr>
          <p:cNvCxnSpPr>
            <a:cxnSpLocks/>
          </p:cNvCxnSpPr>
          <p:nvPr/>
        </p:nvCxnSpPr>
        <p:spPr>
          <a:xfrm flipV="1">
            <a:off x="5074920" y="2901659"/>
            <a:ext cx="1977390" cy="1811314"/>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ABA0F473-427F-4BB5-8D9C-D0C14FEFEFC6}"/>
              </a:ext>
            </a:extLst>
          </p:cNvPr>
          <p:cNvSpPr txBox="1"/>
          <p:nvPr/>
        </p:nvSpPr>
        <p:spPr>
          <a:xfrm>
            <a:off x="7101158" y="2642325"/>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21" name="Straight Connector 20">
            <a:extLst>
              <a:ext uri="{FF2B5EF4-FFF2-40B4-BE49-F238E27FC236}">
                <a16:creationId xmlns:a16="http://schemas.microsoft.com/office/drawing/2014/main" xmlns="" id="{5CEE6D11-BA58-4ED3-A9D6-8FC4598873EF}"/>
              </a:ext>
            </a:extLst>
          </p:cNvPr>
          <p:cNvCxnSpPr>
            <a:cxnSpLocks/>
          </p:cNvCxnSpPr>
          <p:nvPr/>
        </p:nvCxnSpPr>
        <p:spPr>
          <a:xfrm>
            <a:off x="5087129" y="367773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047B878B-9F7F-4D97-AE5F-B5706C2CD1B8}"/>
              </a:ext>
            </a:extLst>
          </p:cNvPr>
          <p:cNvSpPr txBox="1"/>
          <p:nvPr/>
        </p:nvSpPr>
        <p:spPr>
          <a:xfrm>
            <a:off x="7580774" y="5268278"/>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Monetary policy response</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cxnSp>
        <p:nvCxnSpPr>
          <p:cNvPr id="25" name="Straight Connector 24">
            <a:extLst>
              <a:ext uri="{FF2B5EF4-FFF2-40B4-BE49-F238E27FC236}">
                <a16:creationId xmlns:a16="http://schemas.microsoft.com/office/drawing/2014/main" xmlns="" id="{0623C44A-A363-4FAE-830F-6B413A75C66A}"/>
              </a:ext>
            </a:extLst>
          </p:cNvPr>
          <p:cNvCxnSpPr>
            <a:cxnSpLocks/>
          </p:cNvCxnSpPr>
          <p:nvPr/>
        </p:nvCxnSpPr>
        <p:spPr>
          <a:xfrm>
            <a:off x="5490049" y="4407888"/>
            <a:ext cx="0"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xmlns="" id="{82B8CF09-2D7B-4B3F-A30D-E86C0C41DCA3}"/>
              </a:ext>
            </a:extLst>
          </p:cNvPr>
          <p:cNvCxnSpPr>
            <a:cxnSpLocks/>
          </p:cNvCxnSpPr>
          <p:nvPr/>
        </p:nvCxnSpPr>
        <p:spPr>
          <a:xfrm flipH="1">
            <a:off x="5071111" y="4364654"/>
            <a:ext cx="418938"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xmlns="" id="{85F817F4-185E-4484-B5E9-AE846EADE5C4}"/>
              </a:ext>
            </a:extLst>
          </p:cNvPr>
          <p:cNvCxnSpPr>
            <a:cxnSpLocks/>
          </p:cNvCxnSpPr>
          <p:nvPr/>
        </p:nvCxnSpPr>
        <p:spPr>
          <a:xfrm>
            <a:off x="5693664" y="4192378"/>
            <a:ext cx="0" cy="170617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xmlns="" id="{0AD111CC-9151-480C-A0B3-97BA15DD4093}"/>
              </a:ext>
            </a:extLst>
          </p:cNvPr>
          <p:cNvCxnSpPr>
            <a:cxnSpLocks/>
          </p:cNvCxnSpPr>
          <p:nvPr/>
        </p:nvCxnSpPr>
        <p:spPr>
          <a:xfrm flipH="1">
            <a:off x="5060459" y="4137434"/>
            <a:ext cx="63618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xmlns="" id="{7D52915C-4D6F-4FFA-AC69-1CDE4460A68B}"/>
              </a:ext>
            </a:extLst>
          </p:cNvPr>
          <p:cNvCxnSpPr>
            <a:cxnSpLocks/>
          </p:cNvCxnSpPr>
          <p:nvPr/>
        </p:nvCxnSpPr>
        <p:spPr>
          <a:xfrm flipH="1">
            <a:off x="5490049" y="5517155"/>
            <a:ext cx="247313"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38FC5E4D-3E52-4A5F-BB87-B1D8E5E6BA64}"/>
              </a:ext>
            </a:extLst>
          </p:cNvPr>
          <p:cNvCxnSpPr>
            <a:cxnSpLocks/>
          </p:cNvCxnSpPr>
          <p:nvPr/>
        </p:nvCxnSpPr>
        <p:spPr>
          <a:xfrm>
            <a:off x="4989254" y="4137434"/>
            <a:ext cx="0" cy="178863"/>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C14E14D-8099-4667-8DEC-7995530B408A}"/>
              </a:ext>
            </a:extLst>
          </p:cNvPr>
          <p:cNvSpPr txBox="1"/>
          <p:nvPr/>
        </p:nvSpPr>
        <p:spPr>
          <a:xfrm>
            <a:off x="5457509" y="5956139"/>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032"/>
                </a:solidFill>
                <a:latin typeface="Arial"/>
              </a:rPr>
              <a:t>Increase</a:t>
            </a:r>
            <a:endParaRPr kumimoji="0" lang="en-US" sz="1300" b="0" i="0" u="none" strike="noStrike" kern="1200" cap="none" spc="0" normalizeH="0" baseline="0" noProof="0" dirty="0">
              <a:ln>
                <a:noFill/>
              </a:ln>
              <a:solidFill>
                <a:srgbClr val="007032"/>
              </a:solidFill>
              <a:effectLst/>
              <a:uLnTx/>
              <a:uFillTx/>
              <a:latin typeface="Arial"/>
            </a:endParaRPr>
          </a:p>
        </p:txBody>
      </p:sp>
      <p:sp>
        <p:nvSpPr>
          <p:cNvPr id="40" name="TextBox 39">
            <a:extLst>
              <a:ext uri="{FF2B5EF4-FFF2-40B4-BE49-F238E27FC236}">
                <a16:creationId xmlns:a16="http://schemas.microsoft.com/office/drawing/2014/main" xmlns="" id="{4F43342F-FF0D-4D9A-9122-C82A57429A10}"/>
              </a:ext>
            </a:extLst>
          </p:cNvPr>
          <p:cNvSpPr txBox="1"/>
          <p:nvPr/>
        </p:nvSpPr>
        <p:spPr>
          <a:xfrm>
            <a:off x="3944136" y="4253951"/>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842A82"/>
                </a:solidFill>
                <a:latin typeface="Arial"/>
              </a:rPr>
              <a:t>Increase</a:t>
            </a:r>
            <a:endParaRPr kumimoji="0" lang="en-US" sz="1300" b="0" i="0" u="none" strike="noStrike" kern="1200" cap="none" spc="0" normalizeH="0" baseline="0" noProof="0" dirty="0">
              <a:ln>
                <a:noFill/>
              </a:ln>
              <a:solidFill>
                <a:srgbClr val="842A82"/>
              </a:solidFill>
              <a:effectLst/>
              <a:uLnTx/>
              <a:uFillTx/>
              <a:latin typeface="Arial"/>
            </a:endParaRPr>
          </a:p>
        </p:txBody>
      </p:sp>
    </p:spTree>
    <p:extLst>
      <p:ext uri="{BB962C8B-B14F-4D97-AF65-F5344CB8AC3E}">
        <p14:creationId xmlns:p14="http://schemas.microsoft.com/office/powerpoint/2010/main" val="10445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Bonus: Fiscal Policy Response</a:t>
            </a:r>
            <a:endParaRPr lang="en-US" sz="2200" kern="0" dirty="0"/>
          </a:p>
          <a:p>
            <a:pPr>
              <a:buFont typeface="Wingdings" panose="05000000000000000000" pitchFamily="2" charset="2"/>
              <a:buChar char="§"/>
            </a:pPr>
            <a:r>
              <a:rPr lang="en-US" sz="2200" kern="0" dirty="0"/>
              <a:t>The U.S. Congress responded to Covid-19 with the largest stimulus package in history (CARES Act)</a:t>
            </a:r>
          </a:p>
          <a:p>
            <a:pPr>
              <a:buFont typeface="Wingdings" panose="05000000000000000000" pitchFamily="2" charset="2"/>
              <a:buChar char="§"/>
            </a:pPr>
            <a:r>
              <a:rPr lang="en-US" sz="2200" kern="0" dirty="0"/>
              <a:t>How will </a:t>
            </a:r>
            <a:r>
              <a:rPr lang="en-US" sz="2200" b="1" kern="0" dirty="0">
                <a:solidFill>
                  <a:srgbClr val="0075C1"/>
                </a:solidFill>
              </a:rPr>
              <a:t>Aggregate Demand </a:t>
            </a:r>
            <a:r>
              <a:rPr lang="en-US" sz="2200" kern="0" dirty="0">
                <a:solidFill>
                  <a:schemeClr val="tx1"/>
                </a:solidFill>
              </a:rPr>
              <a:t>or</a:t>
            </a:r>
            <a:r>
              <a:rPr lang="en-US" sz="2200" kern="0" dirty="0">
                <a:solidFill>
                  <a:srgbClr val="0075C1"/>
                </a:solidFill>
              </a:rPr>
              <a:t> </a:t>
            </a:r>
            <a:r>
              <a:rPr lang="en-US" sz="2200" b="1" kern="0" dirty="0">
                <a:solidFill>
                  <a:srgbClr val="DA3052"/>
                </a:solidFill>
              </a:rPr>
              <a:t>Aggregate Supply</a:t>
            </a:r>
            <a:r>
              <a:rPr lang="en-US" sz="2200" kern="0" dirty="0"/>
              <a:t> respond? What will happen to </a:t>
            </a:r>
            <a:r>
              <a:rPr lang="en-US" sz="2200" b="1" kern="0" dirty="0">
                <a:solidFill>
                  <a:srgbClr val="007032"/>
                </a:solidFill>
              </a:rPr>
              <a:t>GDP </a:t>
            </a:r>
            <a:r>
              <a:rPr lang="en-US" sz="2200" kern="0" dirty="0">
                <a:solidFill>
                  <a:schemeClr val="tx1"/>
                </a:solidFill>
              </a:rPr>
              <a:t>and</a:t>
            </a:r>
            <a:r>
              <a:rPr lang="en-US" sz="2200" b="1" kern="0" dirty="0">
                <a:solidFill>
                  <a:srgbClr val="007032"/>
                </a:solidFill>
              </a:rPr>
              <a:t> </a:t>
            </a:r>
            <a:r>
              <a:rPr lang="en-US" sz="2200" b="1" kern="0" dirty="0">
                <a:solidFill>
                  <a:srgbClr val="842A82"/>
                </a:solidFill>
              </a:rPr>
              <a:t>Price Levels</a:t>
            </a:r>
            <a:r>
              <a:rPr lang="en-US" sz="2200" kern="0" dirty="0"/>
              <a:t>?</a:t>
            </a:r>
          </a:p>
          <a:p>
            <a:pPr>
              <a:buFont typeface="Wingdings" panose="05000000000000000000" pitchFamily="2" charset="2"/>
              <a:buChar char="§"/>
            </a:pPr>
            <a:endParaRPr lang="en-US" sz="2200" kern="0" dirty="0"/>
          </a:p>
        </p:txBody>
      </p:sp>
      <p:cxnSp>
        <p:nvCxnSpPr>
          <p:cNvPr id="6" name="Straight Arrow Connector 5">
            <a:extLst>
              <a:ext uri="{FF2B5EF4-FFF2-40B4-BE49-F238E27FC236}">
                <a16:creationId xmlns:a16="http://schemas.microsoft.com/office/drawing/2014/main" xmlns="" id="{75E285A8-0D37-483D-9E40-AEBC4338B39A}"/>
              </a:ext>
            </a:extLst>
          </p:cNvPr>
          <p:cNvCxnSpPr>
            <a:cxnSpLocks/>
          </p:cNvCxnSpPr>
          <p:nvPr/>
        </p:nvCxnSpPr>
        <p:spPr>
          <a:xfrm flipH="1">
            <a:off x="6518985" y="5012323"/>
            <a:ext cx="331704" cy="0"/>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2C1C162-858D-4813-8E24-B52B67E2FEB9}"/>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E782E6DD-333C-4E02-ABAD-2545364C1777}"/>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xmlns="" id="{CEC93CAF-4CFE-4DB0-9895-8485D7BBAF21}"/>
              </a:ext>
            </a:extLst>
          </p:cNvPr>
          <p:cNvSpPr txBox="1"/>
          <p:nvPr/>
        </p:nvSpPr>
        <p:spPr>
          <a:xfrm>
            <a:off x="3737611" y="2901659"/>
            <a:ext cx="133975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noProof="0" dirty="0">
                <a:solidFill>
                  <a:prstClr val="black"/>
                </a:solidFill>
                <a:latin typeface="Arial"/>
              </a:rPr>
              <a:t>Price level (GDP deflator)</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10" name="TextBox 9">
            <a:extLst>
              <a:ext uri="{FF2B5EF4-FFF2-40B4-BE49-F238E27FC236}">
                <a16:creationId xmlns:a16="http://schemas.microsoft.com/office/drawing/2014/main" xmlns="" id="{66FB04B0-5B85-4B4C-9452-75350C672A45}"/>
              </a:ext>
            </a:extLst>
          </p:cNvPr>
          <p:cNvSpPr txBox="1"/>
          <p:nvPr/>
        </p:nvSpPr>
        <p:spPr>
          <a:xfrm>
            <a:off x="7086599" y="5917600"/>
            <a:ext cx="1569039"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output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11" name="Straight Connector 10">
            <a:extLst>
              <a:ext uri="{FF2B5EF4-FFF2-40B4-BE49-F238E27FC236}">
                <a16:creationId xmlns:a16="http://schemas.microsoft.com/office/drawing/2014/main" xmlns="" id="{3D60E82C-231C-4C13-84C0-E2F766DFA071}"/>
              </a:ext>
            </a:extLst>
          </p:cNvPr>
          <p:cNvCxnSpPr>
            <a:cxnSpLocks/>
          </p:cNvCxnSpPr>
          <p:nvPr/>
        </p:nvCxnSpPr>
        <p:spPr>
          <a:xfrm flipV="1">
            <a:off x="5071110" y="3454666"/>
            <a:ext cx="2409825" cy="2306055"/>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xmlns="" id="{82BFF6DD-7F5E-4D0C-A120-2426ACBA4B30}"/>
              </a:ext>
            </a:extLst>
          </p:cNvPr>
          <p:cNvSpPr txBox="1"/>
          <p:nvPr/>
        </p:nvSpPr>
        <p:spPr>
          <a:xfrm>
            <a:off x="7515468" y="3468880"/>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Original Aggregate supply</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13" name="Straight Connector 12">
            <a:extLst>
              <a:ext uri="{FF2B5EF4-FFF2-40B4-BE49-F238E27FC236}">
                <a16:creationId xmlns:a16="http://schemas.microsoft.com/office/drawing/2014/main" xmlns="" id="{495A002F-A205-4D9B-B091-E4C3CEF58431}"/>
              </a:ext>
            </a:extLst>
          </p:cNvPr>
          <p:cNvCxnSpPr>
            <a:cxnSpLocks/>
          </p:cNvCxnSpPr>
          <p:nvPr/>
        </p:nvCxnSpPr>
        <p:spPr>
          <a:xfrm>
            <a:off x="5170949" y="3407221"/>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29369FFF-49E2-49A2-B555-382B2EE22055}"/>
              </a:ext>
            </a:extLst>
          </p:cNvPr>
          <p:cNvSpPr txBox="1"/>
          <p:nvPr/>
        </p:nvSpPr>
        <p:spPr>
          <a:xfrm>
            <a:off x="7317164" y="4452837"/>
            <a:ext cx="161553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Original</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Aggregate demand</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5" name="Straight Connector 14">
            <a:extLst>
              <a:ext uri="{FF2B5EF4-FFF2-40B4-BE49-F238E27FC236}">
                <a16:creationId xmlns:a16="http://schemas.microsoft.com/office/drawing/2014/main" xmlns="" id="{8F6A2CB7-0A9B-4611-B642-69AD6B70A8EA}"/>
              </a:ext>
            </a:extLst>
          </p:cNvPr>
          <p:cNvCxnSpPr>
            <a:cxnSpLocks/>
          </p:cNvCxnSpPr>
          <p:nvPr/>
        </p:nvCxnSpPr>
        <p:spPr>
          <a:xfrm>
            <a:off x="5060459" y="405111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1FA21AFD-3B68-4607-8C1D-5E979811F2A3}"/>
              </a:ext>
            </a:extLst>
          </p:cNvPr>
          <p:cNvSpPr txBox="1"/>
          <p:nvPr/>
        </p:nvSpPr>
        <p:spPr>
          <a:xfrm>
            <a:off x="5807954" y="5406106"/>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Aggregate demand</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cxnSp>
        <p:nvCxnSpPr>
          <p:cNvPr id="17" name="Straight Connector 16">
            <a:extLst>
              <a:ext uri="{FF2B5EF4-FFF2-40B4-BE49-F238E27FC236}">
                <a16:creationId xmlns:a16="http://schemas.microsoft.com/office/drawing/2014/main" xmlns="" id="{6FF0661C-D87E-4191-8987-FE738A52AD93}"/>
              </a:ext>
            </a:extLst>
          </p:cNvPr>
          <p:cNvCxnSpPr>
            <a:cxnSpLocks/>
          </p:cNvCxnSpPr>
          <p:nvPr/>
        </p:nvCxnSpPr>
        <p:spPr>
          <a:xfrm flipV="1">
            <a:off x="5074920" y="2901659"/>
            <a:ext cx="1977390" cy="1811314"/>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ABA0F473-427F-4BB5-8D9C-D0C14FEFEFC6}"/>
              </a:ext>
            </a:extLst>
          </p:cNvPr>
          <p:cNvSpPr txBox="1"/>
          <p:nvPr/>
        </p:nvSpPr>
        <p:spPr>
          <a:xfrm>
            <a:off x="7101158" y="2642325"/>
            <a:ext cx="1511654"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Aggregate supply</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21" name="Straight Connector 20">
            <a:extLst>
              <a:ext uri="{FF2B5EF4-FFF2-40B4-BE49-F238E27FC236}">
                <a16:creationId xmlns:a16="http://schemas.microsoft.com/office/drawing/2014/main" xmlns="" id="{5CEE6D11-BA58-4ED3-A9D6-8FC4598873EF}"/>
              </a:ext>
            </a:extLst>
          </p:cNvPr>
          <p:cNvCxnSpPr>
            <a:cxnSpLocks/>
          </p:cNvCxnSpPr>
          <p:nvPr/>
        </p:nvCxnSpPr>
        <p:spPr>
          <a:xfrm>
            <a:off x="5087129" y="3677731"/>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047B878B-9F7F-4D97-AE5F-B5706C2CD1B8}"/>
              </a:ext>
            </a:extLst>
          </p:cNvPr>
          <p:cNvSpPr txBox="1"/>
          <p:nvPr/>
        </p:nvSpPr>
        <p:spPr>
          <a:xfrm>
            <a:off x="7580774" y="5268278"/>
            <a:ext cx="163642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Fiscal policy response</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cxnSp>
        <p:nvCxnSpPr>
          <p:cNvPr id="25" name="Straight Connector 24">
            <a:extLst>
              <a:ext uri="{FF2B5EF4-FFF2-40B4-BE49-F238E27FC236}">
                <a16:creationId xmlns:a16="http://schemas.microsoft.com/office/drawing/2014/main" xmlns="" id="{0623C44A-A363-4FAE-830F-6B413A75C66A}"/>
              </a:ext>
            </a:extLst>
          </p:cNvPr>
          <p:cNvCxnSpPr>
            <a:cxnSpLocks/>
          </p:cNvCxnSpPr>
          <p:nvPr/>
        </p:nvCxnSpPr>
        <p:spPr>
          <a:xfrm>
            <a:off x="5490049" y="4407888"/>
            <a:ext cx="0" cy="150018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xmlns="" id="{82B8CF09-2D7B-4B3F-A30D-E86C0C41DCA3}"/>
              </a:ext>
            </a:extLst>
          </p:cNvPr>
          <p:cNvCxnSpPr>
            <a:cxnSpLocks/>
          </p:cNvCxnSpPr>
          <p:nvPr/>
        </p:nvCxnSpPr>
        <p:spPr>
          <a:xfrm flipH="1">
            <a:off x="5071111" y="4364654"/>
            <a:ext cx="418938"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xmlns="" id="{85F817F4-185E-4484-B5E9-AE846EADE5C4}"/>
              </a:ext>
            </a:extLst>
          </p:cNvPr>
          <p:cNvCxnSpPr>
            <a:cxnSpLocks/>
          </p:cNvCxnSpPr>
          <p:nvPr/>
        </p:nvCxnSpPr>
        <p:spPr>
          <a:xfrm>
            <a:off x="5693664" y="4192378"/>
            <a:ext cx="0" cy="170617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xmlns="" id="{0AD111CC-9151-480C-A0B3-97BA15DD4093}"/>
              </a:ext>
            </a:extLst>
          </p:cNvPr>
          <p:cNvCxnSpPr>
            <a:cxnSpLocks/>
          </p:cNvCxnSpPr>
          <p:nvPr/>
        </p:nvCxnSpPr>
        <p:spPr>
          <a:xfrm flipH="1">
            <a:off x="5060459" y="4137434"/>
            <a:ext cx="63618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xmlns="" id="{7D52915C-4D6F-4FFA-AC69-1CDE4460A68B}"/>
              </a:ext>
            </a:extLst>
          </p:cNvPr>
          <p:cNvCxnSpPr>
            <a:cxnSpLocks/>
          </p:cNvCxnSpPr>
          <p:nvPr/>
        </p:nvCxnSpPr>
        <p:spPr>
          <a:xfrm flipH="1">
            <a:off x="5490049" y="5517155"/>
            <a:ext cx="247313"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38FC5E4D-3E52-4A5F-BB87-B1D8E5E6BA64}"/>
              </a:ext>
            </a:extLst>
          </p:cNvPr>
          <p:cNvCxnSpPr>
            <a:cxnSpLocks/>
          </p:cNvCxnSpPr>
          <p:nvPr/>
        </p:nvCxnSpPr>
        <p:spPr>
          <a:xfrm>
            <a:off x="4989254" y="4137434"/>
            <a:ext cx="0" cy="178863"/>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C14E14D-8099-4667-8DEC-7995530B408A}"/>
              </a:ext>
            </a:extLst>
          </p:cNvPr>
          <p:cNvSpPr txBox="1"/>
          <p:nvPr/>
        </p:nvSpPr>
        <p:spPr>
          <a:xfrm>
            <a:off x="5457509" y="5956139"/>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032"/>
                </a:solidFill>
                <a:latin typeface="Arial"/>
              </a:rPr>
              <a:t>Increase</a:t>
            </a:r>
            <a:endParaRPr kumimoji="0" lang="en-US" sz="1300" b="0" i="0" u="none" strike="noStrike" kern="1200" cap="none" spc="0" normalizeH="0" baseline="0" noProof="0" dirty="0">
              <a:ln>
                <a:noFill/>
              </a:ln>
              <a:solidFill>
                <a:srgbClr val="007032"/>
              </a:solidFill>
              <a:effectLst/>
              <a:uLnTx/>
              <a:uFillTx/>
              <a:latin typeface="Arial"/>
            </a:endParaRPr>
          </a:p>
        </p:txBody>
      </p:sp>
      <p:sp>
        <p:nvSpPr>
          <p:cNvPr id="40" name="TextBox 39">
            <a:extLst>
              <a:ext uri="{FF2B5EF4-FFF2-40B4-BE49-F238E27FC236}">
                <a16:creationId xmlns:a16="http://schemas.microsoft.com/office/drawing/2014/main" xmlns="" id="{4F43342F-FF0D-4D9A-9122-C82A57429A10}"/>
              </a:ext>
            </a:extLst>
          </p:cNvPr>
          <p:cNvSpPr txBox="1"/>
          <p:nvPr/>
        </p:nvSpPr>
        <p:spPr>
          <a:xfrm>
            <a:off x="3944136" y="4253951"/>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842A82"/>
                </a:solidFill>
                <a:latin typeface="Arial"/>
              </a:rPr>
              <a:t>Increase</a:t>
            </a:r>
            <a:endParaRPr kumimoji="0" lang="en-US" sz="1300" b="0" i="0" u="none" strike="noStrike" kern="1200" cap="none" spc="0" normalizeH="0" baseline="0" noProof="0" dirty="0">
              <a:ln>
                <a:noFill/>
              </a:ln>
              <a:solidFill>
                <a:srgbClr val="842A82"/>
              </a:solidFill>
              <a:effectLst/>
              <a:uLnTx/>
              <a:uFillTx/>
              <a:latin typeface="Arial"/>
            </a:endParaRPr>
          </a:p>
        </p:txBody>
      </p:sp>
    </p:spTree>
    <p:extLst>
      <p:ext uri="{BB962C8B-B14F-4D97-AF65-F5344CB8AC3E}">
        <p14:creationId xmlns:p14="http://schemas.microsoft.com/office/powerpoint/2010/main" val="28328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Monetary Policy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1711587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Monetary Policy is Limited in How It Can Respond to Covid-19</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9"/>
            <a:ext cx="8686800" cy="1699187"/>
          </a:xfrm>
        </p:spPr>
        <p:txBody>
          <a:bodyPr>
            <a:normAutofit/>
          </a:bodyPr>
          <a:lstStyle/>
          <a:p>
            <a:pPr>
              <a:buFont typeface="Wingdings" panose="05000000000000000000" pitchFamily="2" charset="2"/>
              <a:buChar char="§"/>
            </a:pPr>
            <a:r>
              <a:rPr lang="en-US" sz="2000" dirty="0"/>
              <a:t>In response to Covid-19, the Federal Reserve cut interest rates to near zero to make borrowing cheaper, prevent people and businesses from bankruptcy, and encourage spending / investment to boost demand</a:t>
            </a:r>
          </a:p>
          <a:p>
            <a:pPr>
              <a:buFont typeface="Wingdings" panose="05000000000000000000" pitchFamily="2" charset="2"/>
              <a:buChar char="§"/>
            </a:pPr>
            <a:r>
              <a:rPr lang="en-US" sz="2000" dirty="0"/>
              <a:t>Unlike past recessions, Covid-19 makes “economic activity more dangerous” and monetary policy cannot address public health safety</a:t>
            </a:r>
          </a:p>
        </p:txBody>
      </p:sp>
      <p:pic>
        <p:nvPicPr>
          <p:cNvPr id="3" name="Picture 2">
            <a:extLst>
              <a:ext uri="{FF2B5EF4-FFF2-40B4-BE49-F238E27FC236}">
                <a16:creationId xmlns:a16="http://schemas.microsoft.com/office/drawing/2014/main" xmlns="" id="{57B6E080-403E-41CF-9F7A-FD352171361A}"/>
              </a:ext>
            </a:extLst>
          </p:cNvPr>
          <p:cNvPicPr>
            <a:picLocks noChangeAspect="1"/>
          </p:cNvPicPr>
          <p:nvPr/>
        </p:nvPicPr>
        <p:blipFill>
          <a:blip r:embed="rId8"/>
          <a:stretch>
            <a:fillRect/>
          </a:stretch>
        </p:blipFill>
        <p:spPr>
          <a:xfrm>
            <a:off x="1944726" y="3116826"/>
            <a:ext cx="5254548" cy="3159098"/>
          </a:xfrm>
          <a:prstGeom prst="rect">
            <a:avLst/>
          </a:prstGeom>
        </p:spPr>
      </p:pic>
      <p:sp>
        <p:nvSpPr>
          <p:cNvPr id="10" name="TextBox 9">
            <a:extLst>
              <a:ext uri="{FF2B5EF4-FFF2-40B4-BE49-F238E27FC236}">
                <a16:creationId xmlns:a16="http://schemas.microsoft.com/office/drawing/2014/main" xmlns="" id="{419817E5-04A6-448F-9C48-CC8363576056}"/>
              </a:ext>
            </a:extLst>
          </p:cNvPr>
          <p:cNvSpPr txBox="1"/>
          <p:nvPr/>
        </p:nvSpPr>
        <p:spPr>
          <a:xfrm>
            <a:off x="2204346" y="6202681"/>
            <a:ext cx="4735307" cy="461665"/>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Source: Washington Center for Equitable Growth</a:t>
            </a:r>
            <a:endParaRPr lang="en-US" sz="1200" dirty="0"/>
          </a:p>
          <a:p>
            <a:pPr marL="171450" lvl="0" indent="-171450">
              <a:buFontTx/>
              <a:buChar char="-"/>
            </a:pP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03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The Federal Reserve is Using All Available Tools to Fight Covid-19</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8"/>
            <a:ext cx="8161020" cy="4994591"/>
          </a:xfrm>
        </p:spPr>
        <p:txBody>
          <a:bodyPr>
            <a:normAutofit lnSpcReduction="10000"/>
          </a:bodyPr>
          <a:lstStyle/>
          <a:p>
            <a:pPr marL="0" indent="0">
              <a:buNone/>
            </a:pPr>
            <a:r>
              <a:rPr lang="en-US" sz="2000" dirty="0"/>
              <a:t>In addition to lowering the federal funds rate to near zero, the Federal Reserve is:</a:t>
            </a:r>
          </a:p>
          <a:p>
            <a:pPr marL="0" indent="0">
              <a:buNone/>
            </a:pPr>
            <a:endParaRPr lang="en-US" sz="2000" dirty="0"/>
          </a:p>
          <a:p>
            <a:pPr marL="0" indent="0">
              <a:buNone/>
            </a:pPr>
            <a:r>
              <a:rPr lang="en-US" sz="2000" b="1" dirty="0"/>
              <a:t>1. Lending directly through the discount window:</a:t>
            </a:r>
          </a:p>
          <a:p>
            <a:r>
              <a:rPr lang="en-US" sz="2000" dirty="0"/>
              <a:t>The Fed has expanded programs that lend to financial sector institutions to stabilize U.S. financial markets</a:t>
            </a:r>
          </a:p>
          <a:p>
            <a:r>
              <a:rPr lang="en-US" sz="2000" dirty="0"/>
              <a:t>As part of the CARES Act, the Fed created new programs to lend directly to businesses and state / local governments</a:t>
            </a:r>
          </a:p>
          <a:p>
            <a:r>
              <a:rPr lang="en-US" sz="2000" dirty="0"/>
              <a:t>The Fed is also lending U.S. dollars to foreign central banks, acting a global </a:t>
            </a:r>
            <a:r>
              <a:rPr lang="en-US" sz="2000" b="1" dirty="0"/>
              <a:t>lender of last resort </a:t>
            </a:r>
            <a:r>
              <a:rPr lang="en-US" sz="2000" dirty="0"/>
              <a:t> to stabilize global financial markets and trade</a:t>
            </a:r>
          </a:p>
          <a:p>
            <a:pPr marL="0" indent="0">
              <a:buNone/>
            </a:pPr>
            <a:r>
              <a:rPr lang="en-US" sz="2000" b="1" dirty="0"/>
              <a:t>2. Quantitative Easing </a:t>
            </a:r>
            <a:r>
              <a:rPr lang="en-US" sz="2000" dirty="0"/>
              <a:t>and </a:t>
            </a:r>
            <a:r>
              <a:rPr lang="en-US" sz="2000" b="1" dirty="0"/>
              <a:t>Forward Guidance:</a:t>
            </a:r>
          </a:p>
          <a:p>
            <a:r>
              <a:rPr lang="en-US" sz="2000" dirty="0"/>
              <a:t>The Fed made an </a:t>
            </a:r>
            <a:r>
              <a:rPr lang="en-US" sz="2000" i="1" dirty="0"/>
              <a:t>open-ended </a:t>
            </a:r>
            <a:r>
              <a:rPr lang="en-US" sz="2000" dirty="0"/>
              <a:t>commitment to purchase Treasury debt, government-guaranteed mortgage-backed securities, and commercial mortgage-backed securities</a:t>
            </a:r>
          </a:p>
        </p:txBody>
      </p:sp>
    </p:spTree>
    <p:extLst>
      <p:ext uri="{BB962C8B-B14F-4D97-AF65-F5344CB8AC3E}">
        <p14:creationId xmlns:p14="http://schemas.microsoft.com/office/powerpoint/2010/main" val="42715044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Government Spending, Taxes, and Fiscal Policy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80450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C33CC5AD-DB93-49CB-9C27-37FBDFB4AB04}"/>
              </a:ext>
            </a:extLst>
          </p:cNvPr>
          <p:cNvGraphicFramePr>
            <a:graphicFrameLocks noChangeAspect="1"/>
          </p:cNvGraphicFramePr>
          <p:nvPr>
            <p:custDataLst>
              <p:tags r:id="rId2"/>
            </p:custDataLst>
            <p:extLst>
              <p:ext uri="{D42A27DB-BD31-4B8C-83A1-F6EECF244321}">
                <p14:modId xmlns:p14="http://schemas.microsoft.com/office/powerpoint/2010/main" val="13134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xmlns="" id="{C33CC5AD-DB93-49CB-9C27-37FBDFB4AB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980C0BF7-0417-4CBB-84CB-91343AA29F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sym typeface="Arial" panose="020B0604020202020204" pitchFamily="34" charset="0"/>
            </a:endParaRPr>
          </a:p>
        </p:txBody>
      </p:sp>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8"/>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Equilibrium: Where Supply Meets Demand</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820554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Pandemic Recessions Highlight the Need for Automatic Stabilizers</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9"/>
            <a:ext cx="8686800" cy="2009294"/>
          </a:xfrm>
        </p:spPr>
        <p:txBody>
          <a:bodyPr>
            <a:normAutofit/>
          </a:bodyPr>
          <a:lstStyle/>
          <a:p>
            <a:pPr>
              <a:buFont typeface="Wingdings" panose="05000000000000000000" pitchFamily="2" charset="2"/>
              <a:buChar char="§"/>
            </a:pPr>
            <a:r>
              <a:rPr lang="en-US" sz="2000" dirty="0"/>
              <a:t>Since, automatic stabilizers like Unemployment Insurance expand or contract as needed during a recession – the greater the uncertainty the greater the need for automatic stabilizers</a:t>
            </a:r>
          </a:p>
          <a:p>
            <a:pPr>
              <a:buFont typeface="Wingdings" panose="05000000000000000000" pitchFamily="2" charset="2"/>
              <a:buChar char="§"/>
            </a:pPr>
            <a:r>
              <a:rPr lang="en-US" sz="2000" dirty="0"/>
              <a:t>Beyond the usual uncertainty surrounding a recession, Covid-19 presents additional unknowns; short / long term health impacts, quality of public health response, effectiveness of vaccines / treatments</a:t>
            </a:r>
          </a:p>
        </p:txBody>
      </p:sp>
      <p:sp>
        <p:nvSpPr>
          <p:cNvPr id="10" name="TextBox 9">
            <a:extLst>
              <a:ext uri="{FF2B5EF4-FFF2-40B4-BE49-F238E27FC236}">
                <a16:creationId xmlns:a16="http://schemas.microsoft.com/office/drawing/2014/main" xmlns="" id="{419817E5-04A6-448F-9C48-CC8363576056}"/>
              </a:ext>
            </a:extLst>
          </p:cNvPr>
          <p:cNvSpPr txBox="1"/>
          <p:nvPr/>
        </p:nvSpPr>
        <p:spPr>
          <a:xfrm>
            <a:off x="3048000" y="6202681"/>
            <a:ext cx="4735307" cy="461665"/>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Source: Washington Center for Equitable Growth</a:t>
            </a:r>
            <a:endParaRPr lang="en-US" sz="1200" dirty="0"/>
          </a:p>
          <a:p>
            <a:pPr marL="171450" lvl="0" indent="-171450">
              <a:buFontTx/>
              <a:buChar char="-"/>
            </a:pPr>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B5875498-B276-4FE7-A6FD-38FAED5878C1}"/>
              </a:ext>
            </a:extLst>
          </p:cNvPr>
          <p:cNvPicPr>
            <a:picLocks noChangeAspect="1"/>
          </p:cNvPicPr>
          <p:nvPr/>
        </p:nvPicPr>
        <p:blipFill>
          <a:blip r:embed="rId8"/>
          <a:stretch>
            <a:fillRect/>
          </a:stretch>
        </p:blipFill>
        <p:spPr>
          <a:xfrm>
            <a:off x="2204346" y="3426933"/>
            <a:ext cx="4735307" cy="2771614"/>
          </a:xfrm>
          <a:prstGeom prst="rect">
            <a:avLst/>
          </a:prstGeom>
        </p:spPr>
      </p:pic>
    </p:spTree>
    <p:extLst>
      <p:ext uri="{BB962C8B-B14F-4D97-AF65-F5344CB8AC3E}">
        <p14:creationId xmlns:p14="http://schemas.microsoft.com/office/powerpoint/2010/main" val="11390750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An Effective </a:t>
            </a:r>
            <a:r>
              <a:rPr lang="en-US" dirty="0" err="1"/>
              <a:t>Covid</a:t>
            </a:r>
            <a:r>
              <a:rPr lang="en-US" dirty="0"/>
              <a:t> Response Requires A Robust Fiscal Policies</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8"/>
            <a:ext cx="8183880" cy="5033961"/>
          </a:xfrm>
        </p:spPr>
        <p:txBody>
          <a:bodyPr>
            <a:normAutofit lnSpcReduction="10000"/>
          </a:bodyPr>
          <a:lstStyle/>
          <a:p>
            <a:pPr marL="0" indent="0">
              <a:buNone/>
            </a:pPr>
            <a:r>
              <a:rPr lang="en-US" sz="2000" dirty="0"/>
              <a:t>In response to Covid-19, Congress enacted 4 major fiscal policies</a:t>
            </a:r>
          </a:p>
          <a:p>
            <a:pPr marL="0" indent="0">
              <a:buNone/>
            </a:pPr>
            <a:endParaRPr lang="en-US" sz="2000" dirty="0"/>
          </a:p>
          <a:p>
            <a:pPr>
              <a:buAutoNum type="arabicPeriod"/>
            </a:pPr>
            <a:r>
              <a:rPr lang="en-US" sz="2000" b="1" dirty="0"/>
              <a:t>Coronavirus Preparedness &amp; Response Supplemental Appropriations Act:</a:t>
            </a:r>
            <a:r>
              <a:rPr lang="en-US" sz="2000" dirty="0"/>
              <a:t> </a:t>
            </a:r>
            <a:r>
              <a:rPr lang="en-US" sz="1800" dirty="0"/>
              <a:t>provided emergency funds to federal agencies to respond to health crisis and updated Medicare rules for telehealth ($8 billion, March 6)</a:t>
            </a:r>
          </a:p>
          <a:p>
            <a:pPr>
              <a:buAutoNum type="arabicPeriod"/>
            </a:pPr>
            <a:r>
              <a:rPr lang="en-US" sz="2000" b="1" dirty="0"/>
              <a:t>Families First Coronavirus Response Act:</a:t>
            </a:r>
            <a:r>
              <a:rPr lang="en-US" sz="2000" dirty="0"/>
              <a:t> </a:t>
            </a:r>
            <a:r>
              <a:rPr lang="en-US" sz="1800" dirty="0"/>
              <a:t>required health insurance to provide free testing, increased state Medicaid funding, provided additional funding for SNAP and unemployment insurance ($192 billion, March 18)</a:t>
            </a:r>
          </a:p>
          <a:p>
            <a:pPr>
              <a:buAutoNum type="arabicPeriod"/>
            </a:pPr>
            <a:r>
              <a:rPr lang="en-US" sz="2000" b="1" dirty="0"/>
              <a:t>CARES Act:</a:t>
            </a:r>
            <a:r>
              <a:rPr lang="en-US" sz="2000" dirty="0"/>
              <a:t> </a:t>
            </a:r>
            <a:r>
              <a:rPr lang="en-US" sz="1800" dirty="0"/>
              <a:t>provided direct stimulus payments to most families, greatly (but temporarily) increased unemployment insurance benefits and expanded eligibility, created multiple business loan programs, cut / deferred some business taxes ($1.7 trillion, March 27)</a:t>
            </a:r>
          </a:p>
          <a:p>
            <a:pPr>
              <a:buAutoNum type="arabicPeriod"/>
            </a:pPr>
            <a:r>
              <a:rPr lang="en-US" sz="2000" b="1" dirty="0"/>
              <a:t>Paycheck Protection Program &amp; Health Care Enhancement Act:</a:t>
            </a:r>
            <a:r>
              <a:rPr lang="en-US" sz="2000" dirty="0"/>
              <a:t> </a:t>
            </a:r>
            <a:r>
              <a:rPr lang="en-US" sz="1800" dirty="0"/>
              <a:t>additional funds for the PPP (the small business loan program created by CARES Act) and healthcare providers ($484 billion, April 27)</a:t>
            </a:r>
            <a:endParaRPr lang="en-US" sz="1800" b="1" dirty="0"/>
          </a:p>
        </p:txBody>
      </p:sp>
    </p:spTree>
    <p:extLst>
      <p:ext uri="{BB962C8B-B14F-4D97-AF65-F5344CB8AC3E}">
        <p14:creationId xmlns:p14="http://schemas.microsoft.com/office/powerpoint/2010/main" val="3745887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Responding to Covid-19 Has Rapidly Increased the Federal Debt</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9"/>
            <a:ext cx="8686800" cy="1699187"/>
          </a:xfrm>
        </p:spPr>
        <p:txBody>
          <a:bodyPr>
            <a:normAutofit/>
          </a:bodyPr>
          <a:lstStyle/>
          <a:p>
            <a:pPr>
              <a:buFont typeface="Wingdings" panose="05000000000000000000" pitchFamily="2" charset="2"/>
              <a:buChar char="§"/>
            </a:pPr>
            <a:r>
              <a:rPr lang="en-US" sz="2000" dirty="0"/>
              <a:t>In March 2020, the Congressional Budget Office (CBO) projected the Federal debt to reach 81% of GDP by the end of the fiscal year</a:t>
            </a:r>
          </a:p>
          <a:p>
            <a:pPr>
              <a:buFont typeface="Wingdings" panose="05000000000000000000" pitchFamily="2" charset="2"/>
              <a:buChar char="§"/>
            </a:pPr>
            <a:r>
              <a:rPr lang="en-US" sz="2000" dirty="0"/>
              <a:t>By the end of April, the CBO projected the Federal debt to grow to 101% of GDP by the end of 2020 fiscal year </a:t>
            </a:r>
          </a:p>
        </p:txBody>
      </p:sp>
      <p:sp>
        <p:nvSpPr>
          <p:cNvPr id="10" name="TextBox 9">
            <a:extLst>
              <a:ext uri="{FF2B5EF4-FFF2-40B4-BE49-F238E27FC236}">
                <a16:creationId xmlns:a16="http://schemas.microsoft.com/office/drawing/2014/main" xmlns="" id="{419817E5-04A6-448F-9C48-CC8363576056}"/>
              </a:ext>
            </a:extLst>
          </p:cNvPr>
          <p:cNvSpPr txBox="1"/>
          <p:nvPr/>
        </p:nvSpPr>
        <p:spPr>
          <a:xfrm>
            <a:off x="3630560" y="6202680"/>
            <a:ext cx="4735307" cy="461665"/>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Source: Congressional Budget Office</a:t>
            </a:r>
            <a:endParaRPr lang="en-US" sz="1200" dirty="0"/>
          </a:p>
          <a:p>
            <a:pPr marL="171450" lvl="0" indent="-171450">
              <a:buFontTx/>
              <a:buChar char="-"/>
            </a:pPr>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0C14E8C1-9FFD-4985-A692-393FF0A2F9AF}"/>
              </a:ext>
            </a:extLst>
          </p:cNvPr>
          <p:cNvPicPr>
            <a:picLocks noChangeAspect="1"/>
          </p:cNvPicPr>
          <p:nvPr/>
        </p:nvPicPr>
        <p:blipFill>
          <a:blip r:embed="rId8"/>
          <a:stretch>
            <a:fillRect/>
          </a:stretch>
        </p:blipFill>
        <p:spPr>
          <a:xfrm>
            <a:off x="3630561" y="2915429"/>
            <a:ext cx="4930877" cy="3287252"/>
          </a:xfrm>
          <a:prstGeom prst="rect">
            <a:avLst/>
          </a:prstGeom>
        </p:spPr>
      </p:pic>
      <p:sp>
        <p:nvSpPr>
          <p:cNvPr id="8" name="Content Placeholder 4">
            <a:extLst>
              <a:ext uri="{FF2B5EF4-FFF2-40B4-BE49-F238E27FC236}">
                <a16:creationId xmlns:a16="http://schemas.microsoft.com/office/drawing/2014/main" xmlns="" id="{8B74FFD7-A927-4FFE-BFAC-38D1817162F8}"/>
              </a:ext>
            </a:extLst>
          </p:cNvPr>
          <p:cNvSpPr txBox="1">
            <a:spLocks/>
          </p:cNvSpPr>
          <p:nvPr/>
        </p:nvSpPr>
        <p:spPr bwMode="auto">
          <a:xfrm>
            <a:off x="457199" y="2915428"/>
            <a:ext cx="3173361" cy="32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000" kern="0" dirty="0"/>
              <a:t>The increase in federal debt is caused by both an increase in spending to address Covid-19 and a decrease in GDP</a:t>
            </a:r>
          </a:p>
          <a:p>
            <a:pPr>
              <a:buFont typeface="Wingdings" panose="05000000000000000000" pitchFamily="2" charset="2"/>
              <a:buChar char="§"/>
            </a:pPr>
            <a:r>
              <a:rPr lang="en-US" sz="2000" kern="0" dirty="0"/>
              <a:t>The only time the federal debt was more than 100% of GDP was during WWII</a:t>
            </a:r>
          </a:p>
        </p:txBody>
      </p:sp>
    </p:spTree>
    <p:extLst>
      <p:ext uri="{BB962C8B-B14F-4D97-AF65-F5344CB8AC3E}">
        <p14:creationId xmlns:p14="http://schemas.microsoft.com/office/powerpoint/2010/main" val="111720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2382092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199" y="1600200"/>
            <a:ext cx="4094210" cy="4525963"/>
          </a:xfrm>
        </p:spPr>
        <p:txBody>
          <a:bodyPr>
            <a:noAutofit/>
          </a:bodyPr>
          <a:lstStyle/>
          <a:p>
            <a:pPr>
              <a:buFont typeface="Wingdings" panose="05000000000000000000" pitchFamily="2" charset="2"/>
              <a:buChar char="§"/>
            </a:pPr>
            <a:r>
              <a:rPr lang="en-US" sz="2000" dirty="0"/>
              <a:t>Covid-19 caused unemployment to skyrocket.</a:t>
            </a:r>
          </a:p>
          <a:p>
            <a:pPr lvl="1"/>
            <a:r>
              <a:rPr lang="en-US" sz="2000" dirty="0"/>
              <a:t>On March 26, the Department of Labor reported </a:t>
            </a:r>
            <a:r>
              <a:rPr lang="en-US" sz="2000" b="1" dirty="0"/>
              <a:t>3,283,000 people filed for unemployment last week.</a:t>
            </a:r>
          </a:p>
          <a:p>
            <a:pPr lvl="1"/>
            <a:r>
              <a:rPr lang="en-US" sz="2200" dirty="0"/>
              <a:t> </a:t>
            </a:r>
            <a:r>
              <a:rPr lang="en-US" sz="2000" dirty="0"/>
              <a:t>The week before only 282,000 people filed for unemployment. </a:t>
            </a:r>
          </a:p>
        </p:txBody>
      </p:sp>
      <p:pic>
        <p:nvPicPr>
          <p:cNvPr id="6" name="Picture 5" descr="Newspaper clipart&#10;&#10;Description automatically generated">
            <a:extLst>
              <a:ext uri="{FF2B5EF4-FFF2-40B4-BE49-F238E27FC236}">
                <a16:creationId xmlns:a16="http://schemas.microsoft.com/office/drawing/2014/main" xmlns="" id="{90EA3813-2C77-4C9E-8EF0-6A31A5A173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4382" y="1600200"/>
            <a:ext cx="4132419" cy="3011763"/>
          </a:xfrm>
          <a:prstGeom prst="rect">
            <a:avLst/>
          </a:prstGeom>
        </p:spPr>
      </p:pic>
      <p:sp>
        <p:nvSpPr>
          <p:cNvPr id="7" name="TextBox 6">
            <a:extLst>
              <a:ext uri="{FF2B5EF4-FFF2-40B4-BE49-F238E27FC236}">
                <a16:creationId xmlns:a16="http://schemas.microsoft.com/office/drawing/2014/main" xmlns="" id="{C86FB6F1-42CC-4592-BEEE-67F24F6D39F4}"/>
              </a:ext>
            </a:extLst>
          </p:cNvPr>
          <p:cNvSpPr txBox="1"/>
          <p:nvPr/>
        </p:nvSpPr>
        <p:spPr>
          <a:xfrm>
            <a:off x="4608170" y="2519082"/>
            <a:ext cx="4024842"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“More Than 3 Million Americans Lost Their Jobs Last Week.”</a:t>
            </a:r>
          </a:p>
          <a:p>
            <a:endParaRPr lang="en-US" sz="2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The New York Times </a:t>
            </a:r>
            <a:r>
              <a:rPr lang="en-US" sz="1800" dirty="0">
                <a:latin typeface="Times New Roman" panose="02020603050405020304" pitchFamily="18" charset="0"/>
                <a:cs typeface="Times New Roman" panose="02020603050405020304" pitchFamily="18" charset="0"/>
              </a:rPr>
              <a:t>(March 26, 2020)</a:t>
            </a:r>
            <a:endParaRPr lang="en-US" sz="1800" dirty="0"/>
          </a:p>
        </p:txBody>
      </p:sp>
      <p:pic>
        <p:nvPicPr>
          <p:cNvPr id="11" name="Picture 10" descr="Newspaper clipart&#10;&#10;Description automatically generated">
            <a:extLst>
              <a:ext uri="{FF2B5EF4-FFF2-40B4-BE49-F238E27FC236}">
                <a16:creationId xmlns:a16="http://schemas.microsoft.com/office/drawing/2014/main" xmlns="" id="{F6436719-5FBF-470E-915A-C4298290F9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8804" y="1600200"/>
            <a:ext cx="4132419" cy="3134873"/>
          </a:xfrm>
          <a:prstGeom prst="rect">
            <a:avLst/>
          </a:prstGeom>
        </p:spPr>
      </p:pic>
      <p:sp>
        <p:nvSpPr>
          <p:cNvPr id="12" name="TextBox 11">
            <a:extLst>
              <a:ext uri="{FF2B5EF4-FFF2-40B4-BE49-F238E27FC236}">
                <a16:creationId xmlns:a16="http://schemas.microsoft.com/office/drawing/2014/main" xmlns="" id="{71948A3C-CBBE-447B-857A-D6A0663B410A}"/>
              </a:ext>
            </a:extLst>
          </p:cNvPr>
          <p:cNvSpPr txBox="1"/>
          <p:nvPr/>
        </p:nvSpPr>
        <p:spPr>
          <a:xfrm>
            <a:off x="4592592" y="2519082"/>
            <a:ext cx="4024842" cy="22159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“More Than 3 Million Americans Lost Their Jobs Last Week.”</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Justin Wolfers, </a:t>
            </a:r>
            <a:r>
              <a:rPr lang="en-US" sz="1800" i="1" dirty="0">
                <a:latin typeface="Times New Roman" panose="02020603050405020304" pitchFamily="18" charset="0"/>
                <a:cs typeface="Times New Roman" panose="02020603050405020304" pitchFamily="18" charset="0"/>
              </a:rPr>
              <a:t>The New York Times </a:t>
            </a:r>
            <a:r>
              <a:rPr lang="en-US" sz="1800" dirty="0">
                <a:latin typeface="Times New Roman" panose="02020603050405020304" pitchFamily="18" charset="0"/>
                <a:cs typeface="Times New Roman" panose="02020603050405020304" pitchFamily="18" charset="0"/>
              </a:rPr>
              <a:t>(March 26, 2020)</a:t>
            </a:r>
            <a:endParaRPr lang="en-US" sz="1800" dirty="0"/>
          </a:p>
        </p:txBody>
      </p:sp>
    </p:spTree>
    <p:extLst>
      <p:ext uri="{BB962C8B-B14F-4D97-AF65-F5344CB8AC3E}">
        <p14:creationId xmlns:p14="http://schemas.microsoft.com/office/powerpoint/2010/main" val="13434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232463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pic>
        <p:nvPicPr>
          <p:cNvPr id="49" name="Picture 48">
            <a:extLst>
              <a:ext uri="{FF2B5EF4-FFF2-40B4-BE49-F238E27FC236}">
                <a16:creationId xmlns:a16="http://schemas.microsoft.com/office/drawing/2014/main" xmlns="" id="{3C2E7AC6-1AAC-489D-8F22-E90E23E916DF}"/>
              </a:ext>
            </a:extLst>
          </p:cNvPr>
          <p:cNvPicPr>
            <a:picLocks noChangeAspect="1"/>
          </p:cNvPicPr>
          <p:nvPr/>
        </p:nvPicPr>
        <p:blipFill>
          <a:blip r:embed="rId8"/>
          <a:stretch>
            <a:fillRect/>
          </a:stretch>
        </p:blipFill>
        <p:spPr>
          <a:xfrm>
            <a:off x="6384250" y="4269116"/>
            <a:ext cx="575507" cy="179846"/>
          </a:xfrm>
          <a:prstGeom prst="rect">
            <a:avLst/>
          </a:prstGeom>
        </p:spPr>
      </p:pic>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2562192" cy="4525963"/>
          </a:xfrm>
        </p:spPr>
        <p:txBody>
          <a:bodyPr>
            <a:noAutofit/>
          </a:bodyPr>
          <a:lstStyle/>
          <a:p>
            <a:pPr>
              <a:buFont typeface="Wingdings" panose="05000000000000000000" pitchFamily="2" charset="2"/>
              <a:buChar char="§"/>
            </a:pPr>
            <a:r>
              <a:rPr lang="en-US" sz="2000" dirty="0"/>
              <a:t>Covid-19 caused unemployment to skyrocket. </a:t>
            </a:r>
          </a:p>
          <a:p>
            <a:pPr marL="0" indent="0">
              <a:buNone/>
            </a:pPr>
            <a:r>
              <a:rPr lang="en-US" sz="2000" b="1" dirty="0"/>
              <a:t>What happened to </a:t>
            </a:r>
            <a:r>
              <a:rPr lang="en-US" sz="2000" b="1" dirty="0">
                <a:solidFill>
                  <a:srgbClr val="0879C3"/>
                </a:solidFill>
              </a:rPr>
              <a:t>Demand</a:t>
            </a:r>
            <a:r>
              <a:rPr lang="en-US" sz="2000" b="1" dirty="0"/>
              <a:t> for restaurant meals?</a:t>
            </a:r>
            <a:endParaRPr lang="en-US" sz="2000" dirty="0"/>
          </a:p>
        </p:txBody>
      </p:sp>
      <p:cxnSp>
        <p:nvCxnSpPr>
          <p:cNvPr id="21" name="Straight Connector 20">
            <a:extLst>
              <a:ext uri="{FF2B5EF4-FFF2-40B4-BE49-F238E27FC236}">
                <a16:creationId xmlns:a16="http://schemas.microsoft.com/office/drawing/2014/main" xmlns="" id="{579A6C9C-DCB3-4BC2-9B57-503ABF31EBB1}"/>
              </a:ext>
            </a:extLst>
          </p:cNvPr>
          <p:cNvCxnSpPr>
            <a:cxnSpLocks/>
          </p:cNvCxnSpPr>
          <p:nvPr/>
        </p:nvCxnSpPr>
        <p:spPr>
          <a:xfrm flipH="1">
            <a:off x="4236720" y="200025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93F28C36-5E58-4242-BDBC-29CC13399C79}"/>
              </a:ext>
            </a:extLst>
          </p:cNvPr>
          <p:cNvCxnSpPr>
            <a:cxnSpLocks/>
          </p:cNvCxnSpPr>
          <p:nvPr/>
        </p:nvCxnSpPr>
        <p:spPr>
          <a:xfrm flipH="1" flipV="1">
            <a:off x="4236722" y="500062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5CA7FECB-4267-462E-90F3-86F69AD5ACDB}"/>
              </a:ext>
            </a:extLst>
          </p:cNvPr>
          <p:cNvSpPr txBox="1"/>
          <p:nvPr/>
        </p:nvSpPr>
        <p:spPr>
          <a:xfrm>
            <a:off x="3555682" y="2000250"/>
            <a:ext cx="600075" cy="297004"/>
          </a:xfrm>
          <a:prstGeom prst="rect">
            <a:avLst/>
          </a:prstGeom>
          <a:noFill/>
        </p:spPr>
        <p:txBody>
          <a:bodyPr wrap="square" rtlCol="0">
            <a:spAutoFit/>
          </a:bodyPr>
          <a:lstStyle/>
          <a:p>
            <a:r>
              <a:rPr lang="en-US" sz="1330" dirty="0">
                <a:latin typeface="+mn-lt"/>
              </a:rPr>
              <a:t>Price</a:t>
            </a:r>
          </a:p>
        </p:txBody>
      </p:sp>
      <p:sp>
        <p:nvSpPr>
          <p:cNvPr id="28" name="TextBox 27">
            <a:extLst>
              <a:ext uri="{FF2B5EF4-FFF2-40B4-BE49-F238E27FC236}">
                <a16:creationId xmlns:a16="http://schemas.microsoft.com/office/drawing/2014/main" xmlns="" id="{913E1BBF-7DC6-4E50-80C8-191174411FA9}"/>
              </a:ext>
            </a:extLst>
          </p:cNvPr>
          <p:cNvSpPr txBox="1"/>
          <p:nvPr/>
        </p:nvSpPr>
        <p:spPr>
          <a:xfrm>
            <a:off x="6964510" y="5010149"/>
            <a:ext cx="853610" cy="297004"/>
          </a:xfrm>
          <a:prstGeom prst="rect">
            <a:avLst/>
          </a:prstGeom>
          <a:noFill/>
        </p:spPr>
        <p:txBody>
          <a:bodyPr wrap="square" rtlCol="0">
            <a:spAutoFit/>
          </a:bodyPr>
          <a:lstStyle/>
          <a:p>
            <a:r>
              <a:rPr lang="en-US" sz="1330" dirty="0">
                <a:latin typeface="+mn-lt"/>
              </a:rPr>
              <a:t>Quantity</a:t>
            </a:r>
          </a:p>
        </p:txBody>
      </p:sp>
      <p:sp>
        <p:nvSpPr>
          <p:cNvPr id="29" name="TextBox 28">
            <a:extLst>
              <a:ext uri="{FF2B5EF4-FFF2-40B4-BE49-F238E27FC236}">
                <a16:creationId xmlns:a16="http://schemas.microsoft.com/office/drawing/2014/main" xmlns="" id="{ACA22E78-2CD3-4F7C-A66B-F9F0B391C334}"/>
              </a:ext>
            </a:extLst>
          </p:cNvPr>
          <p:cNvSpPr txBox="1"/>
          <p:nvPr/>
        </p:nvSpPr>
        <p:spPr>
          <a:xfrm>
            <a:off x="4868322" y="1560442"/>
            <a:ext cx="2318198" cy="297004"/>
          </a:xfrm>
          <a:prstGeom prst="rect">
            <a:avLst/>
          </a:prstGeom>
          <a:noFill/>
        </p:spPr>
        <p:txBody>
          <a:bodyPr wrap="square" rtlCol="0">
            <a:spAutoFit/>
          </a:bodyPr>
          <a:lstStyle/>
          <a:p>
            <a:r>
              <a:rPr lang="en-US" sz="1330" dirty="0">
                <a:latin typeface="+mn-lt"/>
              </a:rPr>
              <a:t>Market for Restaurant Meals</a:t>
            </a:r>
          </a:p>
        </p:txBody>
      </p:sp>
      <p:cxnSp>
        <p:nvCxnSpPr>
          <p:cNvPr id="32" name="Straight Connector 31">
            <a:extLst>
              <a:ext uri="{FF2B5EF4-FFF2-40B4-BE49-F238E27FC236}">
                <a16:creationId xmlns:a16="http://schemas.microsoft.com/office/drawing/2014/main" xmlns="" id="{0A53DA3F-91BE-4162-8E7D-55B01D67CC46}"/>
              </a:ext>
            </a:extLst>
          </p:cNvPr>
          <p:cNvCxnSpPr>
            <a:cxnSpLocks/>
          </p:cNvCxnSpPr>
          <p:nvPr/>
        </p:nvCxnSpPr>
        <p:spPr>
          <a:xfrm>
            <a:off x="4417695" y="2320203"/>
            <a:ext cx="2771775" cy="1993392"/>
          </a:xfrm>
          <a:prstGeom prst="line">
            <a:avLst/>
          </a:prstGeom>
          <a:ln w="28575">
            <a:solidFill>
              <a:srgbClr val="7EB7DC"/>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xmlns="" id="{2519E3E3-399A-4798-AE66-A36534473F64}"/>
              </a:ext>
            </a:extLst>
          </p:cNvPr>
          <p:cNvSpPr txBox="1"/>
          <p:nvPr/>
        </p:nvSpPr>
        <p:spPr>
          <a:xfrm>
            <a:off x="7088335" y="4360105"/>
            <a:ext cx="853610" cy="501676"/>
          </a:xfrm>
          <a:prstGeom prst="rect">
            <a:avLst/>
          </a:prstGeom>
          <a:noFill/>
        </p:spPr>
        <p:txBody>
          <a:bodyPr wrap="square" rtlCol="0">
            <a:spAutoFit/>
          </a:bodyPr>
          <a:lstStyle/>
          <a:p>
            <a:r>
              <a:rPr lang="en-US" sz="1330" dirty="0">
                <a:solidFill>
                  <a:srgbClr val="7EB7DC"/>
                </a:solidFill>
                <a:latin typeface="+mn-lt"/>
              </a:rPr>
              <a:t>Old demand</a:t>
            </a:r>
          </a:p>
        </p:txBody>
      </p:sp>
      <p:cxnSp>
        <p:nvCxnSpPr>
          <p:cNvPr id="38" name="Straight Connector 37">
            <a:extLst>
              <a:ext uri="{FF2B5EF4-FFF2-40B4-BE49-F238E27FC236}">
                <a16:creationId xmlns:a16="http://schemas.microsoft.com/office/drawing/2014/main" xmlns="" id="{706E4ADA-6985-4125-9C8B-1F44A42F6A75}"/>
              </a:ext>
            </a:extLst>
          </p:cNvPr>
          <p:cNvCxnSpPr>
            <a:cxnSpLocks/>
          </p:cNvCxnSpPr>
          <p:nvPr/>
        </p:nvCxnSpPr>
        <p:spPr>
          <a:xfrm>
            <a:off x="4236720" y="303847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xmlns="" id="{7E120530-B4B6-4308-85DE-5F1B225C21D5}"/>
              </a:ext>
            </a:extLst>
          </p:cNvPr>
          <p:cNvSpPr txBox="1"/>
          <p:nvPr/>
        </p:nvSpPr>
        <p:spPr>
          <a:xfrm>
            <a:off x="5803582" y="4498947"/>
            <a:ext cx="853610" cy="501676"/>
          </a:xfrm>
          <a:prstGeom prst="rect">
            <a:avLst/>
          </a:prstGeom>
          <a:noFill/>
        </p:spPr>
        <p:txBody>
          <a:bodyPr wrap="square" rtlCol="0">
            <a:spAutoFit/>
          </a:bodyPr>
          <a:lstStyle/>
          <a:p>
            <a:r>
              <a:rPr lang="en-US" sz="1330" dirty="0">
                <a:solidFill>
                  <a:srgbClr val="0075C1"/>
                </a:solidFill>
                <a:latin typeface="+mn-lt"/>
              </a:rPr>
              <a:t>New demand</a:t>
            </a:r>
          </a:p>
        </p:txBody>
      </p:sp>
    </p:spTree>
    <p:extLst>
      <p:ext uri="{BB962C8B-B14F-4D97-AF65-F5344CB8AC3E}">
        <p14:creationId xmlns:p14="http://schemas.microsoft.com/office/powerpoint/2010/main" val="28902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3715157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2562192" cy="4525963"/>
          </a:xfrm>
        </p:spPr>
        <p:txBody>
          <a:bodyPr>
            <a:noAutofit/>
          </a:bodyPr>
          <a:lstStyle/>
          <a:p>
            <a:pPr>
              <a:buFont typeface="Wingdings" panose="05000000000000000000" pitchFamily="2" charset="2"/>
              <a:buChar char="§"/>
            </a:pPr>
            <a:r>
              <a:rPr lang="en-US" sz="2000" dirty="0"/>
              <a:t>Covid-19 caused unemployment to skyrocket. </a:t>
            </a:r>
          </a:p>
          <a:p>
            <a:pPr>
              <a:buFont typeface="Wingdings" panose="05000000000000000000" pitchFamily="2" charset="2"/>
              <a:buChar char="§"/>
            </a:pPr>
            <a:r>
              <a:rPr lang="en-US" sz="2000" dirty="0"/>
              <a:t>Many restaurants could not survive social distance shutdowns.</a:t>
            </a:r>
          </a:p>
        </p:txBody>
      </p:sp>
      <p:sp>
        <p:nvSpPr>
          <p:cNvPr id="19" name="TextBox 18">
            <a:extLst>
              <a:ext uri="{FF2B5EF4-FFF2-40B4-BE49-F238E27FC236}">
                <a16:creationId xmlns:a16="http://schemas.microsoft.com/office/drawing/2014/main" xmlns="" id="{AA1911C5-A719-4CDF-B396-2297318D6D5C}"/>
              </a:ext>
            </a:extLst>
          </p:cNvPr>
          <p:cNvSpPr txBox="1"/>
          <p:nvPr/>
        </p:nvSpPr>
        <p:spPr>
          <a:xfrm>
            <a:off x="7867461" y="5875699"/>
            <a:ext cx="1204111" cy="215444"/>
          </a:xfrm>
          <a:prstGeom prst="rect">
            <a:avLst/>
          </a:prstGeom>
          <a:solidFill>
            <a:schemeClr val="bg1"/>
          </a:solidFill>
        </p:spPr>
        <p:txBody>
          <a:bodyPr wrap="square" rtlCol="0">
            <a:spAutoFit/>
          </a:bodyPr>
          <a:lstStyle/>
          <a:p>
            <a:endParaRPr lang="en-US" sz="800" dirty="0"/>
          </a:p>
        </p:txBody>
      </p:sp>
      <p:sp>
        <p:nvSpPr>
          <p:cNvPr id="27" name="TextBox 26">
            <a:extLst>
              <a:ext uri="{FF2B5EF4-FFF2-40B4-BE49-F238E27FC236}">
                <a16:creationId xmlns:a16="http://schemas.microsoft.com/office/drawing/2014/main" xmlns="" id="{51E6675D-ACA8-43A9-B42B-0F46E017E1B2}"/>
              </a:ext>
            </a:extLst>
          </p:cNvPr>
          <p:cNvSpPr txBox="1"/>
          <p:nvPr/>
        </p:nvSpPr>
        <p:spPr>
          <a:xfrm rot="28322">
            <a:off x="10" y="4148590"/>
            <a:ext cx="9138956" cy="615553"/>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“A Running List of Permanent Austin Restaurant Closures Due to Covid-19”</a:t>
            </a: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Eater Austin</a:t>
            </a:r>
            <a:r>
              <a:rPr lang="en-US" sz="800" dirty="0">
                <a:latin typeface="Times New Roman" panose="02020603050405020304" pitchFamily="18" charset="0"/>
                <a:cs typeface="Times New Roman" panose="02020603050405020304" pitchFamily="18" charset="0"/>
              </a:rPr>
              <a:t> (May 18, 2020)</a:t>
            </a:r>
          </a:p>
        </p:txBody>
      </p:sp>
      <p:sp>
        <p:nvSpPr>
          <p:cNvPr id="29" name="TextBox 28">
            <a:extLst>
              <a:ext uri="{FF2B5EF4-FFF2-40B4-BE49-F238E27FC236}">
                <a16:creationId xmlns:a16="http://schemas.microsoft.com/office/drawing/2014/main" xmlns="" id="{C184D558-EE85-44F8-8ED1-C4A821E4E9DE}"/>
              </a:ext>
            </a:extLst>
          </p:cNvPr>
          <p:cNvSpPr txBox="1"/>
          <p:nvPr/>
        </p:nvSpPr>
        <p:spPr>
          <a:xfrm rot="31620">
            <a:off x="-3945" y="5583699"/>
            <a:ext cx="9139447" cy="89255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“Coronavirus pandemic cripples Seattle restaurant industry, with more than 50 closures in 2 weeks”</a:t>
            </a: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The Seattle Times</a:t>
            </a:r>
            <a:r>
              <a:rPr lang="en-US" sz="800" dirty="0">
                <a:latin typeface="Times New Roman" panose="02020603050405020304" pitchFamily="18" charset="0"/>
                <a:cs typeface="Times New Roman" panose="02020603050405020304" pitchFamily="18" charset="0"/>
              </a:rPr>
              <a:t> (March 13, 2020)</a:t>
            </a:r>
          </a:p>
        </p:txBody>
      </p:sp>
      <p:sp>
        <p:nvSpPr>
          <p:cNvPr id="17" name="TextBox 16">
            <a:extLst>
              <a:ext uri="{FF2B5EF4-FFF2-40B4-BE49-F238E27FC236}">
                <a16:creationId xmlns:a16="http://schemas.microsoft.com/office/drawing/2014/main" xmlns="" id="{D67B6504-765C-43F4-B8DC-1F97757023AB}"/>
              </a:ext>
            </a:extLst>
          </p:cNvPr>
          <p:cNvSpPr txBox="1"/>
          <p:nvPr/>
        </p:nvSpPr>
        <p:spPr>
          <a:xfrm rot="31620">
            <a:off x="-715" y="4757963"/>
            <a:ext cx="9139436" cy="89255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“Sweet Tomatoes Shutters, Archive Bar &amp; Kitchen Calls It Quits, and More Bay Area Restaurant Closures”</a:t>
            </a: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Eater San Francisco</a:t>
            </a:r>
            <a:r>
              <a:rPr lang="en-US" sz="800" dirty="0">
                <a:latin typeface="Times New Roman" panose="02020603050405020304" pitchFamily="18" charset="0"/>
                <a:cs typeface="Times New Roman" panose="02020603050405020304" pitchFamily="18" charset="0"/>
              </a:rPr>
              <a:t> (May 19, 2020)</a:t>
            </a:r>
          </a:p>
        </p:txBody>
      </p:sp>
      <p:pic>
        <p:nvPicPr>
          <p:cNvPr id="20" name="Picture 19" descr="A screenshot of a cell phone&#10;&#10;Description automatically generated">
            <a:extLst>
              <a:ext uri="{FF2B5EF4-FFF2-40B4-BE49-F238E27FC236}">
                <a16:creationId xmlns:a16="http://schemas.microsoft.com/office/drawing/2014/main" xmlns="" id="{A776B0D6-D2B7-4995-84C5-94EDB1F44A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4359" y="1428750"/>
            <a:ext cx="3773887" cy="2750460"/>
          </a:xfrm>
          <a:prstGeom prst="rect">
            <a:avLst/>
          </a:prstGeom>
        </p:spPr>
      </p:pic>
      <p:sp>
        <p:nvSpPr>
          <p:cNvPr id="21" name="TextBox 20">
            <a:extLst>
              <a:ext uri="{FF2B5EF4-FFF2-40B4-BE49-F238E27FC236}">
                <a16:creationId xmlns:a16="http://schemas.microsoft.com/office/drawing/2014/main" xmlns="" id="{6EBEC19C-67FD-473D-903D-028C53E6971D}"/>
              </a:ext>
            </a:extLst>
          </p:cNvPr>
          <p:cNvSpPr txBox="1"/>
          <p:nvPr/>
        </p:nvSpPr>
        <p:spPr>
          <a:xfrm>
            <a:off x="5451759" y="2283488"/>
            <a:ext cx="3686488" cy="1692771"/>
          </a:xfrm>
          <a:prstGeom prst="rect">
            <a:avLst/>
          </a:prstGeom>
          <a:solidFill>
            <a:srgbClr val="F1F1F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Celebrity Chef David Chang isn’t sure the restaurant industry will survive Covid-19.</a:t>
            </a:r>
          </a:p>
          <a:p>
            <a:endParaRPr lang="en-US" sz="800" i="1" dirty="0">
              <a:latin typeface="Times New Roman" panose="02020603050405020304" pitchFamily="18" charset="0"/>
              <a:cs typeface="Times New Roman" panose="02020603050405020304" pitchFamily="18" charset="0"/>
            </a:endParaRPr>
          </a:p>
          <a:p>
            <a:r>
              <a:rPr lang="en-US" sz="800" i="1" dirty="0">
                <a:latin typeface="Times New Roman" panose="02020603050405020304" pitchFamily="18" charset="0"/>
                <a:cs typeface="Times New Roman" panose="02020603050405020304" pitchFamily="18" charset="0"/>
              </a:rPr>
              <a:t>-The New York Times</a:t>
            </a:r>
            <a:r>
              <a:rPr lang="en-US" sz="800" dirty="0">
                <a:latin typeface="Times New Roman" panose="02020603050405020304" pitchFamily="18" charset="0"/>
                <a:cs typeface="Times New Roman" panose="02020603050405020304" pitchFamily="18" charset="0"/>
              </a:rPr>
              <a:t> (March 27, 2020)</a:t>
            </a:r>
          </a:p>
        </p:txBody>
      </p:sp>
      <p:pic>
        <p:nvPicPr>
          <p:cNvPr id="6" name="Picture 5">
            <a:extLst>
              <a:ext uri="{FF2B5EF4-FFF2-40B4-BE49-F238E27FC236}">
                <a16:creationId xmlns:a16="http://schemas.microsoft.com/office/drawing/2014/main" xmlns="" id="{514E6040-EEB7-4176-9F68-3101614B1410}"/>
              </a:ext>
            </a:extLst>
          </p:cNvPr>
          <p:cNvPicPr>
            <a:picLocks noChangeAspect="1"/>
          </p:cNvPicPr>
          <p:nvPr/>
        </p:nvPicPr>
        <p:blipFill>
          <a:blip r:embed="rId9"/>
          <a:stretch>
            <a:fillRect/>
          </a:stretch>
        </p:blipFill>
        <p:spPr>
          <a:xfrm>
            <a:off x="7847671" y="3349859"/>
            <a:ext cx="1190946" cy="789002"/>
          </a:xfrm>
          <a:prstGeom prst="rect">
            <a:avLst/>
          </a:prstGeom>
        </p:spPr>
      </p:pic>
    </p:spTree>
    <p:extLst>
      <p:ext uri="{BB962C8B-B14F-4D97-AF65-F5344CB8AC3E}">
        <p14:creationId xmlns:p14="http://schemas.microsoft.com/office/powerpoint/2010/main" val="142618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156384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2562192" cy="4525963"/>
          </a:xfrm>
        </p:spPr>
        <p:txBody>
          <a:bodyPr>
            <a:noAutofit/>
          </a:bodyPr>
          <a:lstStyle/>
          <a:p>
            <a:pPr>
              <a:buFont typeface="Wingdings" panose="05000000000000000000" pitchFamily="2" charset="2"/>
              <a:buChar char="§"/>
            </a:pPr>
            <a:r>
              <a:rPr lang="en-US" sz="2000" dirty="0"/>
              <a:t>Covid-19 caused unemployment to skyrocket. </a:t>
            </a:r>
          </a:p>
          <a:p>
            <a:pPr>
              <a:buFont typeface="Wingdings" panose="05000000000000000000" pitchFamily="2" charset="2"/>
              <a:buChar char="§"/>
            </a:pPr>
            <a:r>
              <a:rPr lang="en-US" sz="2000" dirty="0"/>
              <a:t>Many restaurants could not survive social distance shutdowns.</a:t>
            </a:r>
          </a:p>
          <a:p>
            <a:pPr marL="0" indent="0">
              <a:buNone/>
            </a:pPr>
            <a:r>
              <a:rPr lang="en-US" sz="2000" b="1" dirty="0"/>
              <a:t>What happened to </a:t>
            </a:r>
            <a:r>
              <a:rPr lang="en-US" sz="2000" b="1" dirty="0">
                <a:solidFill>
                  <a:srgbClr val="D22144"/>
                </a:solidFill>
              </a:rPr>
              <a:t>Supply</a:t>
            </a:r>
            <a:r>
              <a:rPr lang="en-US" sz="2000" b="1" dirty="0"/>
              <a:t> of restaurant meals?</a:t>
            </a:r>
          </a:p>
        </p:txBody>
      </p:sp>
      <p:pic>
        <p:nvPicPr>
          <p:cNvPr id="13" name="Picture 12">
            <a:extLst>
              <a:ext uri="{FF2B5EF4-FFF2-40B4-BE49-F238E27FC236}">
                <a16:creationId xmlns:a16="http://schemas.microsoft.com/office/drawing/2014/main" xmlns="" id="{FC6A55A2-1D6F-4DFB-BD8E-944D37274834}"/>
              </a:ext>
            </a:extLst>
          </p:cNvPr>
          <p:cNvPicPr>
            <a:picLocks noChangeAspect="1"/>
          </p:cNvPicPr>
          <p:nvPr/>
        </p:nvPicPr>
        <p:blipFill>
          <a:blip r:embed="rId8"/>
          <a:stretch>
            <a:fillRect/>
          </a:stretch>
        </p:blipFill>
        <p:spPr>
          <a:xfrm>
            <a:off x="5556504" y="2821879"/>
            <a:ext cx="765620" cy="164481"/>
          </a:xfrm>
          <a:prstGeom prst="rect">
            <a:avLst/>
          </a:prstGeom>
        </p:spPr>
      </p:pic>
      <p:cxnSp>
        <p:nvCxnSpPr>
          <p:cNvPr id="14" name="Straight Connector 13">
            <a:extLst>
              <a:ext uri="{FF2B5EF4-FFF2-40B4-BE49-F238E27FC236}">
                <a16:creationId xmlns:a16="http://schemas.microsoft.com/office/drawing/2014/main" xmlns="" id="{AFA67B2A-A51D-47BF-9DAD-FBD68A8443A4}"/>
              </a:ext>
            </a:extLst>
          </p:cNvPr>
          <p:cNvCxnSpPr>
            <a:cxnSpLocks/>
          </p:cNvCxnSpPr>
          <p:nvPr/>
        </p:nvCxnSpPr>
        <p:spPr>
          <a:xfrm flipH="1">
            <a:off x="4209288" y="200025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D293CA12-A371-4880-80FB-12848E2D7D64}"/>
              </a:ext>
            </a:extLst>
          </p:cNvPr>
          <p:cNvCxnSpPr>
            <a:cxnSpLocks/>
          </p:cNvCxnSpPr>
          <p:nvPr/>
        </p:nvCxnSpPr>
        <p:spPr>
          <a:xfrm flipH="1" flipV="1">
            <a:off x="4209290" y="500062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B48CD0F3-5E47-4220-A48C-4AF47FE27DBD}"/>
              </a:ext>
            </a:extLst>
          </p:cNvPr>
          <p:cNvSpPr txBox="1"/>
          <p:nvPr/>
        </p:nvSpPr>
        <p:spPr>
          <a:xfrm>
            <a:off x="3528250" y="2000250"/>
            <a:ext cx="600075" cy="297004"/>
          </a:xfrm>
          <a:prstGeom prst="rect">
            <a:avLst/>
          </a:prstGeom>
          <a:noFill/>
        </p:spPr>
        <p:txBody>
          <a:bodyPr wrap="square" rtlCol="0">
            <a:spAutoFit/>
          </a:bodyPr>
          <a:lstStyle/>
          <a:p>
            <a:r>
              <a:rPr lang="en-US" sz="1330" dirty="0">
                <a:latin typeface="+mn-lt"/>
              </a:rPr>
              <a:t>Price</a:t>
            </a:r>
          </a:p>
        </p:txBody>
      </p:sp>
      <p:sp>
        <p:nvSpPr>
          <p:cNvPr id="17" name="TextBox 16">
            <a:extLst>
              <a:ext uri="{FF2B5EF4-FFF2-40B4-BE49-F238E27FC236}">
                <a16:creationId xmlns:a16="http://schemas.microsoft.com/office/drawing/2014/main" xmlns="" id="{9A353D5B-F647-4857-BE49-BE02140349C2}"/>
              </a:ext>
            </a:extLst>
          </p:cNvPr>
          <p:cNvSpPr txBox="1"/>
          <p:nvPr/>
        </p:nvSpPr>
        <p:spPr>
          <a:xfrm>
            <a:off x="6937078" y="5010149"/>
            <a:ext cx="853610" cy="297004"/>
          </a:xfrm>
          <a:prstGeom prst="rect">
            <a:avLst/>
          </a:prstGeom>
          <a:noFill/>
        </p:spPr>
        <p:txBody>
          <a:bodyPr wrap="square" rtlCol="0">
            <a:spAutoFit/>
          </a:bodyPr>
          <a:lstStyle/>
          <a:p>
            <a:r>
              <a:rPr lang="en-US" sz="1330" dirty="0">
                <a:latin typeface="+mn-lt"/>
              </a:rPr>
              <a:t>Quantity</a:t>
            </a:r>
          </a:p>
        </p:txBody>
      </p:sp>
      <p:sp>
        <p:nvSpPr>
          <p:cNvPr id="18" name="TextBox 17">
            <a:extLst>
              <a:ext uri="{FF2B5EF4-FFF2-40B4-BE49-F238E27FC236}">
                <a16:creationId xmlns:a16="http://schemas.microsoft.com/office/drawing/2014/main" xmlns="" id="{39319E54-E7CC-44E0-8943-C7B3A257E7FE}"/>
              </a:ext>
            </a:extLst>
          </p:cNvPr>
          <p:cNvSpPr txBox="1"/>
          <p:nvPr/>
        </p:nvSpPr>
        <p:spPr>
          <a:xfrm>
            <a:off x="4840890" y="1560442"/>
            <a:ext cx="2318198" cy="297004"/>
          </a:xfrm>
          <a:prstGeom prst="rect">
            <a:avLst/>
          </a:prstGeom>
          <a:noFill/>
        </p:spPr>
        <p:txBody>
          <a:bodyPr wrap="square" rtlCol="0">
            <a:spAutoFit/>
          </a:bodyPr>
          <a:lstStyle/>
          <a:p>
            <a:r>
              <a:rPr lang="en-US" sz="1330" dirty="0">
                <a:latin typeface="+mn-lt"/>
              </a:rPr>
              <a:t>Market for Restaurant Meals</a:t>
            </a:r>
          </a:p>
        </p:txBody>
      </p:sp>
      <p:cxnSp>
        <p:nvCxnSpPr>
          <p:cNvPr id="19" name="Straight Connector 18">
            <a:extLst>
              <a:ext uri="{FF2B5EF4-FFF2-40B4-BE49-F238E27FC236}">
                <a16:creationId xmlns:a16="http://schemas.microsoft.com/office/drawing/2014/main" xmlns="" id="{E80E9319-219A-45FA-BAB8-3356DE090FCB}"/>
              </a:ext>
            </a:extLst>
          </p:cNvPr>
          <p:cNvCxnSpPr/>
          <p:nvPr/>
        </p:nvCxnSpPr>
        <p:spPr>
          <a:xfrm flipV="1">
            <a:off x="4209288" y="2552700"/>
            <a:ext cx="2770632" cy="1990725"/>
          </a:xfrm>
          <a:prstGeom prst="line">
            <a:avLst/>
          </a:prstGeom>
          <a:ln w="28575">
            <a:solidFill>
              <a:srgbClr val="EA98A8"/>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F7427E7D-BB4B-4DB2-8581-364A5BAB4B60}"/>
              </a:ext>
            </a:extLst>
          </p:cNvPr>
          <p:cNvSpPr txBox="1"/>
          <p:nvPr/>
        </p:nvSpPr>
        <p:spPr>
          <a:xfrm>
            <a:off x="6937078" y="2064603"/>
            <a:ext cx="853610" cy="501676"/>
          </a:xfrm>
          <a:prstGeom prst="rect">
            <a:avLst/>
          </a:prstGeom>
          <a:noFill/>
        </p:spPr>
        <p:txBody>
          <a:bodyPr wrap="square" rtlCol="0">
            <a:spAutoFit/>
          </a:bodyPr>
          <a:lstStyle/>
          <a:p>
            <a:r>
              <a:rPr lang="en-US" sz="1330" dirty="0">
                <a:solidFill>
                  <a:srgbClr val="EB9EAD"/>
                </a:solidFill>
              </a:rPr>
              <a:t>Old supply</a:t>
            </a:r>
          </a:p>
        </p:txBody>
      </p:sp>
      <p:cxnSp>
        <p:nvCxnSpPr>
          <p:cNvPr id="25" name="Straight Connector 24">
            <a:extLst>
              <a:ext uri="{FF2B5EF4-FFF2-40B4-BE49-F238E27FC236}">
                <a16:creationId xmlns:a16="http://schemas.microsoft.com/office/drawing/2014/main" xmlns="" id="{E98CE593-D606-4DD3-A822-33DC316DCBD8}"/>
              </a:ext>
            </a:extLst>
          </p:cNvPr>
          <p:cNvCxnSpPr>
            <a:cxnSpLocks/>
          </p:cNvCxnSpPr>
          <p:nvPr/>
        </p:nvCxnSpPr>
        <p:spPr>
          <a:xfrm flipV="1">
            <a:off x="4209287" y="2295526"/>
            <a:ext cx="2094358" cy="1481136"/>
          </a:xfrm>
          <a:prstGeom prst="line">
            <a:avLst/>
          </a:prstGeom>
          <a:ln w="28575">
            <a:solidFill>
              <a:srgbClr val="D22144"/>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xmlns="" id="{41328FD3-52D6-4B9D-965D-92FA501EAF92}"/>
              </a:ext>
            </a:extLst>
          </p:cNvPr>
          <p:cNvSpPr txBox="1"/>
          <p:nvPr/>
        </p:nvSpPr>
        <p:spPr>
          <a:xfrm>
            <a:off x="5450036" y="2003191"/>
            <a:ext cx="853610" cy="501676"/>
          </a:xfrm>
          <a:prstGeom prst="rect">
            <a:avLst/>
          </a:prstGeom>
          <a:noFill/>
        </p:spPr>
        <p:txBody>
          <a:bodyPr wrap="square" rtlCol="0">
            <a:spAutoFit/>
          </a:bodyPr>
          <a:lstStyle/>
          <a:p>
            <a:r>
              <a:rPr lang="en-US" sz="1330" dirty="0">
                <a:solidFill>
                  <a:srgbClr val="D22144"/>
                </a:solidFill>
              </a:rPr>
              <a:t>New supply</a:t>
            </a:r>
          </a:p>
        </p:txBody>
      </p:sp>
    </p:spTree>
    <p:extLst>
      <p:ext uri="{BB962C8B-B14F-4D97-AF65-F5344CB8AC3E}">
        <p14:creationId xmlns:p14="http://schemas.microsoft.com/office/powerpoint/2010/main" val="33049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307584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2562192" cy="4525963"/>
          </a:xfrm>
        </p:spPr>
        <p:txBody>
          <a:bodyPr>
            <a:noAutofit/>
          </a:bodyPr>
          <a:lstStyle/>
          <a:p>
            <a:pPr>
              <a:buFont typeface="Wingdings" panose="05000000000000000000" pitchFamily="2" charset="2"/>
              <a:buChar char="§"/>
            </a:pPr>
            <a:r>
              <a:rPr lang="en-US" sz="2000" dirty="0"/>
              <a:t>Covid-19 caused unemployment to skyrocket. </a:t>
            </a:r>
          </a:p>
          <a:p>
            <a:pPr>
              <a:buFont typeface="Wingdings" panose="05000000000000000000" pitchFamily="2" charset="2"/>
              <a:buChar char="§"/>
            </a:pPr>
            <a:r>
              <a:rPr lang="en-US" sz="2000" dirty="0"/>
              <a:t>Many restaurants could not survive social distance shutdowns.</a:t>
            </a:r>
          </a:p>
          <a:p>
            <a:pPr marL="0" indent="0">
              <a:buNone/>
            </a:pPr>
            <a:r>
              <a:rPr lang="en-US" sz="2000" b="1" dirty="0"/>
              <a:t>Now let’s put both shifts together. How do you think </a:t>
            </a:r>
            <a:r>
              <a:rPr lang="en-US" sz="2000" b="1" dirty="0">
                <a:solidFill>
                  <a:srgbClr val="A549A2"/>
                </a:solidFill>
              </a:rPr>
              <a:t>Price</a:t>
            </a:r>
            <a:r>
              <a:rPr lang="en-US" sz="2000" b="1" dirty="0"/>
              <a:t> and </a:t>
            </a:r>
            <a:r>
              <a:rPr lang="en-US" sz="2000" b="1" dirty="0">
                <a:solidFill>
                  <a:srgbClr val="25945B"/>
                </a:solidFill>
              </a:rPr>
              <a:t>Quantity</a:t>
            </a:r>
            <a:r>
              <a:rPr lang="en-US" sz="2000" b="1" dirty="0"/>
              <a:t> changed?</a:t>
            </a:r>
          </a:p>
        </p:txBody>
      </p:sp>
      <p:pic>
        <p:nvPicPr>
          <p:cNvPr id="20" name="Picture 19">
            <a:extLst>
              <a:ext uri="{FF2B5EF4-FFF2-40B4-BE49-F238E27FC236}">
                <a16:creationId xmlns:a16="http://schemas.microsoft.com/office/drawing/2014/main" xmlns="" id="{3AE33FAE-C7D8-4182-9D14-A9666A3BDB6E}"/>
              </a:ext>
            </a:extLst>
          </p:cNvPr>
          <p:cNvPicPr>
            <a:picLocks noChangeAspect="1"/>
          </p:cNvPicPr>
          <p:nvPr/>
        </p:nvPicPr>
        <p:blipFill>
          <a:blip r:embed="rId8"/>
          <a:stretch>
            <a:fillRect/>
          </a:stretch>
        </p:blipFill>
        <p:spPr>
          <a:xfrm>
            <a:off x="4437370" y="2901967"/>
            <a:ext cx="591583" cy="287575"/>
          </a:xfrm>
          <a:prstGeom prst="rect">
            <a:avLst/>
          </a:prstGeom>
        </p:spPr>
      </p:pic>
      <p:pic>
        <p:nvPicPr>
          <p:cNvPr id="21" name="Picture 20">
            <a:extLst>
              <a:ext uri="{FF2B5EF4-FFF2-40B4-BE49-F238E27FC236}">
                <a16:creationId xmlns:a16="http://schemas.microsoft.com/office/drawing/2014/main" xmlns="" id="{BC488651-DC39-4C82-8FF4-6F9F302F76C3}"/>
              </a:ext>
            </a:extLst>
          </p:cNvPr>
          <p:cNvPicPr>
            <a:picLocks noChangeAspect="1"/>
          </p:cNvPicPr>
          <p:nvPr/>
        </p:nvPicPr>
        <p:blipFill>
          <a:blip r:embed="rId9"/>
          <a:stretch>
            <a:fillRect/>
          </a:stretch>
        </p:blipFill>
        <p:spPr>
          <a:xfrm>
            <a:off x="6356818" y="4269116"/>
            <a:ext cx="575507" cy="179846"/>
          </a:xfrm>
          <a:prstGeom prst="rect">
            <a:avLst/>
          </a:prstGeom>
        </p:spPr>
      </p:pic>
      <p:pic>
        <p:nvPicPr>
          <p:cNvPr id="23" name="Picture 22">
            <a:extLst>
              <a:ext uri="{FF2B5EF4-FFF2-40B4-BE49-F238E27FC236}">
                <a16:creationId xmlns:a16="http://schemas.microsoft.com/office/drawing/2014/main" xmlns="" id="{C942E008-C1E1-4F04-B978-CCDB1489AD93}"/>
              </a:ext>
            </a:extLst>
          </p:cNvPr>
          <p:cNvPicPr>
            <a:picLocks noChangeAspect="1"/>
          </p:cNvPicPr>
          <p:nvPr/>
        </p:nvPicPr>
        <p:blipFill>
          <a:blip r:embed="rId10"/>
          <a:stretch>
            <a:fillRect/>
          </a:stretch>
        </p:blipFill>
        <p:spPr>
          <a:xfrm>
            <a:off x="5556504" y="2821879"/>
            <a:ext cx="765620" cy="164481"/>
          </a:xfrm>
          <a:prstGeom prst="rect">
            <a:avLst/>
          </a:prstGeom>
        </p:spPr>
      </p:pic>
      <p:cxnSp>
        <p:nvCxnSpPr>
          <p:cNvPr id="24" name="Straight Connector 23">
            <a:extLst>
              <a:ext uri="{FF2B5EF4-FFF2-40B4-BE49-F238E27FC236}">
                <a16:creationId xmlns:a16="http://schemas.microsoft.com/office/drawing/2014/main" xmlns="" id="{84FE462C-A1D2-4C80-B689-11D8E87C1401}"/>
              </a:ext>
            </a:extLst>
          </p:cNvPr>
          <p:cNvCxnSpPr>
            <a:cxnSpLocks/>
          </p:cNvCxnSpPr>
          <p:nvPr/>
        </p:nvCxnSpPr>
        <p:spPr>
          <a:xfrm flipH="1">
            <a:off x="4209288" y="200025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52A43C47-810B-4E41-A73B-191B117C5A0B}"/>
              </a:ext>
            </a:extLst>
          </p:cNvPr>
          <p:cNvCxnSpPr>
            <a:cxnSpLocks/>
          </p:cNvCxnSpPr>
          <p:nvPr/>
        </p:nvCxnSpPr>
        <p:spPr>
          <a:xfrm flipH="1" flipV="1">
            <a:off x="4209290" y="500062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A51631F4-C906-40D0-BC43-4996CBFD4D68}"/>
              </a:ext>
            </a:extLst>
          </p:cNvPr>
          <p:cNvSpPr txBox="1"/>
          <p:nvPr/>
        </p:nvSpPr>
        <p:spPr>
          <a:xfrm>
            <a:off x="3528250" y="2000250"/>
            <a:ext cx="600075" cy="297004"/>
          </a:xfrm>
          <a:prstGeom prst="rect">
            <a:avLst/>
          </a:prstGeom>
          <a:noFill/>
        </p:spPr>
        <p:txBody>
          <a:bodyPr wrap="square" rtlCol="0">
            <a:spAutoFit/>
          </a:bodyPr>
          <a:lstStyle/>
          <a:p>
            <a:r>
              <a:rPr lang="en-US" sz="1330" dirty="0">
                <a:latin typeface="+mn-lt"/>
              </a:rPr>
              <a:t>Price</a:t>
            </a:r>
          </a:p>
        </p:txBody>
      </p:sp>
      <p:sp>
        <p:nvSpPr>
          <p:cNvPr id="29" name="TextBox 28">
            <a:extLst>
              <a:ext uri="{FF2B5EF4-FFF2-40B4-BE49-F238E27FC236}">
                <a16:creationId xmlns:a16="http://schemas.microsoft.com/office/drawing/2014/main" xmlns="" id="{6DA9A1FB-77AB-4D48-8931-19135FB26BCB}"/>
              </a:ext>
            </a:extLst>
          </p:cNvPr>
          <p:cNvSpPr txBox="1"/>
          <p:nvPr/>
        </p:nvSpPr>
        <p:spPr>
          <a:xfrm>
            <a:off x="6937078" y="5010149"/>
            <a:ext cx="853610" cy="297004"/>
          </a:xfrm>
          <a:prstGeom prst="rect">
            <a:avLst/>
          </a:prstGeom>
          <a:noFill/>
        </p:spPr>
        <p:txBody>
          <a:bodyPr wrap="square" rtlCol="0">
            <a:spAutoFit/>
          </a:bodyPr>
          <a:lstStyle/>
          <a:p>
            <a:r>
              <a:rPr lang="en-US" sz="1330" dirty="0">
                <a:latin typeface="+mn-lt"/>
              </a:rPr>
              <a:t>Quantity</a:t>
            </a:r>
          </a:p>
        </p:txBody>
      </p:sp>
      <p:sp>
        <p:nvSpPr>
          <p:cNvPr id="30" name="TextBox 29">
            <a:extLst>
              <a:ext uri="{FF2B5EF4-FFF2-40B4-BE49-F238E27FC236}">
                <a16:creationId xmlns:a16="http://schemas.microsoft.com/office/drawing/2014/main" xmlns="" id="{42696C64-2E08-4FA5-86A7-59FFCC4593AD}"/>
              </a:ext>
            </a:extLst>
          </p:cNvPr>
          <p:cNvSpPr txBox="1"/>
          <p:nvPr/>
        </p:nvSpPr>
        <p:spPr>
          <a:xfrm>
            <a:off x="4840890" y="1560442"/>
            <a:ext cx="2318198" cy="297004"/>
          </a:xfrm>
          <a:prstGeom prst="rect">
            <a:avLst/>
          </a:prstGeom>
          <a:noFill/>
        </p:spPr>
        <p:txBody>
          <a:bodyPr wrap="square" rtlCol="0">
            <a:spAutoFit/>
          </a:bodyPr>
          <a:lstStyle/>
          <a:p>
            <a:r>
              <a:rPr lang="en-US" sz="1330" dirty="0">
                <a:latin typeface="+mn-lt"/>
              </a:rPr>
              <a:t>Market for PPE</a:t>
            </a:r>
          </a:p>
        </p:txBody>
      </p:sp>
      <p:cxnSp>
        <p:nvCxnSpPr>
          <p:cNvPr id="31" name="Straight Connector 30">
            <a:extLst>
              <a:ext uri="{FF2B5EF4-FFF2-40B4-BE49-F238E27FC236}">
                <a16:creationId xmlns:a16="http://schemas.microsoft.com/office/drawing/2014/main" xmlns="" id="{C1F878FB-EF59-4710-BDDF-FB67986F2DA5}"/>
              </a:ext>
            </a:extLst>
          </p:cNvPr>
          <p:cNvCxnSpPr/>
          <p:nvPr/>
        </p:nvCxnSpPr>
        <p:spPr>
          <a:xfrm flipV="1">
            <a:off x="4209288" y="2552700"/>
            <a:ext cx="2770632" cy="1990725"/>
          </a:xfrm>
          <a:prstGeom prst="line">
            <a:avLst/>
          </a:prstGeom>
          <a:ln w="28575">
            <a:solidFill>
              <a:srgbClr val="EA98A8"/>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xmlns="" id="{C17BBEDF-2BE7-4340-8EC8-D828503B8CE1}"/>
              </a:ext>
            </a:extLst>
          </p:cNvPr>
          <p:cNvCxnSpPr>
            <a:cxnSpLocks/>
          </p:cNvCxnSpPr>
          <p:nvPr/>
        </p:nvCxnSpPr>
        <p:spPr>
          <a:xfrm>
            <a:off x="4390263" y="2320203"/>
            <a:ext cx="2771775" cy="1993392"/>
          </a:xfrm>
          <a:prstGeom prst="line">
            <a:avLst/>
          </a:prstGeom>
          <a:ln w="28575">
            <a:solidFill>
              <a:srgbClr val="7EB7DC"/>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1638D6EB-088E-4C67-95EC-29EEC323EE73}"/>
              </a:ext>
            </a:extLst>
          </p:cNvPr>
          <p:cNvSpPr txBox="1"/>
          <p:nvPr/>
        </p:nvSpPr>
        <p:spPr>
          <a:xfrm>
            <a:off x="7060903" y="4360105"/>
            <a:ext cx="853610" cy="501676"/>
          </a:xfrm>
          <a:prstGeom prst="rect">
            <a:avLst/>
          </a:prstGeom>
          <a:noFill/>
        </p:spPr>
        <p:txBody>
          <a:bodyPr wrap="square" rtlCol="0">
            <a:spAutoFit/>
          </a:bodyPr>
          <a:lstStyle/>
          <a:p>
            <a:r>
              <a:rPr lang="en-US" sz="1330" dirty="0">
                <a:solidFill>
                  <a:srgbClr val="7EB7DC"/>
                </a:solidFill>
                <a:latin typeface="+mn-lt"/>
              </a:rPr>
              <a:t>Old demand</a:t>
            </a:r>
          </a:p>
        </p:txBody>
      </p:sp>
      <p:sp>
        <p:nvSpPr>
          <p:cNvPr id="34" name="TextBox 33">
            <a:extLst>
              <a:ext uri="{FF2B5EF4-FFF2-40B4-BE49-F238E27FC236}">
                <a16:creationId xmlns:a16="http://schemas.microsoft.com/office/drawing/2014/main" xmlns="" id="{2ECB7F50-776D-4807-A65D-8F1204137F18}"/>
              </a:ext>
            </a:extLst>
          </p:cNvPr>
          <p:cNvSpPr txBox="1"/>
          <p:nvPr/>
        </p:nvSpPr>
        <p:spPr>
          <a:xfrm>
            <a:off x="6937078" y="2064603"/>
            <a:ext cx="853610" cy="501676"/>
          </a:xfrm>
          <a:prstGeom prst="rect">
            <a:avLst/>
          </a:prstGeom>
          <a:noFill/>
        </p:spPr>
        <p:txBody>
          <a:bodyPr wrap="square" rtlCol="0">
            <a:spAutoFit/>
          </a:bodyPr>
          <a:lstStyle/>
          <a:p>
            <a:r>
              <a:rPr lang="en-US" sz="1330" dirty="0">
                <a:solidFill>
                  <a:srgbClr val="EB9EAD"/>
                </a:solidFill>
              </a:rPr>
              <a:t>Old supply</a:t>
            </a:r>
          </a:p>
        </p:txBody>
      </p:sp>
      <p:cxnSp>
        <p:nvCxnSpPr>
          <p:cNvPr id="35" name="Straight Connector 34">
            <a:extLst>
              <a:ext uri="{FF2B5EF4-FFF2-40B4-BE49-F238E27FC236}">
                <a16:creationId xmlns:a16="http://schemas.microsoft.com/office/drawing/2014/main" xmlns="" id="{289A4C82-677B-4818-9865-42D59368DA34}"/>
              </a:ext>
            </a:extLst>
          </p:cNvPr>
          <p:cNvCxnSpPr>
            <a:cxnSpLocks/>
          </p:cNvCxnSpPr>
          <p:nvPr/>
        </p:nvCxnSpPr>
        <p:spPr>
          <a:xfrm>
            <a:off x="4209288" y="303847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BD2918E7-6342-4BA7-843E-71B88AE5FB59}"/>
              </a:ext>
            </a:extLst>
          </p:cNvPr>
          <p:cNvSpPr txBox="1"/>
          <p:nvPr/>
        </p:nvSpPr>
        <p:spPr>
          <a:xfrm>
            <a:off x="5776150" y="4498947"/>
            <a:ext cx="853610" cy="501676"/>
          </a:xfrm>
          <a:prstGeom prst="rect">
            <a:avLst/>
          </a:prstGeom>
          <a:noFill/>
        </p:spPr>
        <p:txBody>
          <a:bodyPr wrap="square" rtlCol="0">
            <a:spAutoFit/>
          </a:bodyPr>
          <a:lstStyle/>
          <a:p>
            <a:r>
              <a:rPr lang="en-US" sz="1330" dirty="0">
                <a:solidFill>
                  <a:srgbClr val="0075C1"/>
                </a:solidFill>
                <a:latin typeface="+mn-lt"/>
              </a:rPr>
              <a:t>New demand</a:t>
            </a:r>
          </a:p>
        </p:txBody>
      </p:sp>
      <p:cxnSp>
        <p:nvCxnSpPr>
          <p:cNvPr id="37" name="Straight Connector 36">
            <a:extLst>
              <a:ext uri="{FF2B5EF4-FFF2-40B4-BE49-F238E27FC236}">
                <a16:creationId xmlns:a16="http://schemas.microsoft.com/office/drawing/2014/main" xmlns="" id="{92261E28-571E-49E3-9986-4E1DDD617D68}"/>
              </a:ext>
            </a:extLst>
          </p:cNvPr>
          <p:cNvCxnSpPr>
            <a:cxnSpLocks/>
          </p:cNvCxnSpPr>
          <p:nvPr/>
        </p:nvCxnSpPr>
        <p:spPr>
          <a:xfrm flipV="1">
            <a:off x="4209287" y="2295526"/>
            <a:ext cx="2094358" cy="1481136"/>
          </a:xfrm>
          <a:prstGeom prst="line">
            <a:avLst/>
          </a:prstGeom>
          <a:ln w="28575">
            <a:solidFill>
              <a:srgbClr val="D22144"/>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xmlns="" id="{1511B82D-195C-4C92-8ED2-C117565B6788}"/>
              </a:ext>
            </a:extLst>
          </p:cNvPr>
          <p:cNvSpPr txBox="1"/>
          <p:nvPr/>
        </p:nvSpPr>
        <p:spPr>
          <a:xfrm>
            <a:off x="5450036" y="2003191"/>
            <a:ext cx="853610" cy="501676"/>
          </a:xfrm>
          <a:prstGeom prst="rect">
            <a:avLst/>
          </a:prstGeom>
          <a:noFill/>
        </p:spPr>
        <p:txBody>
          <a:bodyPr wrap="square" rtlCol="0">
            <a:spAutoFit/>
          </a:bodyPr>
          <a:lstStyle/>
          <a:p>
            <a:r>
              <a:rPr lang="en-US" sz="1330" dirty="0">
                <a:solidFill>
                  <a:srgbClr val="D22144"/>
                </a:solidFill>
              </a:rPr>
              <a:t>New supply</a:t>
            </a:r>
          </a:p>
        </p:txBody>
      </p:sp>
      <p:cxnSp>
        <p:nvCxnSpPr>
          <p:cNvPr id="39" name="Straight Connector 38">
            <a:extLst>
              <a:ext uri="{FF2B5EF4-FFF2-40B4-BE49-F238E27FC236}">
                <a16:creationId xmlns:a16="http://schemas.microsoft.com/office/drawing/2014/main" xmlns="" id="{F797FF6C-B22C-4752-9CD0-0497A4C9FC40}"/>
              </a:ext>
            </a:extLst>
          </p:cNvPr>
          <p:cNvCxnSpPr>
            <a:cxnSpLocks/>
          </p:cNvCxnSpPr>
          <p:nvPr/>
        </p:nvCxnSpPr>
        <p:spPr>
          <a:xfrm>
            <a:off x="5847587" y="3408720"/>
            <a:ext cx="0" cy="1591903"/>
          </a:xfrm>
          <a:prstGeom prst="line">
            <a:avLst/>
          </a:prstGeom>
          <a:ln w="12700" cap="flat" cmpd="sng" algn="ctr">
            <a:solidFill>
              <a:srgbClr val="C3C4C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623DCDCC-00C9-4DF7-8BFD-D15EA6B23EB4}"/>
              </a:ext>
            </a:extLst>
          </p:cNvPr>
          <p:cNvCxnSpPr>
            <a:cxnSpLocks/>
          </p:cNvCxnSpPr>
          <p:nvPr/>
        </p:nvCxnSpPr>
        <p:spPr>
          <a:xfrm>
            <a:off x="4733162" y="3452376"/>
            <a:ext cx="0" cy="1548247"/>
          </a:xfrm>
          <a:prstGeom prst="line">
            <a:avLst/>
          </a:prstGeom>
          <a:ln w="12700" cap="flat" cmpd="sng" algn="ctr">
            <a:solidFill>
              <a:srgbClr val="C3C4C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xmlns="" id="{2D6114F8-0DAC-4AB0-8979-76F793CBCC63}"/>
              </a:ext>
            </a:extLst>
          </p:cNvPr>
          <p:cNvCxnSpPr>
            <a:cxnSpLocks/>
          </p:cNvCxnSpPr>
          <p:nvPr/>
        </p:nvCxnSpPr>
        <p:spPr>
          <a:xfrm flipH="1">
            <a:off x="4208145" y="3374101"/>
            <a:ext cx="1604941" cy="39128"/>
          </a:xfrm>
          <a:prstGeom prst="line">
            <a:avLst/>
          </a:prstGeom>
          <a:ln w="12700" cap="flat" cmpd="sng" algn="ctr">
            <a:solidFill>
              <a:srgbClr val="C3C4C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2" name="Picture 41">
            <a:extLst>
              <a:ext uri="{FF2B5EF4-FFF2-40B4-BE49-F238E27FC236}">
                <a16:creationId xmlns:a16="http://schemas.microsoft.com/office/drawing/2014/main" xmlns="" id="{48F6CCD9-78E1-4556-812A-1B80CDB9CCD6}"/>
              </a:ext>
            </a:extLst>
          </p:cNvPr>
          <p:cNvPicPr>
            <a:picLocks noChangeAspect="1"/>
          </p:cNvPicPr>
          <p:nvPr/>
        </p:nvPicPr>
        <p:blipFill>
          <a:blip r:embed="rId11"/>
          <a:stretch>
            <a:fillRect/>
          </a:stretch>
        </p:blipFill>
        <p:spPr>
          <a:xfrm>
            <a:off x="4977277" y="5024725"/>
            <a:ext cx="647733" cy="311166"/>
          </a:xfrm>
          <a:prstGeom prst="rect">
            <a:avLst/>
          </a:prstGeom>
        </p:spPr>
      </p:pic>
      <p:pic>
        <p:nvPicPr>
          <p:cNvPr id="43" name="Picture 42">
            <a:extLst>
              <a:ext uri="{FF2B5EF4-FFF2-40B4-BE49-F238E27FC236}">
                <a16:creationId xmlns:a16="http://schemas.microsoft.com/office/drawing/2014/main" xmlns="" id="{5C5BF81E-F925-43EF-AB59-AA4C62A88C25}"/>
              </a:ext>
            </a:extLst>
          </p:cNvPr>
          <p:cNvPicPr>
            <a:picLocks noChangeAspect="1"/>
          </p:cNvPicPr>
          <p:nvPr/>
        </p:nvPicPr>
        <p:blipFill>
          <a:blip r:embed="rId12"/>
          <a:stretch>
            <a:fillRect/>
          </a:stretch>
        </p:blipFill>
        <p:spPr>
          <a:xfrm>
            <a:off x="5021728" y="4874917"/>
            <a:ext cx="558829" cy="101605"/>
          </a:xfrm>
          <a:prstGeom prst="rect">
            <a:avLst/>
          </a:prstGeom>
        </p:spPr>
      </p:pic>
      <p:pic>
        <p:nvPicPr>
          <p:cNvPr id="44" name="Picture 43">
            <a:extLst>
              <a:ext uri="{FF2B5EF4-FFF2-40B4-BE49-F238E27FC236}">
                <a16:creationId xmlns:a16="http://schemas.microsoft.com/office/drawing/2014/main" xmlns="" id="{D6CFAC6A-CA2D-400C-90F2-450852A2D699}"/>
              </a:ext>
            </a:extLst>
          </p:cNvPr>
          <p:cNvPicPr>
            <a:picLocks noChangeAspect="1"/>
          </p:cNvPicPr>
          <p:nvPr/>
        </p:nvPicPr>
        <p:blipFill>
          <a:blip r:embed="rId13"/>
          <a:stretch>
            <a:fillRect/>
          </a:stretch>
        </p:blipFill>
        <p:spPr>
          <a:xfrm>
            <a:off x="3055612" y="3322628"/>
            <a:ext cx="1104957" cy="177809"/>
          </a:xfrm>
          <a:prstGeom prst="rect">
            <a:avLst/>
          </a:prstGeom>
        </p:spPr>
      </p:pic>
    </p:spTree>
    <p:extLst>
      <p:ext uri="{BB962C8B-B14F-4D97-AF65-F5344CB8AC3E}">
        <p14:creationId xmlns:p14="http://schemas.microsoft.com/office/powerpoint/2010/main" val="28801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494356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Pandemics </a:t>
            </a:r>
            <a:r>
              <a:rPr lang="en-US" dirty="0" smtClean="0">
                <a:solidFill>
                  <a:schemeClr val="bg1"/>
                </a:solidFill>
              </a:rPr>
              <a:t>Cause </a:t>
            </a:r>
            <a:r>
              <a:rPr lang="en-US" dirty="0">
                <a:solidFill>
                  <a:schemeClr val="bg1"/>
                </a:solidFill>
              </a:rPr>
              <a:t>Both Supply and Demand to Shift</a:t>
            </a:r>
          </a:p>
        </p:txBody>
      </p:sp>
      <p:graphicFrame>
        <p:nvGraphicFramePr>
          <p:cNvPr id="15" name="Chart 14">
            <a:extLst>
              <a:ext uri="{FF2B5EF4-FFF2-40B4-BE49-F238E27FC236}">
                <a16:creationId xmlns:a16="http://schemas.microsoft.com/office/drawing/2014/main" xmlns="" id="{C0422020-5B77-49C4-B121-D7947C016F88}"/>
              </a:ext>
            </a:extLst>
          </p:cNvPr>
          <p:cNvGraphicFramePr/>
          <p:nvPr>
            <p:extLst>
              <p:ext uri="{D42A27DB-BD31-4B8C-83A1-F6EECF244321}">
                <p14:modId xmlns:p14="http://schemas.microsoft.com/office/powerpoint/2010/main" val="1288727782"/>
              </p:ext>
            </p:extLst>
          </p:nvPr>
        </p:nvGraphicFramePr>
        <p:xfrm>
          <a:off x="0" y="1409700"/>
          <a:ext cx="9144000" cy="4754830"/>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xmlns="" id="{E176B152-A35A-4A8F-926D-AD69043AEA51}"/>
              </a:ext>
            </a:extLst>
          </p:cNvPr>
          <p:cNvSpPr txBox="1"/>
          <p:nvPr/>
        </p:nvSpPr>
        <p:spPr>
          <a:xfrm>
            <a:off x="0" y="6164530"/>
            <a:ext cx="4419600" cy="276999"/>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Source: </a:t>
            </a:r>
            <a:r>
              <a:rPr lang="en-US" sz="1200" dirty="0">
                <a:solidFill>
                  <a:prstClr val="black"/>
                </a:solidFill>
                <a:latin typeface="Times New Roman" panose="02020603050405020304" pitchFamily="18" charset="0"/>
                <a:cs typeface="Times New Roman" panose="02020603050405020304" pitchFamily="18" charset="0"/>
                <a:hlinkClick r:id="rId9"/>
              </a:rPr>
              <a:t>OpenTable</a:t>
            </a: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31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B1818B8E-F74C-4606-9D31-D277E15768D7}"/>
              </a:ext>
            </a:extLst>
          </p:cNvPr>
          <p:cNvGraphicFramePr>
            <a:graphicFrameLocks noChangeAspect="1"/>
          </p:cNvGraphicFramePr>
          <p:nvPr>
            <p:custDataLst>
              <p:tags r:id="rId2"/>
            </p:custDataLst>
            <p:extLst>
              <p:ext uri="{D42A27DB-BD31-4B8C-83A1-F6EECF244321}">
                <p14:modId xmlns:p14="http://schemas.microsoft.com/office/powerpoint/2010/main" val="121862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B1818B8E-F74C-4606-9D31-D277E15768D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DE5CBE2-7118-4197-821A-709CDAA943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FE176364-4624-4887-BE86-84891848D7CE}"/>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5499ECF1-C806-42DE-8FF3-A5813493E6A1}"/>
              </a:ext>
            </a:extLst>
          </p:cNvPr>
          <p:cNvSpPr>
            <a:spLocks noGrp="1"/>
          </p:cNvSpPr>
          <p:nvPr>
            <p:ph idx="1"/>
          </p:nvPr>
        </p:nvSpPr>
        <p:spPr>
          <a:xfrm>
            <a:off x="457200" y="1600201"/>
            <a:ext cx="4114800" cy="1828800"/>
          </a:xfrm>
        </p:spPr>
        <p:txBody>
          <a:bodyPr>
            <a:normAutofit fontScale="92500" lnSpcReduction="10000"/>
          </a:bodyPr>
          <a:lstStyle/>
          <a:p>
            <a:pPr marL="0" indent="0">
              <a:buNone/>
            </a:pPr>
            <a:r>
              <a:rPr lang="en-US" dirty="0"/>
              <a:t>What should businesses and governments do when there is a </a:t>
            </a:r>
            <a:r>
              <a:rPr lang="en-US" b="1" dirty="0"/>
              <a:t>shortage</a:t>
            </a:r>
            <a:r>
              <a:rPr lang="en-US" dirty="0"/>
              <a:t> of personal protective equipment (PPE) and other essential items?</a:t>
            </a:r>
          </a:p>
        </p:txBody>
      </p:sp>
      <p:pic>
        <p:nvPicPr>
          <p:cNvPr id="6" name="Picture 5" descr="A screenshot of a cell phone&#10;&#10;Description automatically generated">
            <a:extLst>
              <a:ext uri="{FF2B5EF4-FFF2-40B4-BE49-F238E27FC236}">
                <a16:creationId xmlns:a16="http://schemas.microsoft.com/office/drawing/2014/main" xmlns="" id="{EA2A68C5-6C01-4CB8-9BA7-BF6F2B1BFD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5351" y="1600200"/>
            <a:ext cx="4438649" cy="2921911"/>
          </a:xfrm>
          <a:prstGeom prst="rect">
            <a:avLst/>
          </a:prstGeom>
        </p:spPr>
      </p:pic>
      <p:sp>
        <p:nvSpPr>
          <p:cNvPr id="7" name="TextBox 6">
            <a:extLst>
              <a:ext uri="{FF2B5EF4-FFF2-40B4-BE49-F238E27FC236}">
                <a16:creationId xmlns:a16="http://schemas.microsoft.com/office/drawing/2014/main" xmlns="" id="{990B3B39-9B5A-415F-981A-630F5381151E}"/>
              </a:ext>
            </a:extLst>
          </p:cNvPr>
          <p:cNvSpPr txBox="1"/>
          <p:nvPr/>
        </p:nvSpPr>
        <p:spPr>
          <a:xfrm>
            <a:off x="4705351" y="2645439"/>
            <a:ext cx="4438649" cy="1754326"/>
          </a:xfrm>
          <a:prstGeom prst="rect">
            <a:avLst/>
          </a:prstGeom>
          <a:solidFill>
            <a:srgbClr val="F1F1F1"/>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The Law of Supply and Demand Isn’t Fair. </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“In a crisis, consumers think it is outrageous to jack up prices of essential items, yet that social norm predictably leads to shortages.”</a:t>
            </a:r>
          </a:p>
          <a:p>
            <a:endParaRPr lang="en-US" sz="16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9"/>
              </a:rPr>
              <a:t>The New York Times</a:t>
            </a:r>
            <a:r>
              <a:rPr lang="en-US" sz="1000" dirty="0">
                <a:latin typeface="Times New Roman" panose="02020603050405020304" pitchFamily="18" charset="0"/>
                <a:cs typeface="Times New Roman" panose="02020603050405020304" pitchFamily="18" charset="0"/>
                <a:hlinkClick r:id="rId9"/>
              </a:rPr>
              <a:t> </a:t>
            </a:r>
            <a:r>
              <a:rPr lang="en-US" sz="1000" dirty="0">
                <a:latin typeface="Times New Roman" panose="02020603050405020304" pitchFamily="18" charset="0"/>
                <a:cs typeface="Times New Roman" panose="02020603050405020304" pitchFamily="18" charset="0"/>
              </a:rPr>
              <a:t>(May 20, 2020)</a:t>
            </a:r>
          </a:p>
        </p:txBody>
      </p:sp>
      <p:sp>
        <p:nvSpPr>
          <p:cNvPr id="8" name="Speech Bubble: Oval 7">
            <a:extLst>
              <a:ext uri="{FF2B5EF4-FFF2-40B4-BE49-F238E27FC236}">
                <a16:creationId xmlns:a16="http://schemas.microsoft.com/office/drawing/2014/main" xmlns="" id="{F5C0444B-2AC2-4B6C-B54F-337DA94CCE1C}"/>
              </a:ext>
            </a:extLst>
          </p:cNvPr>
          <p:cNvSpPr/>
          <p:nvPr/>
        </p:nvSpPr>
        <p:spPr>
          <a:xfrm>
            <a:off x="131431" y="3458271"/>
            <a:ext cx="2573669" cy="1828800"/>
          </a:xfrm>
          <a:prstGeom prst="wedgeEllipseCallout">
            <a:avLst>
              <a:gd name="adj1" fmla="val -42013"/>
              <a:gd name="adj2" fmla="val 58625"/>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solidFill>
                  <a:srgbClr val="215968"/>
                </a:solidFill>
              </a:rPr>
              <a:t>“Higher prices discourage panic buying and increase the chance that the people who truly need particular goods and services have a greater chance of getting them”</a:t>
            </a:r>
          </a:p>
        </p:txBody>
      </p:sp>
      <p:sp>
        <p:nvSpPr>
          <p:cNvPr id="9" name="Speech Bubble: Oval 8">
            <a:extLst>
              <a:ext uri="{FF2B5EF4-FFF2-40B4-BE49-F238E27FC236}">
                <a16:creationId xmlns:a16="http://schemas.microsoft.com/office/drawing/2014/main" xmlns="" id="{D75C27AF-B66D-4085-9D2F-4F3071F4EE6B}"/>
              </a:ext>
            </a:extLst>
          </p:cNvPr>
          <p:cNvSpPr/>
          <p:nvPr/>
        </p:nvSpPr>
        <p:spPr>
          <a:xfrm>
            <a:off x="2505076" y="4343399"/>
            <a:ext cx="2573669" cy="1828800"/>
          </a:xfrm>
          <a:prstGeom prst="wedgeEllipseCallout">
            <a:avLst>
              <a:gd name="adj1" fmla="val 41998"/>
              <a:gd name="adj2" fmla="val 54979"/>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solidFill>
                  <a:srgbClr val="215968"/>
                </a:solidFill>
              </a:rPr>
              <a:t>“Supply and demand would tell us that the masks should go simply to the buyer who was willing and able to pay the most for them. But fairness tells us that this can’t be the only consideration.”</a:t>
            </a:r>
          </a:p>
        </p:txBody>
      </p:sp>
      <p:sp>
        <p:nvSpPr>
          <p:cNvPr id="10" name="TextBox 9">
            <a:extLst>
              <a:ext uri="{FF2B5EF4-FFF2-40B4-BE49-F238E27FC236}">
                <a16:creationId xmlns:a16="http://schemas.microsoft.com/office/drawing/2014/main" xmlns="" id="{D4633E4C-22C7-4146-B034-ED94139D5949}"/>
              </a:ext>
            </a:extLst>
          </p:cNvPr>
          <p:cNvSpPr txBox="1"/>
          <p:nvPr/>
        </p:nvSpPr>
        <p:spPr>
          <a:xfrm>
            <a:off x="19463" y="5469946"/>
            <a:ext cx="2505076" cy="400110"/>
          </a:xfrm>
          <a:prstGeom prst="rect">
            <a:avLst/>
          </a:prstGeom>
          <a:noFill/>
        </p:spPr>
        <p:txBody>
          <a:bodyPr wrap="square" rtlCol="0">
            <a:spAutoFit/>
          </a:bodyPr>
          <a:lstStyle/>
          <a:p>
            <a:r>
              <a:rPr lang="en-US" sz="1000" dirty="0">
                <a:latin typeface="+mn-lt"/>
              </a:rPr>
              <a:t>Tyler Cowen, professor of economics at  George Mason University</a:t>
            </a:r>
          </a:p>
        </p:txBody>
      </p:sp>
      <p:sp>
        <p:nvSpPr>
          <p:cNvPr id="11" name="TextBox 10">
            <a:extLst>
              <a:ext uri="{FF2B5EF4-FFF2-40B4-BE49-F238E27FC236}">
                <a16:creationId xmlns:a16="http://schemas.microsoft.com/office/drawing/2014/main" xmlns="" id="{ECF1D9E4-66D6-4E63-AD37-A9B82A53E7D2}"/>
              </a:ext>
            </a:extLst>
          </p:cNvPr>
          <p:cNvSpPr txBox="1"/>
          <p:nvPr/>
        </p:nvSpPr>
        <p:spPr>
          <a:xfrm>
            <a:off x="4860085" y="6020016"/>
            <a:ext cx="2882498" cy="400110"/>
          </a:xfrm>
          <a:prstGeom prst="rect">
            <a:avLst/>
          </a:prstGeom>
          <a:noFill/>
        </p:spPr>
        <p:txBody>
          <a:bodyPr wrap="square" rtlCol="0">
            <a:spAutoFit/>
          </a:bodyPr>
          <a:lstStyle/>
          <a:p>
            <a:r>
              <a:rPr lang="en-US" sz="1000" dirty="0">
                <a:latin typeface="+mn-lt"/>
              </a:rPr>
              <a:t>Richard Thaler, Nobel Prize winning economist at the University of Chicago</a:t>
            </a:r>
          </a:p>
        </p:txBody>
      </p:sp>
    </p:spTree>
    <p:extLst>
      <p:ext uri="{BB962C8B-B14F-4D97-AF65-F5344CB8AC3E}">
        <p14:creationId xmlns:p14="http://schemas.microsoft.com/office/powerpoint/2010/main" val="8430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err="1"/>
              <a:t>Elasticity:Measuring</a:t>
            </a:r>
            <a:r>
              <a:rPr lang="en-US" dirty="0"/>
              <a:t> Responsiveness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82560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The Core Principles of Economics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13087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BEF52B97-D173-4DFB-9278-DF3E49F7AB34}"/>
              </a:ext>
            </a:extLst>
          </p:cNvPr>
          <p:cNvGraphicFramePr>
            <a:graphicFrameLocks noChangeAspect="1"/>
          </p:cNvGraphicFramePr>
          <p:nvPr>
            <p:custDataLst>
              <p:tags r:id="rId2"/>
            </p:custDataLst>
            <p:extLst>
              <p:ext uri="{D42A27DB-BD31-4B8C-83A1-F6EECF244321}">
                <p14:modId xmlns:p14="http://schemas.microsoft.com/office/powerpoint/2010/main" val="111954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xmlns="" id="{BEF52B97-D173-4DFB-9278-DF3E49F7AB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975B0CC9-2D1E-49ED-8590-5CD33588BE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p:txBody>
          <a:bodyPr>
            <a:normAutofit/>
          </a:bodyPr>
          <a:lstStyle/>
          <a:p>
            <a:r>
              <a:rPr lang="en-US" dirty="0"/>
              <a:t>Discussion Question</a:t>
            </a:r>
            <a:endParaRPr lang="en-US" dirty="0">
              <a:solidFill>
                <a:schemeClr val="accent5">
                  <a:lumMod val="50000"/>
                </a:schemeClr>
              </a:solidFill>
            </a:endParaRPr>
          </a:p>
        </p:txBody>
      </p:sp>
      <p:sp>
        <p:nvSpPr>
          <p:cNvPr id="3" name="Content Placeholder 2"/>
          <p:cNvSpPr>
            <a:spLocks noGrp="1"/>
          </p:cNvSpPr>
          <p:nvPr>
            <p:ph idx="1"/>
          </p:nvPr>
        </p:nvSpPr>
        <p:spPr>
          <a:xfrm>
            <a:off x="457200" y="1600200"/>
            <a:ext cx="4020207" cy="4802325"/>
          </a:xfrm>
        </p:spPr>
        <p:txBody>
          <a:bodyPr>
            <a:normAutofit/>
          </a:bodyPr>
          <a:lstStyle/>
          <a:p>
            <a:pPr>
              <a:buFont typeface="Wingdings" panose="05000000000000000000" pitchFamily="2" charset="2"/>
              <a:buChar char="§"/>
            </a:pPr>
            <a:r>
              <a:rPr lang="en-US" sz="2800" dirty="0"/>
              <a:t>How has demand for streaming services changed during Covid-19?</a:t>
            </a:r>
          </a:p>
          <a:p>
            <a:pPr>
              <a:buFont typeface="Wingdings" panose="05000000000000000000" pitchFamily="2" charset="2"/>
              <a:buChar char="§"/>
            </a:pPr>
            <a:r>
              <a:rPr lang="en-US" sz="2200" dirty="0">
                <a:solidFill>
                  <a:srgbClr val="0879C3"/>
                </a:solidFill>
              </a:rPr>
              <a:t>Demand</a:t>
            </a:r>
            <a:r>
              <a:rPr lang="en-US" sz="2200" dirty="0">
                <a:solidFill>
                  <a:schemeClr val="tx1"/>
                </a:solidFill>
              </a:rPr>
              <a:t> for streaming services </a:t>
            </a:r>
            <a:r>
              <a:rPr lang="en-US" sz="2200" b="1" dirty="0">
                <a:solidFill>
                  <a:schemeClr val="tx1"/>
                </a:solidFill>
              </a:rPr>
              <a:t>increased</a:t>
            </a:r>
            <a:r>
              <a:rPr lang="en-US" sz="2200" dirty="0">
                <a:solidFill>
                  <a:schemeClr val="tx1"/>
                </a:solidFill>
              </a:rPr>
              <a:t> while people quarantined</a:t>
            </a:r>
          </a:p>
          <a:p>
            <a:pPr>
              <a:buFont typeface="Wingdings" panose="05000000000000000000" pitchFamily="2" charset="2"/>
              <a:buChar char="§"/>
            </a:pPr>
            <a:r>
              <a:rPr lang="en-US" sz="2200" dirty="0">
                <a:solidFill>
                  <a:srgbClr val="0879C3"/>
                </a:solidFill>
              </a:rPr>
              <a:t>Demand</a:t>
            </a:r>
            <a:r>
              <a:rPr lang="en-US" sz="2200" dirty="0">
                <a:solidFill>
                  <a:schemeClr val="tx1"/>
                </a:solidFill>
              </a:rPr>
              <a:t> for streaming services also become </a:t>
            </a:r>
            <a:r>
              <a:rPr lang="en-US" sz="2200" b="1" dirty="0">
                <a:solidFill>
                  <a:schemeClr val="tx1"/>
                </a:solidFill>
              </a:rPr>
              <a:t>less elastic.</a:t>
            </a:r>
          </a:p>
          <a:p>
            <a:pPr lvl="1">
              <a:buFont typeface="Wingdings" panose="05000000000000000000" pitchFamily="2" charset="2"/>
              <a:buChar char="§"/>
            </a:pPr>
            <a:r>
              <a:rPr lang="en-US" sz="1800" dirty="0">
                <a:solidFill>
                  <a:schemeClr val="tx1"/>
                </a:solidFill>
              </a:rPr>
              <a:t>Why do you think this is?</a:t>
            </a:r>
          </a:p>
        </p:txBody>
      </p:sp>
      <p:pic>
        <p:nvPicPr>
          <p:cNvPr id="43012" name="Picture 4" descr="Carole Baskin awarded the zoo once owned by 'Tiger King' Joe ...">
            <a:extLst>
              <a:ext uri="{FF2B5EF4-FFF2-40B4-BE49-F238E27FC236}">
                <a16:creationId xmlns:a16="http://schemas.microsoft.com/office/drawing/2014/main" xmlns="" id="{856CD816-25FF-4746-930A-B240A35122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7593" y="1036562"/>
            <a:ext cx="4020207" cy="2257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2E9AA03-FBE5-4B27-A648-8FB1BAE91444}"/>
              </a:ext>
            </a:extLst>
          </p:cNvPr>
          <p:cNvPicPr>
            <a:picLocks noChangeAspect="1"/>
          </p:cNvPicPr>
          <p:nvPr/>
        </p:nvPicPr>
        <p:blipFill>
          <a:blip r:embed="rId9"/>
          <a:stretch>
            <a:fillRect/>
          </a:stretch>
        </p:blipFill>
        <p:spPr>
          <a:xfrm rot="10800000">
            <a:off x="6904065" y="5531100"/>
            <a:ext cx="563634" cy="155931"/>
          </a:xfrm>
          <a:prstGeom prst="rect">
            <a:avLst/>
          </a:prstGeom>
        </p:spPr>
      </p:pic>
      <p:cxnSp>
        <p:nvCxnSpPr>
          <p:cNvPr id="14" name="Straight Connector 13">
            <a:extLst>
              <a:ext uri="{FF2B5EF4-FFF2-40B4-BE49-F238E27FC236}">
                <a16:creationId xmlns:a16="http://schemas.microsoft.com/office/drawing/2014/main" xmlns="" id="{3E761D88-9DC9-462A-8146-9B0103B3AF4B}"/>
              </a:ext>
            </a:extLst>
          </p:cNvPr>
          <p:cNvCxnSpPr>
            <a:cxnSpLocks/>
          </p:cNvCxnSpPr>
          <p:nvPr/>
        </p:nvCxnSpPr>
        <p:spPr>
          <a:xfrm flipH="1">
            <a:off x="4800838" y="3563939"/>
            <a:ext cx="1" cy="2601396"/>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E9B781C0-6307-4066-A541-1D371E773DDE}"/>
              </a:ext>
            </a:extLst>
          </p:cNvPr>
          <p:cNvCxnSpPr>
            <a:cxnSpLocks/>
          </p:cNvCxnSpPr>
          <p:nvPr/>
        </p:nvCxnSpPr>
        <p:spPr>
          <a:xfrm flipH="1" flipV="1">
            <a:off x="4800840" y="6165334"/>
            <a:ext cx="3507514" cy="1"/>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061DBBCE-22A1-4A43-9531-92E6FB06CD7B}"/>
              </a:ext>
            </a:extLst>
          </p:cNvPr>
          <p:cNvSpPr txBox="1"/>
          <p:nvPr/>
        </p:nvSpPr>
        <p:spPr>
          <a:xfrm>
            <a:off x="4133850" y="3563939"/>
            <a:ext cx="587696" cy="257510"/>
          </a:xfrm>
          <a:prstGeom prst="rect">
            <a:avLst/>
          </a:prstGeom>
          <a:noFill/>
        </p:spPr>
        <p:txBody>
          <a:bodyPr wrap="square" rtlCol="0">
            <a:spAutoFit/>
          </a:bodyPr>
          <a:lstStyle/>
          <a:p>
            <a:r>
              <a:rPr lang="en-US" sz="1330" dirty="0">
                <a:latin typeface="+mn-lt"/>
              </a:rPr>
              <a:t>Price</a:t>
            </a:r>
          </a:p>
        </p:txBody>
      </p:sp>
      <p:sp>
        <p:nvSpPr>
          <p:cNvPr id="17" name="TextBox 16">
            <a:extLst>
              <a:ext uri="{FF2B5EF4-FFF2-40B4-BE49-F238E27FC236}">
                <a16:creationId xmlns:a16="http://schemas.microsoft.com/office/drawing/2014/main" xmlns="" id="{C55897EE-7BDF-478E-B9D5-62528D09C59C}"/>
              </a:ext>
            </a:extLst>
          </p:cNvPr>
          <p:cNvSpPr txBox="1"/>
          <p:nvPr/>
        </p:nvSpPr>
        <p:spPr>
          <a:xfrm>
            <a:off x="7472354" y="6173593"/>
            <a:ext cx="836000" cy="257510"/>
          </a:xfrm>
          <a:prstGeom prst="rect">
            <a:avLst/>
          </a:prstGeom>
          <a:noFill/>
        </p:spPr>
        <p:txBody>
          <a:bodyPr wrap="square" rtlCol="0">
            <a:spAutoFit/>
          </a:bodyPr>
          <a:lstStyle/>
          <a:p>
            <a:r>
              <a:rPr lang="en-US" sz="1330" dirty="0">
                <a:latin typeface="+mn-lt"/>
              </a:rPr>
              <a:t>Quantity</a:t>
            </a:r>
          </a:p>
        </p:txBody>
      </p:sp>
      <p:cxnSp>
        <p:nvCxnSpPr>
          <p:cNvPr id="18" name="Straight Connector 17">
            <a:extLst>
              <a:ext uri="{FF2B5EF4-FFF2-40B4-BE49-F238E27FC236}">
                <a16:creationId xmlns:a16="http://schemas.microsoft.com/office/drawing/2014/main" xmlns="" id="{65F06C89-DF78-48C2-80F5-D79CC7685F56}"/>
              </a:ext>
            </a:extLst>
          </p:cNvPr>
          <p:cNvCxnSpPr>
            <a:cxnSpLocks/>
          </p:cNvCxnSpPr>
          <p:nvPr/>
        </p:nvCxnSpPr>
        <p:spPr>
          <a:xfrm>
            <a:off x="4918120" y="3931286"/>
            <a:ext cx="2714594" cy="1728319"/>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A1DB3ACD-5F4D-47AF-A95D-159CEC3B205E}"/>
              </a:ext>
            </a:extLst>
          </p:cNvPr>
          <p:cNvCxnSpPr>
            <a:cxnSpLocks/>
          </p:cNvCxnSpPr>
          <p:nvPr/>
        </p:nvCxnSpPr>
        <p:spPr>
          <a:xfrm>
            <a:off x="4800838" y="4464105"/>
            <a:ext cx="2360111" cy="1501961"/>
          </a:xfrm>
          <a:prstGeom prst="line">
            <a:avLst/>
          </a:prstGeom>
          <a:ln w="28575">
            <a:solidFill>
              <a:srgbClr val="7EB7DC"/>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xmlns="" id="{1844990D-8624-4FF0-8915-D90ADBA23F11}"/>
              </a:ext>
            </a:extLst>
          </p:cNvPr>
          <p:cNvSpPr txBox="1"/>
          <p:nvPr/>
        </p:nvSpPr>
        <p:spPr>
          <a:xfrm>
            <a:off x="7185882" y="5663658"/>
            <a:ext cx="1027441" cy="501676"/>
          </a:xfrm>
          <a:prstGeom prst="rect">
            <a:avLst/>
          </a:prstGeom>
          <a:noFill/>
        </p:spPr>
        <p:txBody>
          <a:bodyPr wrap="square" rtlCol="0">
            <a:spAutoFit/>
          </a:bodyPr>
          <a:lstStyle/>
          <a:p>
            <a:r>
              <a:rPr lang="en-US" sz="1330" dirty="0">
                <a:solidFill>
                  <a:srgbClr val="0075C1"/>
                </a:solidFill>
                <a:latin typeface="+mn-lt"/>
              </a:rPr>
              <a:t>Increased demand</a:t>
            </a:r>
          </a:p>
        </p:txBody>
      </p:sp>
      <p:sp>
        <p:nvSpPr>
          <p:cNvPr id="25" name="TextBox 24">
            <a:extLst>
              <a:ext uri="{FF2B5EF4-FFF2-40B4-BE49-F238E27FC236}">
                <a16:creationId xmlns:a16="http://schemas.microsoft.com/office/drawing/2014/main" xmlns="" id="{3581DF67-E4DE-4C77-BE33-E955892CFCA5}"/>
              </a:ext>
            </a:extLst>
          </p:cNvPr>
          <p:cNvSpPr txBox="1"/>
          <p:nvPr/>
        </p:nvSpPr>
        <p:spPr>
          <a:xfrm>
            <a:off x="7748317" y="4911144"/>
            <a:ext cx="1120073" cy="501676"/>
          </a:xfrm>
          <a:prstGeom prst="rect">
            <a:avLst/>
          </a:prstGeom>
          <a:noFill/>
        </p:spPr>
        <p:txBody>
          <a:bodyPr wrap="square" rtlCol="0">
            <a:spAutoFit/>
          </a:bodyPr>
          <a:lstStyle/>
          <a:p>
            <a:r>
              <a:rPr lang="en-US" sz="1330" dirty="0">
                <a:solidFill>
                  <a:srgbClr val="0075C1"/>
                </a:solidFill>
                <a:latin typeface="+mn-lt"/>
              </a:rPr>
              <a:t>Less elastic demand</a:t>
            </a:r>
          </a:p>
        </p:txBody>
      </p:sp>
      <p:cxnSp>
        <p:nvCxnSpPr>
          <p:cNvPr id="30" name="Straight Connector 29">
            <a:extLst>
              <a:ext uri="{FF2B5EF4-FFF2-40B4-BE49-F238E27FC236}">
                <a16:creationId xmlns:a16="http://schemas.microsoft.com/office/drawing/2014/main" xmlns="" id="{2EC6DCEC-DFCF-49D7-9E6F-287C4E0FB2C8}"/>
              </a:ext>
            </a:extLst>
          </p:cNvPr>
          <p:cNvCxnSpPr>
            <a:cxnSpLocks/>
          </p:cNvCxnSpPr>
          <p:nvPr/>
        </p:nvCxnSpPr>
        <p:spPr>
          <a:xfrm>
            <a:off x="6253826" y="3811366"/>
            <a:ext cx="1535717" cy="1822312"/>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xmlns="" id="{C8DC06B0-9D3F-4023-BDA1-66258BF36A93}"/>
              </a:ext>
            </a:extLst>
          </p:cNvPr>
          <p:cNvSpPr txBox="1"/>
          <p:nvPr/>
        </p:nvSpPr>
        <p:spPr>
          <a:xfrm>
            <a:off x="5018114" y="3249985"/>
            <a:ext cx="4419600" cy="276999"/>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Netflix’s ‘Tiger King’ documentary</a:t>
            </a:r>
          </a:p>
        </p:txBody>
      </p:sp>
    </p:spTree>
    <p:extLst>
      <p:ext uri="{BB962C8B-B14F-4D97-AF65-F5344CB8AC3E}">
        <p14:creationId xmlns:p14="http://schemas.microsoft.com/office/powerpoint/2010/main" val="26677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Supply Elasticity is an Important Factor in ‘Flattening the Curve’</a:t>
            </a:r>
          </a:p>
        </p:txBody>
      </p:sp>
      <p:pic>
        <p:nvPicPr>
          <p:cNvPr id="7" name="Picture 6" descr="A close up of a logo&#10;&#10;Description automatically generated">
            <a:extLst>
              <a:ext uri="{FF2B5EF4-FFF2-40B4-BE49-F238E27FC236}">
                <a16:creationId xmlns:a16="http://schemas.microsoft.com/office/drawing/2014/main" xmlns="" id="{720F4BEF-0950-4665-98A6-9251D7CF20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2138363"/>
            <a:ext cx="4572000" cy="2571750"/>
          </a:xfrm>
          <a:prstGeom prst="rect">
            <a:avLst/>
          </a:prstGeom>
        </p:spPr>
      </p:pic>
      <p:sp>
        <p:nvSpPr>
          <p:cNvPr id="9" name="Content Placeholder 2">
            <a:extLst>
              <a:ext uri="{FF2B5EF4-FFF2-40B4-BE49-F238E27FC236}">
                <a16:creationId xmlns:a16="http://schemas.microsoft.com/office/drawing/2014/main" xmlns="" id="{DB6267E5-0E7D-4CD7-AC95-013B9456EA9E}"/>
              </a:ext>
            </a:extLst>
          </p:cNvPr>
          <p:cNvSpPr>
            <a:spLocks noGrp="1"/>
          </p:cNvSpPr>
          <p:nvPr>
            <p:ph idx="1"/>
          </p:nvPr>
        </p:nvSpPr>
        <p:spPr>
          <a:xfrm>
            <a:off x="457200" y="1600201"/>
            <a:ext cx="4020207" cy="1828800"/>
          </a:xfrm>
        </p:spPr>
        <p:txBody>
          <a:bodyPr>
            <a:normAutofit/>
          </a:bodyPr>
          <a:lstStyle/>
          <a:p>
            <a:pPr marL="0" indent="0">
              <a:buNone/>
            </a:pPr>
            <a:r>
              <a:rPr lang="en-US" sz="2600" dirty="0"/>
              <a:t>However, short run </a:t>
            </a:r>
            <a:r>
              <a:rPr lang="en-US" sz="2600" dirty="0">
                <a:solidFill>
                  <a:srgbClr val="D22144"/>
                </a:solidFill>
              </a:rPr>
              <a:t>supply</a:t>
            </a:r>
            <a:r>
              <a:rPr lang="en-US" sz="2600" dirty="0"/>
              <a:t> of ventilators is </a:t>
            </a:r>
            <a:r>
              <a:rPr lang="en-US" sz="2600" b="1" dirty="0"/>
              <a:t>inelastic</a:t>
            </a:r>
            <a:r>
              <a:rPr lang="en-US" sz="2600" dirty="0"/>
              <a:t>, therefore it is crucial to flatten the curve</a:t>
            </a:r>
            <a:endParaRPr lang="en-US" sz="2600" b="1" dirty="0"/>
          </a:p>
        </p:txBody>
      </p:sp>
      <p:cxnSp>
        <p:nvCxnSpPr>
          <p:cNvPr id="10" name="Straight Connector 9">
            <a:extLst>
              <a:ext uri="{FF2B5EF4-FFF2-40B4-BE49-F238E27FC236}">
                <a16:creationId xmlns:a16="http://schemas.microsoft.com/office/drawing/2014/main" xmlns="" id="{F72BD267-C46D-45C3-848F-66A296FBCB34}"/>
              </a:ext>
            </a:extLst>
          </p:cNvPr>
          <p:cNvCxnSpPr>
            <a:cxnSpLocks/>
          </p:cNvCxnSpPr>
          <p:nvPr/>
        </p:nvCxnSpPr>
        <p:spPr>
          <a:xfrm flipH="1">
            <a:off x="733927" y="3699031"/>
            <a:ext cx="1" cy="2426973"/>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A2374FF6-53DE-46BF-B99B-5A83286A9D40}"/>
              </a:ext>
            </a:extLst>
          </p:cNvPr>
          <p:cNvCxnSpPr>
            <a:cxnSpLocks/>
          </p:cNvCxnSpPr>
          <p:nvPr/>
        </p:nvCxnSpPr>
        <p:spPr>
          <a:xfrm flipH="1" flipV="1">
            <a:off x="733929" y="6126004"/>
            <a:ext cx="3457071" cy="1"/>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xmlns="" id="{45936FE4-F52D-4171-931E-E84C2B3F3FCE}"/>
              </a:ext>
            </a:extLst>
          </p:cNvPr>
          <p:cNvSpPr txBox="1"/>
          <p:nvPr/>
        </p:nvSpPr>
        <p:spPr>
          <a:xfrm>
            <a:off x="-9023" y="3702361"/>
            <a:ext cx="742949" cy="297004"/>
          </a:xfrm>
          <a:prstGeom prst="rect">
            <a:avLst/>
          </a:prstGeom>
          <a:noFill/>
        </p:spPr>
        <p:txBody>
          <a:bodyPr wrap="square" rtlCol="0">
            <a:spAutoFit/>
          </a:bodyPr>
          <a:lstStyle/>
          <a:p>
            <a:r>
              <a:rPr lang="en-US" sz="1330" dirty="0">
                <a:latin typeface="+mn-lt"/>
              </a:rPr>
              <a:t>Price</a:t>
            </a:r>
          </a:p>
        </p:txBody>
      </p:sp>
      <p:sp>
        <p:nvSpPr>
          <p:cNvPr id="13" name="TextBox 12">
            <a:extLst>
              <a:ext uri="{FF2B5EF4-FFF2-40B4-BE49-F238E27FC236}">
                <a16:creationId xmlns:a16="http://schemas.microsoft.com/office/drawing/2014/main" xmlns="" id="{887EB93A-9C09-40D4-8DBA-43995BD847B5}"/>
              </a:ext>
            </a:extLst>
          </p:cNvPr>
          <p:cNvSpPr txBox="1"/>
          <p:nvPr/>
        </p:nvSpPr>
        <p:spPr>
          <a:xfrm>
            <a:off x="3367023" y="6133709"/>
            <a:ext cx="823977" cy="240244"/>
          </a:xfrm>
          <a:prstGeom prst="rect">
            <a:avLst/>
          </a:prstGeom>
          <a:noFill/>
        </p:spPr>
        <p:txBody>
          <a:bodyPr wrap="square" rtlCol="0">
            <a:spAutoFit/>
          </a:bodyPr>
          <a:lstStyle/>
          <a:p>
            <a:r>
              <a:rPr lang="en-US" sz="1330" dirty="0">
                <a:latin typeface="+mn-lt"/>
              </a:rPr>
              <a:t>Quantity</a:t>
            </a:r>
          </a:p>
        </p:txBody>
      </p:sp>
      <p:sp>
        <p:nvSpPr>
          <p:cNvPr id="14" name="TextBox 13">
            <a:extLst>
              <a:ext uri="{FF2B5EF4-FFF2-40B4-BE49-F238E27FC236}">
                <a16:creationId xmlns:a16="http://schemas.microsoft.com/office/drawing/2014/main" xmlns="" id="{ABFCDDD9-1B12-4A4F-AA90-DBE7EE82B5FB}"/>
              </a:ext>
            </a:extLst>
          </p:cNvPr>
          <p:cNvSpPr txBox="1"/>
          <p:nvPr/>
        </p:nvSpPr>
        <p:spPr>
          <a:xfrm>
            <a:off x="1073257" y="3343275"/>
            <a:ext cx="2778416" cy="297004"/>
          </a:xfrm>
          <a:prstGeom prst="rect">
            <a:avLst/>
          </a:prstGeom>
          <a:noFill/>
        </p:spPr>
        <p:txBody>
          <a:bodyPr wrap="square" rtlCol="0">
            <a:spAutoFit/>
          </a:bodyPr>
          <a:lstStyle/>
          <a:p>
            <a:r>
              <a:rPr lang="en-US" sz="1330" dirty="0">
                <a:latin typeface="+mn-lt"/>
              </a:rPr>
              <a:t>Market for Ventilators</a:t>
            </a:r>
          </a:p>
        </p:txBody>
      </p:sp>
      <p:sp>
        <p:nvSpPr>
          <p:cNvPr id="16" name="TextBox 15">
            <a:extLst>
              <a:ext uri="{FF2B5EF4-FFF2-40B4-BE49-F238E27FC236}">
                <a16:creationId xmlns:a16="http://schemas.microsoft.com/office/drawing/2014/main" xmlns="" id="{E1CBA939-B18B-43C3-B5AB-C06DF627251B}"/>
              </a:ext>
            </a:extLst>
          </p:cNvPr>
          <p:cNvSpPr txBox="1"/>
          <p:nvPr/>
        </p:nvSpPr>
        <p:spPr>
          <a:xfrm>
            <a:off x="1604362" y="4208437"/>
            <a:ext cx="1303737" cy="501676"/>
          </a:xfrm>
          <a:prstGeom prst="rect">
            <a:avLst/>
          </a:prstGeom>
          <a:noFill/>
        </p:spPr>
        <p:txBody>
          <a:bodyPr wrap="square" rtlCol="0">
            <a:spAutoFit/>
          </a:bodyPr>
          <a:lstStyle/>
          <a:p>
            <a:r>
              <a:rPr lang="en-US" sz="1330" dirty="0">
                <a:solidFill>
                  <a:srgbClr val="D72246"/>
                </a:solidFill>
              </a:rPr>
              <a:t>Short run supply curve</a:t>
            </a:r>
          </a:p>
        </p:txBody>
      </p:sp>
      <p:cxnSp>
        <p:nvCxnSpPr>
          <p:cNvPr id="17" name="Straight Connector 16">
            <a:extLst>
              <a:ext uri="{FF2B5EF4-FFF2-40B4-BE49-F238E27FC236}">
                <a16:creationId xmlns:a16="http://schemas.microsoft.com/office/drawing/2014/main" xmlns="" id="{FB48CA47-A55E-4160-9937-98F5EC0432E8}"/>
              </a:ext>
            </a:extLst>
          </p:cNvPr>
          <p:cNvCxnSpPr>
            <a:cxnSpLocks/>
          </p:cNvCxnSpPr>
          <p:nvPr/>
        </p:nvCxnSpPr>
        <p:spPr>
          <a:xfrm flipV="1">
            <a:off x="1535904" y="3699031"/>
            <a:ext cx="0" cy="2105421"/>
          </a:xfrm>
          <a:prstGeom prst="line">
            <a:avLst/>
          </a:prstGeom>
          <a:ln w="28575">
            <a:solidFill>
              <a:srgbClr val="D72246"/>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14A11EF2-17E3-40BE-9385-232E263346B6}"/>
              </a:ext>
            </a:extLst>
          </p:cNvPr>
          <p:cNvSpPr txBox="1"/>
          <p:nvPr/>
        </p:nvSpPr>
        <p:spPr>
          <a:xfrm>
            <a:off x="4648200" y="4710113"/>
            <a:ext cx="4419600" cy="276999"/>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Source: </a:t>
            </a:r>
            <a:r>
              <a:rPr lang="en-US" sz="1200" dirty="0">
                <a:solidFill>
                  <a:prstClr val="black"/>
                </a:solidFill>
                <a:latin typeface="Times New Roman" panose="02020603050405020304" pitchFamily="18" charset="0"/>
                <a:cs typeface="Times New Roman" panose="02020603050405020304" pitchFamily="18" charset="0"/>
                <a:hlinkClick r:id="rId9"/>
              </a:rPr>
              <a:t>Wikipedia</a:t>
            </a:r>
            <a:r>
              <a:rPr lang="en-US" sz="1200" dirty="0">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hlinkClick r:id="rId10"/>
              </a:rPr>
              <a:t>User RCraig09 own work</a:t>
            </a:r>
            <a:r>
              <a:rPr lang="en-US" sz="1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8960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502338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Policy Levers Are an Important Factor in Long Run Supply Elasticity</a:t>
            </a:r>
          </a:p>
        </p:txBody>
      </p:sp>
      <p:sp>
        <p:nvSpPr>
          <p:cNvPr id="9" name="Content Placeholder 2">
            <a:extLst>
              <a:ext uri="{FF2B5EF4-FFF2-40B4-BE49-F238E27FC236}">
                <a16:creationId xmlns:a16="http://schemas.microsoft.com/office/drawing/2014/main" xmlns="" id="{DB6267E5-0E7D-4CD7-AC95-013B9456EA9E}"/>
              </a:ext>
            </a:extLst>
          </p:cNvPr>
          <p:cNvSpPr>
            <a:spLocks noGrp="1"/>
          </p:cNvSpPr>
          <p:nvPr>
            <p:ph idx="1"/>
          </p:nvPr>
        </p:nvSpPr>
        <p:spPr>
          <a:xfrm>
            <a:off x="457200" y="1600201"/>
            <a:ext cx="4020207" cy="1828800"/>
          </a:xfrm>
        </p:spPr>
        <p:txBody>
          <a:bodyPr>
            <a:normAutofit/>
          </a:bodyPr>
          <a:lstStyle/>
          <a:p>
            <a:pPr marL="0" indent="0">
              <a:buNone/>
            </a:pPr>
            <a:r>
              <a:rPr lang="en-US" sz="2600" dirty="0"/>
              <a:t>In the long run, </a:t>
            </a:r>
            <a:r>
              <a:rPr lang="en-US" sz="2600" dirty="0">
                <a:solidFill>
                  <a:srgbClr val="D22144"/>
                </a:solidFill>
              </a:rPr>
              <a:t>supply</a:t>
            </a:r>
            <a:r>
              <a:rPr lang="en-US" sz="2600" dirty="0"/>
              <a:t> of ventilators and healthcare services is very </a:t>
            </a:r>
            <a:r>
              <a:rPr lang="en-US" sz="2600" b="1" dirty="0"/>
              <a:t>elastic.</a:t>
            </a:r>
            <a:endParaRPr lang="en-US" sz="2600" dirty="0"/>
          </a:p>
        </p:txBody>
      </p:sp>
      <p:cxnSp>
        <p:nvCxnSpPr>
          <p:cNvPr id="10" name="Straight Connector 9">
            <a:extLst>
              <a:ext uri="{FF2B5EF4-FFF2-40B4-BE49-F238E27FC236}">
                <a16:creationId xmlns:a16="http://schemas.microsoft.com/office/drawing/2014/main" xmlns="" id="{F72BD267-C46D-45C3-848F-66A296FBCB34}"/>
              </a:ext>
            </a:extLst>
          </p:cNvPr>
          <p:cNvCxnSpPr>
            <a:cxnSpLocks/>
          </p:cNvCxnSpPr>
          <p:nvPr/>
        </p:nvCxnSpPr>
        <p:spPr>
          <a:xfrm flipH="1">
            <a:off x="733927" y="3699031"/>
            <a:ext cx="1" cy="2426973"/>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A2374FF6-53DE-46BF-B99B-5A83286A9D40}"/>
              </a:ext>
            </a:extLst>
          </p:cNvPr>
          <p:cNvCxnSpPr>
            <a:cxnSpLocks/>
          </p:cNvCxnSpPr>
          <p:nvPr/>
        </p:nvCxnSpPr>
        <p:spPr>
          <a:xfrm flipH="1" flipV="1">
            <a:off x="733929" y="6126004"/>
            <a:ext cx="3457071" cy="1"/>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xmlns="" id="{45936FE4-F52D-4171-931E-E84C2B3F3FCE}"/>
              </a:ext>
            </a:extLst>
          </p:cNvPr>
          <p:cNvSpPr txBox="1"/>
          <p:nvPr/>
        </p:nvSpPr>
        <p:spPr>
          <a:xfrm>
            <a:off x="-9023" y="3702361"/>
            <a:ext cx="742949" cy="297004"/>
          </a:xfrm>
          <a:prstGeom prst="rect">
            <a:avLst/>
          </a:prstGeom>
          <a:noFill/>
        </p:spPr>
        <p:txBody>
          <a:bodyPr wrap="square" rtlCol="0">
            <a:spAutoFit/>
          </a:bodyPr>
          <a:lstStyle/>
          <a:p>
            <a:r>
              <a:rPr lang="en-US" sz="1330" dirty="0">
                <a:latin typeface="+mn-lt"/>
              </a:rPr>
              <a:t>Price</a:t>
            </a:r>
          </a:p>
        </p:txBody>
      </p:sp>
      <p:sp>
        <p:nvSpPr>
          <p:cNvPr id="13" name="TextBox 12">
            <a:extLst>
              <a:ext uri="{FF2B5EF4-FFF2-40B4-BE49-F238E27FC236}">
                <a16:creationId xmlns:a16="http://schemas.microsoft.com/office/drawing/2014/main" xmlns="" id="{887EB93A-9C09-40D4-8DBA-43995BD847B5}"/>
              </a:ext>
            </a:extLst>
          </p:cNvPr>
          <p:cNvSpPr txBox="1"/>
          <p:nvPr/>
        </p:nvSpPr>
        <p:spPr>
          <a:xfrm>
            <a:off x="3367023" y="6133709"/>
            <a:ext cx="823977" cy="240244"/>
          </a:xfrm>
          <a:prstGeom prst="rect">
            <a:avLst/>
          </a:prstGeom>
          <a:noFill/>
        </p:spPr>
        <p:txBody>
          <a:bodyPr wrap="square" rtlCol="0">
            <a:spAutoFit/>
          </a:bodyPr>
          <a:lstStyle/>
          <a:p>
            <a:r>
              <a:rPr lang="en-US" sz="1330" dirty="0">
                <a:latin typeface="+mn-lt"/>
              </a:rPr>
              <a:t>Quantity</a:t>
            </a:r>
          </a:p>
        </p:txBody>
      </p:sp>
      <p:sp>
        <p:nvSpPr>
          <p:cNvPr id="14" name="TextBox 13">
            <a:extLst>
              <a:ext uri="{FF2B5EF4-FFF2-40B4-BE49-F238E27FC236}">
                <a16:creationId xmlns:a16="http://schemas.microsoft.com/office/drawing/2014/main" xmlns="" id="{ABFCDDD9-1B12-4A4F-AA90-DBE7EE82B5FB}"/>
              </a:ext>
            </a:extLst>
          </p:cNvPr>
          <p:cNvSpPr txBox="1"/>
          <p:nvPr/>
        </p:nvSpPr>
        <p:spPr>
          <a:xfrm>
            <a:off x="1073257" y="3343275"/>
            <a:ext cx="2778416" cy="297004"/>
          </a:xfrm>
          <a:prstGeom prst="rect">
            <a:avLst/>
          </a:prstGeom>
          <a:noFill/>
        </p:spPr>
        <p:txBody>
          <a:bodyPr wrap="square" rtlCol="0">
            <a:spAutoFit/>
          </a:bodyPr>
          <a:lstStyle/>
          <a:p>
            <a:r>
              <a:rPr lang="en-US" sz="1330" dirty="0">
                <a:latin typeface="+mn-lt"/>
              </a:rPr>
              <a:t>Market for Ventilators</a:t>
            </a:r>
          </a:p>
        </p:txBody>
      </p:sp>
      <p:sp>
        <p:nvSpPr>
          <p:cNvPr id="16" name="TextBox 15">
            <a:extLst>
              <a:ext uri="{FF2B5EF4-FFF2-40B4-BE49-F238E27FC236}">
                <a16:creationId xmlns:a16="http://schemas.microsoft.com/office/drawing/2014/main" xmlns="" id="{E1CBA939-B18B-43C3-B5AB-C06DF627251B}"/>
              </a:ext>
            </a:extLst>
          </p:cNvPr>
          <p:cNvSpPr txBox="1"/>
          <p:nvPr/>
        </p:nvSpPr>
        <p:spPr>
          <a:xfrm>
            <a:off x="2982513" y="4862969"/>
            <a:ext cx="1303737" cy="501676"/>
          </a:xfrm>
          <a:prstGeom prst="rect">
            <a:avLst/>
          </a:prstGeom>
          <a:noFill/>
        </p:spPr>
        <p:txBody>
          <a:bodyPr wrap="square" rtlCol="0">
            <a:spAutoFit/>
          </a:bodyPr>
          <a:lstStyle/>
          <a:p>
            <a:r>
              <a:rPr lang="en-US" sz="1330" dirty="0">
                <a:solidFill>
                  <a:srgbClr val="D72246"/>
                </a:solidFill>
              </a:rPr>
              <a:t>Long run supply curve</a:t>
            </a:r>
          </a:p>
        </p:txBody>
      </p:sp>
      <p:cxnSp>
        <p:nvCxnSpPr>
          <p:cNvPr id="17" name="Straight Connector 16">
            <a:extLst>
              <a:ext uri="{FF2B5EF4-FFF2-40B4-BE49-F238E27FC236}">
                <a16:creationId xmlns:a16="http://schemas.microsoft.com/office/drawing/2014/main" xmlns="" id="{FB48CA47-A55E-4160-9937-98F5EC0432E8}"/>
              </a:ext>
            </a:extLst>
          </p:cNvPr>
          <p:cNvCxnSpPr>
            <a:cxnSpLocks/>
          </p:cNvCxnSpPr>
          <p:nvPr/>
        </p:nvCxnSpPr>
        <p:spPr>
          <a:xfrm flipV="1">
            <a:off x="733926" y="5372349"/>
            <a:ext cx="3457071" cy="297004"/>
          </a:xfrm>
          <a:prstGeom prst="line">
            <a:avLst/>
          </a:prstGeom>
          <a:ln w="28575">
            <a:solidFill>
              <a:srgbClr val="D72246"/>
            </a:solidFill>
          </a:ln>
        </p:spPr>
        <p:style>
          <a:lnRef idx="1">
            <a:schemeClr val="dk1"/>
          </a:lnRef>
          <a:fillRef idx="0">
            <a:schemeClr val="dk1"/>
          </a:fillRef>
          <a:effectRef idx="0">
            <a:schemeClr val="dk1"/>
          </a:effectRef>
          <a:fontRef idx="minor">
            <a:schemeClr val="tx1"/>
          </a:fontRef>
        </p:style>
      </p:cxnSp>
      <p:pic>
        <p:nvPicPr>
          <p:cNvPr id="15" name="Picture 14" descr="A screenshot of a cell phone&#10;&#10;Description automatically generated">
            <a:extLst>
              <a:ext uri="{FF2B5EF4-FFF2-40B4-BE49-F238E27FC236}">
                <a16:creationId xmlns:a16="http://schemas.microsoft.com/office/drawing/2014/main" xmlns="" id="{D99CAFC7-BFA2-4C1A-BE08-87ED6AFD21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130" y="1600879"/>
            <a:ext cx="3643519" cy="2398486"/>
          </a:xfrm>
          <a:prstGeom prst="rect">
            <a:avLst/>
          </a:prstGeom>
        </p:spPr>
      </p:pic>
      <p:sp>
        <p:nvSpPr>
          <p:cNvPr id="18" name="TextBox 17">
            <a:extLst>
              <a:ext uri="{FF2B5EF4-FFF2-40B4-BE49-F238E27FC236}">
                <a16:creationId xmlns:a16="http://schemas.microsoft.com/office/drawing/2014/main" xmlns="" id="{76F4DDF3-9625-4FAE-B4BD-46D1965BE484}"/>
              </a:ext>
            </a:extLst>
          </p:cNvPr>
          <p:cNvSpPr txBox="1"/>
          <p:nvPr/>
        </p:nvSpPr>
        <p:spPr>
          <a:xfrm>
            <a:off x="5411856" y="2514601"/>
            <a:ext cx="3554066" cy="1415772"/>
          </a:xfrm>
          <a:prstGeom prst="rect">
            <a:avLst/>
          </a:prstGeom>
          <a:solidFill>
            <a:srgbClr val="F1F1F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GM to build 30,000 ventilators for national stockpile for $489.4 million</a:t>
            </a:r>
            <a:endParaRPr lang="en-US" sz="2200" i="1" dirty="0">
              <a:latin typeface="Times New Roman" panose="02020603050405020304" pitchFamily="18" charset="0"/>
              <a:cs typeface="Times New Roman" panose="02020603050405020304" pitchFamily="18" charset="0"/>
            </a:endParaRP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9"/>
              </a:rPr>
              <a:t>CNBC</a:t>
            </a:r>
            <a:r>
              <a:rPr lang="en-US" sz="1000" dirty="0">
                <a:latin typeface="Times New Roman" panose="02020603050405020304" pitchFamily="18" charset="0"/>
                <a:cs typeface="Times New Roman" panose="02020603050405020304" pitchFamily="18" charset="0"/>
              </a:rPr>
              <a:t>(April 8, 2020)</a:t>
            </a:r>
          </a:p>
        </p:txBody>
      </p:sp>
    </p:spTree>
    <p:extLst>
      <p:ext uri="{BB962C8B-B14F-4D97-AF65-F5344CB8AC3E}">
        <p14:creationId xmlns:p14="http://schemas.microsoft.com/office/powerpoint/2010/main" val="152392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67861"/>
            <a:ext cx="4265744" cy="1077218"/>
          </a:xfrm>
        </p:spPr>
        <p:txBody>
          <a:bodyPr/>
          <a:lstStyle/>
          <a:p>
            <a:r>
              <a:rPr lang="en-US" sz="3200" dirty="0"/>
              <a:t>When Governments Intervene in Markets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74192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3810379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$2 Trillion CARES Act Aid Package for Coronavirus Relief</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4127808" cy="4525963"/>
          </a:xfrm>
        </p:spPr>
        <p:txBody>
          <a:bodyPr>
            <a:noAutofit/>
          </a:bodyPr>
          <a:lstStyle/>
          <a:p>
            <a:pPr>
              <a:buFont typeface="Wingdings" panose="05000000000000000000" pitchFamily="2" charset="2"/>
              <a:buChar char="§"/>
            </a:pPr>
            <a:r>
              <a:rPr lang="en-US" sz="2000" dirty="0"/>
              <a:t>The U.S. CARES Act included $377 billion in aid for small businesses in the form of grants, and forgivable loans contingent on maintaining payroll and keeping workers employed.</a:t>
            </a:r>
          </a:p>
          <a:p>
            <a:pPr>
              <a:buFont typeface="Wingdings" panose="05000000000000000000" pitchFamily="2" charset="2"/>
              <a:buChar char="§"/>
            </a:pPr>
            <a:r>
              <a:rPr lang="en-US" sz="2000" b="1" dirty="0"/>
              <a:t>How do you think the government’s intervention changed the market for restaurant meals?</a:t>
            </a:r>
          </a:p>
        </p:txBody>
      </p:sp>
      <p:cxnSp>
        <p:nvCxnSpPr>
          <p:cNvPr id="24" name="Straight Connector 23">
            <a:extLst>
              <a:ext uri="{FF2B5EF4-FFF2-40B4-BE49-F238E27FC236}">
                <a16:creationId xmlns:a16="http://schemas.microsoft.com/office/drawing/2014/main" xmlns="" id="{84FE462C-A1D2-4C80-B689-11D8E87C1401}"/>
              </a:ext>
            </a:extLst>
          </p:cNvPr>
          <p:cNvCxnSpPr>
            <a:cxnSpLocks/>
          </p:cNvCxnSpPr>
          <p:nvPr/>
        </p:nvCxnSpPr>
        <p:spPr>
          <a:xfrm flipH="1">
            <a:off x="5399913" y="200025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xmlns="" id="{52A43C47-810B-4E41-A73B-191B117C5A0B}"/>
              </a:ext>
            </a:extLst>
          </p:cNvPr>
          <p:cNvCxnSpPr>
            <a:cxnSpLocks/>
          </p:cNvCxnSpPr>
          <p:nvPr/>
        </p:nvCxnSpPr>
        <p:spPr>
          <a:xfrm flipH="1" flipV="1">
            <a:off x="5399915" y="500062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A51631F4-C906-40D0-BC43-4996CBFD4D68}"/>
              </a:ext>
            </a:extLst>
          </p:cNvPr>
          <p:cNvSpPr txBox="1"/>
          <p:nvPr/>
        </p:nvSpPr>
        <p:spPr>
          <a:xfrm>
            <a:off x="4244890" y="2000250"/>
            <a:ext cx="1159785" cy="297004"/>
          </a:xfrm>
          <a:prstGeom prst="rect">
            <a:avLst/>
          </a:prstGeom>
          <a:noFill/>
        </p:spPr>
        <p:txBody>
          <a:bodyPr wrap="square" rtlCol="0">
            <a:spAutoFit/>
          </a:bodyPr>
          <a:lstStyle/>
          <a:p>
            <a:r>
              <a:rPr lang="en-US" sz="1330" dirty="0">
                <a:latin typeface="+mn-lt"/>
              </a:rPr>
              <a:t>Sticker Price</a:t>
            </a:r>
          </a:p>
        </p:txBody>
      </p:sp>
      <p:sp>
        <p:nvSpPr>
          <p:cNvPr id="29" name="TextBox 28">
            <a:extLst>
              <a:ext uri="{FF2B5EF4-FFF2-40B4-BE49-F238E27FC236}">
                <a16:creationId xmlns:a16="http://schemas.microsoft.com/office/drawing/2014/main" xmlns="" id="{6DA9A1FB-77AB-4D48-8931-19135FB26BCB}"/>
              </a:ext>
            </a:extLst>
          </p:cNvPr>
          <p:cNvSpPr txBox="1"/>
          <p:nvPr/>
        </p:nvSpPr>
        <p:spPr>
          <a:xfrm>
            <a:off x="8127703" y="5010149"/>
            <a:ext cx="853610" cy="297004"/>
          </a:xfrm>
          <a:prstGeom prst="rect">
            <a:avLst/>
          </a:prstGeom>
          <a:noFill/>
        </p:spPr>
        <p:txBody>
          <a:bodyPr wrap="square" rtlCol="0">
            <a:spAutoFit/>
          </a:bodyPr>
          <a:lstStyle/>
          <a:p>
            <a:r>
              <a:rPr lang="en-US" sz="1330" dirty="0">
                <a:latin typeface="+mn-lt"/>
              </a:rPr>
              <a:t>Quantity</a:t>
            </a:r>
          </a:p>
        </p:txBody>
      </p:sp>
      <p:sp>
        <p:nvSpPr>
          <p:cNvPr id="30" name="TextBox 29">
            <a:extLst>
              <a:ext uri="{FF2B5EF4-FFF2-40B4-BE49-F238E27FC236}">
                <a16:creationId xmlns:a16="http://schemas.microsoft.com/office/drawing/2014/main" xmlns="" id="{42696C64-2E08-4FA5-86A7-59FFCC4593AD}"/>
              </a:ext>
            </a:extLst>
          </p:cNvPr>
          <p:cNvSpPr txBox="1"/>
          <p:nvPr/>
        </p:nvSpPr>
        <p:spPr>
          <a:xfrm>
            <a:off x="5751446" y="1560442"/>
            <a:ext cx="2878336" cy="297004"/>
          </a:xfrm>
          <a:prstGeom prst="rect">
            <a:avLst/>
          </a:prstGeom>
          <a:noFill/>
        </p:spPr>
        <p:txBody>
          <a:bodyPr wrap="square" rtlCol="0">
            <a:spAutoFit/>
          </a:bodyPr>
          <a:lstStyle/>
          <a:p>
            <a:r>
              <a:rPr lang="en-US" sz="1330" dirty="0">
                <a:latin typeface="+mn-lt"/>
              </a:rPr>
              <a:t>Market for Restaurant Meals</a:t>
            </a:r>
          </a:p>
        </p:txBody>
      </p:sp>
      <p:cxnSp>
        <p:nvCxnSpPr>
          <p:cNvPr id="31" name="Straight Connector 30">
            <a:extLst>
              <a:ext uri="{FF2B5EF4-FFF2-40B4-BE49-F238E27FC236}">
                <a16:creationId xmlns:a16="http://schemas.microsoft.com/office/drawing/2014/main" xmlns="" id="{C1F878FB-EF59-4710-BDDF-FB67986F2DA5}"/>
              </a:ext>
            </a:extLst>
          </p:cNvPr>
          <p:cNvCxnSpPr/>
          <p:nvPr/>
        </p:nvCxnSpPr>
        <p:spPr>
          <a:xfrm flipV="1">
            <a:off x="5399913" y="2552700"/>
            <a:ext cx="2770632" cy="1990725"/>
          </a:xfrm>
          <a:prstGeom prst="line">
            <a:avLst/>
          </a:prstGeom>
          <a:ln w="28575">
            <a:solidFill>
              <a:srgbClr val="962893"/>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xmlns="" id="{2ECB7F50-776D-4807-A65D-8F1204137F18}"/>
              </a:ext>
            </a:extLst>
          </p:cNvPr>
          <p:cNvSpPr txBox="1"/>
          <p:nvPr/>
        </p:nvSpPr>
        <p:spPr>
          <a:xfrm>
            <a:off x="6703133" y="1891162"/>
            <a:ext cx="1159783" cy="501676"/>
          </a:xfrm>
          <a:prstGeom prst="rect">
            <a:avLst/>
          </a:prstGeom>
          <a:noFill/>
        </p:spPr>
        <p:txBody>
          <a:bodyPr wrap="square" rtlCol="0">
            <a:spAutoFit/>
          </a:bodyPr>
          <a:lstStyle/>
          <a:p>
            <a:r>
              <a:rPr lang="en-US" sz="1330" dirty="0">
                <a:solidFill>
                  <a:srgbClr val="D72246"/>
                </a:solidFill>
              </a:rPr>
              <a:t>Old supply curve</a:t>
            </a:r>
          </a:p>
        </p:txBody>
      </p:sp>
      <p:cxnSp>
        <p:nvCxnSpPr>
          <p:cNvPr id="35" name="Straight Connector 34">
            <a:extLst>
              <a:ext uri="{FF2B5EF4-FFF2-40B4-BE49-F238E27FC236}">
                <a16:creationId xmlns:a16="http://schemas.microsoft.com/office/drawing/2014/main" xmlns="" id="{289A4C82-677B-4818-9865-42D59368DA34}"/>
              </a:ext>
            </a:extLst>
          </p:cNvPr>
          <p:cNvCxnSpPr>
            <a:cxnSpLocks/>
          </p:cNvCxnSpPr>
          <p:nvPr/>
        </p:nvCxnSpPr>
        <p:spPr>
          <a:xfrm>
            <a:off x="5399913" y="303847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BD2918E7-6342-4BA7-843E-71B88AE5FB59}"/>
              </a:ext>
            </a:extLst>
          </p:cNvPr>
          <p:cNvSpPr txBox="1"/>
          <p:nvPr/>
        </p:nvSpPr>
        <p:spPr>
          <a:xfrm>
            <a:off x="6815635" y="4539529"/>
            <a:ext cx="853610" cy="501676"/>
          </a:xfrm>
          <a:prstGeom prst="rect">
            <a:avLst/>
          </a:prstGeom>
          <a:noFill/>
        </p:spPr>
        <p:txBody>
          <a:bodyPr wrap="square" rtlCol="0">
            <a:spAutoFit/>
          </a:bodyPr>
          <a:lstStyle/>
          <a:p>
            <a:r>
              <a:rPr lang="en-US" sz="1330" dirty="0">
                <a:solidFill>
                  <a:srgbClr val="0075C1"/>
                </a:solidFill>
                <a:latin typeface="+mn-lt"/>
              </a:rPr>
              <a:t>Demand curve</a:t>
            </a:r>
          </a:p>
        </p:txBody>
      </p:sp>
      <p:cxnSp>
        <p:nvCxnSpPr>
          <p:cNvPr id="37" name="Straight Connector 36">
            <a:extLst>
              <a:ext uri="{FF2B5EF4-FFF2-40B4-BE49-F238E27FC236}">
                <a16:creationId xmlns:a16="http://schemas.microsoft.com/office/drawing/2014/main" xmlns="" id="{92261E28-571E-49E3-9986-4E1DDD617D68}"/>
              </a:ext>
            </a:extLst>
          </p:cNvPr>
          <p:cNvCxnSpPr>
            <a:cxnSpLocks/>
          </p:cNvCxnSpPr>
          <p:nvPr/>
        </p:nvCxnSpPr>
        <p:spPr>
          <a:xfrm flipV="1">
            <a:off x="5399912" y="2295526"/>
            <a:ext cx="2094358" cy="1481136"/>
          </a:xfrm>
          <a:prstGeom prst="line">
            <a:avLst/>
          </a:prstGeom>
          <a:ln w="28575">
            <a:solidFill>
              <a:srgbClr val="D72246"/>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xmlns="" id="{1511B82D-195C-4C92-8ED2-C117565B6788}"/>
              </a:ext>
            </a:extLst>
          </p:cNvPr>
          <p:cNvSpPr txBox="1"/>
          <p:nvPr/>
        </p:nvSpPr>
        <p:spPr>
          <a:xfrm>
            <a:off x="8160580" y="2314490"/>
            <a:ext cx="1159783" cy="501676"/>
          </a:xfrm>
          <a:prstGeom prst="rect">
            <a:avLst/>
          </a:prstGeom>
          <a:noFill/>
        </p:spPr>
        <p:txBody>
          <a:bodyPr wrap="square" rtlCol="0">
            <a:spAutoFit/>
          </a:bodyPr>
          <a:lstStyle/>
          <a:p>
            <a:r>
              <a:rPr lang="en-US" sz="1330" dirty="0">
                <a:solidFill>
                  <a:srgbClr val="962893"/>
                </a:solidFill>
              </a:rPr>
              <a:t>New supply curve</a:t>
            </a:r>
          </a:p>
        </p:txBody>
      </p:sp>
      <p:cxnSp>
        <p:nvCxnSpPr>
          <p:cNvPr id="39" name="Straight Connector 38">
            <a:extLst>
              <a:ext uri="{FF2B5EF4-FFF2-40B4-BE49-F238E27FC236}">
                <a16:creationId xmlns:a16="http://schemas.microsoft.com/office/drawing/2014/main" xmlns="" id="{F797FF6C-B22C-4752-9CD0-0497A4C9FC40}"/>
              </a:ext>
            </a:extLst>
          </p:cNvPr>
          <p:cNvCxnSpPr>
            <a:cxnSpLocks/>
          </p:cNvCxnSpPr>
          <p:nvPr/>
        </p:nvCxnSpPr>
        <p:spPr>
          <a:xfrm flipH="1">
            <a:off x="6447662" y="3038475"/>
            <a:ext cx="1" cy="1962148"/>
          </a:xfrm>
          <a:prstGeom prst="line">
            <a:avLst/>
          </a:prstGeom>
          <a:ln w="12700" cap="flat" cmpd="sng" algn="ctr">
            <a:solidFill>
              <a:srgbClr val="0066B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623DCDCC-00C9-4DF7-8BFD-D15EA6B23EB4}"/>
              </a:ext>
            </a:extLst>
          </p:cNvPr>
          <p:cNvCxnSpPr>
            <a:cxnSpLocks/>
          </p:cNvCxnSpPr>
          <p:nvPr/>
        </p:nvCxnSpPr>
        <p:spPr>
          <a:xfrm>
            <a:off x="5923787" y="3452376"/>
            <a:ext cx="0" cy="1548247"/>
          </a:xfrm>
          <a:prstGeom prst="line">
            <a:avLst/>
          </a:prstGeom>
          <a:ln w="12700" cap="flat" cmpd="sng" algn="ctr">
            <a:solidFill>
              <a:srgbClr val="C3C4C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xmlns="" id="{2D6114F8-0DAC-4AB0-8979-76F793CBCC63}"/>
              </a:ext>
            </a:extLst>
          </p:cNvPr>
          <p:cNvCxnSpPr>
            <a:cxnSpLocks/>
          </p:cNvCxnSpPr>
          <p:nvPr/>
        </p:nvCxnSpPr>
        <p:spPr>
          <a:xfrm flipH="1">
            <a:off x="5427319" y="3776662"/>
            <a:ext cx="1020344" cy="0"/>
          </a:xfrm>
          <a:prstGeom prst="line">
            <a:avLst/>
          </a:prstGeom>
          <a:ln w="12700" cap="flat" cmpd="sng" algn="ctr">
            <a:solidFill>
              <a:srgbClr val="0066B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3" name="Picture 42">
            <a:extLst>
              <a:ext uri="{FF2B5EF4-FFF2-40B4-BE49-F238E27FC236}">
                <a16:creationId xmlns:a16="http://schemas.microsoft.com/office/drawing/2014/main" xmlns="" id="{5C5BF81E-F925-43EF-AB59-AA4C62A88C25}"/>
              </a:ext>
            </a:extLst>
          </p:cNvPr>
          <p:cNvPicPr>
            <a:picLocks noChangeAspect="1"/>
          </p:cNvPicPr>
          <p:nvPr/>
        </p:nvPicPr>
        <p:blipFill>
          <a:blip r:embed="rId8"/>
          <a:stretch>
            <a:fillRect/>
          </a:stretch>
        </p:blipFill>
        <p:spPr>
          <a:xfrm rot="10800000">
            <a:off x="5993414" y="4884467"/>
            <a:ext cx="453917" cy="82530"/>
          </a:xfrm>
          <a:prstGeom prst="rect">
            <a:avLst/>
          </a:prstGeom>
        </p:spPr>
      </p:pic>
      <p:pic>
        <p:nvPicPr>
          <p:cNvPr id="3" name="Picture 2">
            <a:extLst>
              <a:ext uri="{FF2B5EF4-FFF2-40B4-BE49-F238E27FC236}">
                <a16:creationId xmlns:a16="http://schemas.microsoft.com/office/drawing/2014/main" xmlns="" id="{FCCA5695-F4AA-4766-BE7D-A200D299E3FE}"/>
              </a:ext>
            </a:extLst>
          </p:cNvPr>
          <p:cNvPicPr>
            <a:picLocks noChangeAspect="1"/>
          </p:cNvPicPr>
          <p:nvPr/>
        </p:nvPicPr>
        <p:blipFill>
          <a:blip r:embed="rId9"/>
          <a:stretch>
            <a:fillRect/>
          </a:stretch>
        </p:blipFill>
        <p:spPr>
          <a:xfrm rot="5400000">
            <a:off x="6991469" y="2733692"/>
            <a:ext cx="501941" cy="232688"/>
          </a:xfrm>
          <a:prstGeom prst="rect">
            <a:avLst/>
          </a:prstGeom>
        </p:spPr>
      </p:pic>
      <p:cxnSp>
        <p:nvCxnSpPr>
          <p:cNvPr id="46" name="Straight Connector 45">
            <a:extLst>
              <a:ext uri="{FF2B5EF4-FFF2-40B4-BE49-F238E27FC236}">
                <a16:creationId xmlns:a16="http://schemas.microsoft.com/office/drawing/2014/main" xmlns="" id="{AAA49887-D023-46B0-A503-F3AC4CD91CA0}"/>
              </a:ext>
            </a:extLst>
          </p:cNvPr>
          <p:cNvCxnSpPr>
            <a:cxnSpLocks/>
          </p:cNvCxnSpPr>
          <p:nvPr/>
        </p:nvCxnSpPr>
        <p:spPr>
          <a:xfrm flipH="1">
            <a:off x="5398771" y="3424237"/>
            <a:ext cx="534542" cy="0"/>
          </a:xfrm>
          <a:prstGeom prst="line">
            <a:avLst/>
          </a:prstGeom>
          <a:ln w="12700" cap="flat" cmpd="sng" algn="ctr">
            <a:solidFill>
              <a:srgbClr val="C3C4C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xmlns="" id="{FFFB8B43-D95C-49C9-9133-DD851091BC7A}"/>
              </a:ext>
            </a:extLst>
          </p:cNvPr>
          <p:cNvCxnSpPr>
            <a:cxnSpLocks/>
          </p:cNvCxnSpPr>
          <p:nvPr/>
        </p:nvCxnSpPr>
        <p:spPr>
          <a:xfrm flipH="1">
            <a:off x="5417794" y="3062287"/>
            <a:ext cx="1020344" cy="0"/>
          </a:xfrm>
          <a:prstGeom prst="line">
            <a:avLst/>
          </a:prstGeom>
          <a:ln w="12700" cap="flat" cmpd="sng" algn="ctr">
            <a:solidFill>
              <a:srgbClr val="CA542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xmlns="" id="{0B12AD54-2C5E-4D58-9877-F677AFEDBF4F}"/>
              </a:ext>
            </a:extLst>
          </p:cNvPr>
          <p:cNvSpPr txBox="1"/>
          <p:nvPr/>
        </p:nvSpPr>
        <p:spPr>
          <a:xfrm>
            <a:off x="4297287" y="3624881"/>
            <a:ext cx="1159785" cy="246221"/>
          </a:xfrm>
          <a:prstGeom prst="rect">
            <a:avLst/>
          </a:prstGeom>
          <a:noFill/>
        </p:spPr>
        <p:txBody>
          <a:bodyPr wrap="square" rtlCol="0">
            <a:spAutoFit/>
          </a:bodyPr>
          <a:lstStyle/>
          <a:p>
            <a:r>
              <a:rPr lang="en-US" sz="1000" dirty="0">
                <a:solidFill>
                  <a:srgbClr val="0075C1"/>
                </a:solidFill>
              </a:rPr>
              <a:t>Price buyers pay</a:t>
            </a:r>
          </a:p>
        </p:txBody>
      </p:sp>
      <p:sp>
        <p:nvSpPr>
          <p:cNvPr id="32" name="TextBox 31">
            <a:extLst>
              <a:ext uri="{FF2B5EF4-FFF2-40B4-BE49-F238E27FC236}">
                <a16:creationId xmlns:a16="http://schemas.microsoft.com/office/drawing/2014/main" xmlns="" id="{C2488BE4-1E24-4CC9-9D19-9F031E42CD38}"/>
              </a:ext>
            </a:extLst>
          </p:cNvPr>
          <p:cNvSpPr txBox="1"/>
          <p:nvPr/>
        </p:nvSpPr>
        <p:spPr>
          <a:xfrm>
            <a:off x="4166599" y="2912330"/>
            <a:ext cx="1316366" cy="246221"/>
          </a:xfrm>
          <a:prstGeom prst="rect">
            <a:avLst/>
          </a:prstGeom>
          <a:noFill/>
        </p:spPr>
        <p:txBody>
          <a:bodyPr wrap="square" rtlCol="0">
            <a:spAutoFit/>
          </a:bodyPr>
          <a:lstStyle/>
          <a:p>
            <a:r>
              <a:rPr lang="en-US" sz="1000" dirty="0">
                <a:solidFill>
                  <a:srgbClr val="D6714A"/>
                </a:solidFill>
              </a:rPr>
              <a:t>Price sellers receive</a:t>
            </a:r>
          </a:p>
        </p:txBody>
      </p:sp>
      <p:sp>
        <p:nvSpPr>
          <p:cNvPr id="33" name="TextBox 32">
            <a:extLst>
              <a:ext uri="{FF2B5EF4-FFF2-40B4-BE49-F238E27FC236}">
                <a16:creationId xmlns:a16="http://schemas.microsoft.com/office/drawing/2014/main" xmlns="" id="{3EB5E868-E600-4636-BB7D-A6E20E801A0A}"/>
              </a:ext>
            </a:extLst>
          </p:cNvPr>
          <p:cNvSpPr txBox="1"/>
          <p:nvPr/>
        </p:nvSpPr>
        <p:spPr>
          <a:xfrm>
            <a:off x="5841946" y="4596183"/>
            <a:ext cx="745745" cy="246221"/>
          </a:xfrm>
          <a:prstGeom prst="rect">
            <a:avLst/>
          </a:prstGeom>
          <a:noFill/>
        </p:spPr>
        <p:txBody>
          <a:bodyPr wrap="square" rtlCol="0">
            <a:spAutoFit/>
          </a:bodyPr>
          <a:lstStyle/>
          <a:p>
            <a:r>
              <a:rPr lang="en-US" sz="1000" dirty="0">
                <a:solidFill>
                  <a:srgbClr val="088443"/>
                </a:solidFill>
              </a:rPr>
              <a:t>Quantity</a:t>
            </a:r>
          </a:p>
        </p:txBody>
      </p:sp>
    </p:spTree>
    <p:extLst>
      <p:ext uri="{BB962C8B-B14F-4D97-AF65-F5344CB8AC3E}">
        <p14:creationId xmlns:p14="http://schemas.microsoft.com/office/powerpoint/2010/main" val="28613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Welfare and Efficiency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53532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B1818B8E-F74C-4606-9D31-D277E15768D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B1818B8E-F74C-4606-9D31-D277E15768D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DE5CBE2-7118-4197-821A-709CDAA943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FE176364-4624-4887-BE86-84891848D7CE}"/>
              </a:ext>
            </a:extLst>
          </p:cNvPr>
          <p:cNvSpPr>
            <a:spLocks noGrp="1"/>
          </p:cNvSpPr>
          <p:nvPr>
            <p:ph type="title"/>
          </p:nvPr>
        </p:nvSpPr>
        <p:spPr/>
        <p:txBody>
          <a:bodyPr>
            <a:normAutofit/>
          </a:bodyPr>
          <a:lstStyle/>
          <a:p>
            <a:r>
              <a:rPr lang="en-US" dirty="0"/>
              <a:t>Discussion Question</a:t>
            </a:r>
          </a:p>
        </p:txBody>
      </p:sp>
      <p:graphicFrame>
        <p:nvGraphicFramePr>
          <p:cNvPr id="12" name="Chart 11">
            <a:extLst>
              <a:ext uri="{FF2B5EF4-FFF2-40B4-BE49-F238E27FC236}">
                <a16:creationId xmlns:a16="http://schemas.microsoft.com/office/drawing/2014/main" xmlns="" id="{4DDD4AEC-DD12-4E47-95C1-F8682A9BB047}"/>
              </a:ext>
            </a:extLst>
          </p:cNvPr>
          <p:cNvGraphicFramePr/>
          <p:nvPr>
            <p:extLst>
              <p:ext uri="{D42A27DB-BD31-4B8C-83A1-F6EECF244321}">
                <p14:modId xmlns:p14="http://schemas.microsoft.com/office/powerpoint/2010/main" val="2208717631"/>
              </p:ext>
            </p:extLst>
          </p:nvPr>
        </p:nvGraphicFramePr>
        <p:xfrm>
          <a:off x="521805" y="1285223"/>
          <a:ext cx="8100390" cy="485401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7955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Gains from Trade </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95040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extLst>
              <p:ext uri="{D42A27DB-BD31-4B8C-83A1-F6EECF244321}">
                <p14:modId xmlns:p14="http://schemas.microsoft.com/office/powerpoint/2010/main" val="4288080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A Pandemic Can Make it Difficult to Interpret Prices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200" y="1600200"/>
            <a:ext cx="4114800" cy="4525963"/>
          </a:xfrm>
        </p:spPr>
        <p:txBody>
          <a:bodyPr>
            <a:normAutofit fontScale="92500"/>
          </a:bodyPr>
          <a:lstStyle/>
          <a:p>
            <a:pPr>
              <a:buFont typeface="Wingdings" panose="05000000000000000000" pitchFamily="2" charset="2"/>
              <a:buChar char="§"/>
            </a:pPr>
            <a:r>
              <a:rPr lang="en-US" sz="2400" dirty="0"/>
              <a:t>Despite the Covid-19 recession, the S&amp;P 500 experienced the fastest drop followed by the fastest rebound in 90 years</a:t>
            </a:r>
          </a:p>
          <a:p>
            <a:pPr>
              <a:buFont typeface="Wingdings" panose="05000000000000000000" pitchFamily="2" charset="2"/>
              <a:buChar char="§"/>
            </a:pPr>
            <a:r>
              <a:rPr lang="en-US" sz="2400" dirty="0"/>
              <a:t>During Covid-19 lockdowns Hertz stock dropped to $0.40 due to bankruptcy before growing 1,400% to $6</a:t>
            </a:r>
          </a:p>
          <a:p>
            <a:pPr lvl="1">
              <a:buFont typeface="Wingdings" panose="05000000000000000000" pitchFamily="2" charset="2"/>
              <a:buChar char="§"/>
            </a:pPr>
            <a:r>
              <a:rPr lang="en-US" sz="1900" dirty="0"/>
              <a:t>Due in part to thousands of amateur investors buying Hertz stock on Robinhood </a:t>
            </a:r>
          </a:p>
        </p:txBody>
      </p:sp>
      <p:pic>
        <p:nvPicPr>
          <p:cNvPr id="8" name="Picture 7">
            <a:extLst>
              <a:ext uri="{FF2B5EF4-FFF2-40B4-BE49-F238E27FC236}">
                <a16:creationId xmlns:a16="http://schemas.microsoft.com/office/drawing/2014/main" xmlns="" id="{93AC9CDC-2488-4CD1-AA91-C3FB7B617FC4}"/>
              </a:ext>
            </a:extLst>
          </p:cNvPr>
          <p:cNvPicPr>
            <a:picLocks noChangeAspect="1"/>
          </p:cNvPicPr>
          <p:nvPr/>
        </p:nvPicPr>
        <p:blipFill>
          <a:blip r:embed="rId8"/>
          <a:stretch>
            <a:fillRect/>
          </a:stretch>
        </p:blipFill>
        <p:spPr>
          <a:xfrm>
            <a:off x="4572000" y="1600200"/>
            <a:ext cx="4572000" cy="4779818"/>
          </a:xfrm>
          <a:prstGeom prst="rect">
            <a:avLst/>
          </a:prstGeom>
        </p:spPr>
      </p:pic>
    </p:spTree>
    <p:extLst>
      <p:ext uri="{BB962C8B-B14F-4D97-AF65-F5344CB8AC3E}">
        <p14:creationId xmlns:p14="http://schemas.microsoft.com/office/powerpoint/2010/main" val="138643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International Trade</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1149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1220641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3" name="TextBox 2">
            <a:extLst>
              <a:ext uri="{FF2B5EF4-FFF2-40B4-BE49-F238E27FC236}">
                <a16:creationId xmlns:a16="http://schemas.microsoft.com/office/drawing/2014/main" xmlns="" id="{2DE2EB46-C806-4EE7-8311-A58FDC4BAD4C}"/>
              </a:ext>
            </a:extLst>
          </p:cNvPr>
          <p:cNvSpPr txBox="1"/>
          <p:nvPr/>
        </p:nvSpPr>
        <p:spPr>
          <a:xfrm>
            <a:off x="6734287" y="2153421"/>
            <a:ext cx="1952514" cy="3139321"/>
          </a:xfrm>
          <a:prstGeom prst="rect">
            <a:avLst/>
          </a:prstGeom>
          <a:solidFill>
            <a:schemeClr val="bg1"/>
          </a:solidFill>
        </p:spPr>
        <p:txBody>
          <a:bodyPr wrap="square" rtlCol="0">
            <a:spAutoFit/>
          </a:bodyPr>
          <a:lstStyle/>
          <a:p>
            <a:pPr algn="ctr"/>
            <a:r>
              <a:rPr lang="en-US" sz="1800" dirty="0">
                <a:solidFill>
                  <a:srgbClr val="376092"/>
                </a:solidFill>
                <a:latin typeface="+mn-lt"/>
              </a:rPr>
              <a:t>10 days before Florida issued a stay-at-home order cellphone location data showed an </a:t>
            </a:r>
            <a:r>
              <a:rPr lang="en-US" sz="1800" b="1" dirty="0">
                <a:solidFill>
                  <a:srgbClr val="376092"/>
                </a:solidFill>
                <a:latin typeface="+mn-lt"/>
              </a:rPr>
              <a:t>80% decrease in travel</a:t>
            </a:r>
            <a:r>
              <a:rPr lang="en-US" sz="1800" dirty="0">
                <a:solidFill>
                  <a:srgbClr val="376092"/>
                </a:solidFill>
                <a:latin typeface="+mn-lt"/>
              </a:rPr>
              <a:t>, with </a:t>
            </a:r>
            <a:r>
              <a:rPr lang="en-US" sz="1800" b="1" dirty="0">
                <a:solidFill>
                  <a:srgbClr val="376092"/>
                </a:solidFill>
                <a:latin typeface="+mn-lt"/>
              </a:rPr>
              <a:t>half</a:t>
            </a:r>
            <a:r>
              <a:rPr lang="en-US" sz="1800" dirty="0">
                <a:solidFill>
                  <a:srgbClr val="376092"/>
                </a:solidFill>
                <a:latin typeface="+mn-lt"/>
              </a:rPr>
              <a:t> of all phones </a:t>
            </a:r>
            <a:r>
              <a:rPr lang="en-US" sz="1800" b="1" dirty="0">
                <a:solidFill>
                  <a:srgbClr val="376092"/>
                </a:solidFill>
                <a:latin typeface="+mn-lt"/>
              </a:rPr>
              <a:t>not traveling more than a mile</a:t>
            </a:r>
            <a:r>
              <a:rPr lang="en-US" sz="1800" dirty="0">
                <a:solidFill>
                  <a:srgbClr val="376092"/>
                </a:solidFill>
                <a:latin typeface="+mn-lt"/>
              </a:rPr>
              <a:t>.</a:t>
            </a:r>
          </a:p>
        </p:txBody>
      </p:sp>
      <p:pic>
        <p:nvPicPr>
          <p:cNvPr id="9" name="Graphic 8" descr="Smart Phone">
            <a:extLst>
              <a:ext uri="{FF2B5EF4-FFF2-40B4-BE49-F238E27FC236}">
                <a16:creationId xmlns:a16="http://schemas.microsoft.com/office/drawing/2014/main" xmlns="" id="{3673824F-97AB-4394-9FF3-1933D7C489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313102" y="1339666"/>
            <a:ext cx="4794883" cy="4794883"/>
          </a:xfrm>
          <a:prstGeom prst="rect">
            <a:avLst/>
          </a:prstGeom>
        </p:spPr>
      </p:pic>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People Weighed the Costs and Benefits Before Government Shutdowns</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199" y="1600200"/>
            <a:ext cx="5638801" cy="4525963"/>
          </a:xfrm>
        </p:spPr>
        <p:txBody>
          <a:bodyPr>
            <a:noAutofit/>
          </a:bodyPr>
          <a:lstStyle/>
          <a:p>
            <a:pPr>
              <a:buFont typeface="Wingdings" panose="05000000000000000000" pitchFamily="2" charset="2"/>
              <a:buChar char="§"/>
            </a:pPr>
            <a:r>
              <a:rPr lang="en-US" dirty="0"/>
              <a:t>Businesses and households began to shutdown or social distance 10-20 days before government orders.</a:t>
            </a:r>
          </a:p>
          <a:p>
            <a:pPr lvl="1"/>
            <a:r>
              <a:rPr lang="en-US" sz="2200" dirty="0"/>
              <a:t>Across early or late closing states, including states that did not close, </a:t>
            </a:r>
            <a:r>
              <a:rPr lang="en-US" sz="2200" b="1" dirty="0"/>
              <a:t>most</a:t>
            </a:r>
            <a:r>
              <a:rPr lang="en-US" sz="2200" b="1" i="1" dirty="0"/>
              <a:t> </a:t>
            </a:r>
            <a:r>
              <a:rPr lang="en-US" sz="2200" b="1" dirty="0"/>
              <a:t>of the decline </a:t>
            </a:r>
            <a:r>
              <a:rPr lang="en-US" sz="2200" dirty="0"/>
              <a:t>in economic activity </a:t>
            </a:r>
            <a:r>
              <a:rPr lang="en-US" sz="2200" b="1" dirty="0"/>
              <a:t>occurred before official closures</a:t>
            </a:r>
          </a:p>
        </p:txBody>
      </p:sp>
      <p:sp>
        <p:nvSpPr>
          <p:cNvPr id="13" name="Oval 12">
            <a:extLst>
              <a:ext uri="{FF2B5EF4-FFF2-40B4-BE49-F238E27FC236}">
                <a16:creationId xmlns:a16="http://schemas.microsoft.com/office/drawing/2014/main" xmlns="" id="{666AFE92-7569-4865-A5B0-C07B54065CF9}"/>
              </a:ext>
            </a:extLst>
          </p:cNvPr>
          <p:cNvSpPr/>
          <p:nvPr/>
        </p:nvSpPr>
        <p:spPr>
          <a:xfrm>
            <a:off x="7549178" y="5518334"/>
            <a:ext cx="322729" cy="268941"/>
          </a:xfrm>
          <a:prstGeom prst="ellipse">
            <a:avLst/>
          </a:prstGeom>
          <a:solidFill>
            <a:schemeClr val="bg1"/>
          </a:solidFill>
          <a:ln w="41275">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0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3E04067C-67AC-4E19-84E6-E9FB179BAFE2}"/>
              </a:ext>
            </a:extLst>
          </p:cNvPr>
          <p:cNvGraphicFramePr>
            <a:graphicFrameLocks noChangeAspect="1"/>
          </p:cNvGraphicFramePr>
          <p:nvPr>
            <p:custDataLst>
              <p:tags r:id="rId2"/>
            </p:custDataLst>
            <p:extLst>
              <p:ext uri="{D42A27DB-BD31-4B8C-83A1-F6EECF244321}">
                <p14:modId xmlns:p14="http://schemas.microsoft.com/office/powerpoint/2010/main" val="3405282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3E04067C-67AC-4E19-84E6-E9FB179BAF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C968E051-B37A-46E2-8517-2A5425135D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A1769EA-0766-430C-9155-B93E8F419BBF}"/>
              </a:ext>
            </a:extLst>
          </p:cNvPr>
          <p:cNvSpPr>
            <a:spLocks noGrp="1"/>
          </p:cNvSpPr>
          <p:nvPr>
            <p:ph type="title"/>
          </p:nvPr>
        </p:nvSpPr>
        <p:spPr>
          <a:xfrm>
            <a:off x="0" y="274638"/>
            <a:ext cx="9144000" cy="1143000"/>
          </a:xfrm>
        </p:spPr>
        <p:txBody>
          <a:bodyPr>
            <a:normAutofit/>
          </a:bodyPr>
          <a:lstStyle/>
          <a:p>
            <a:r>
              <a:rPr lang="en-US" sz="3200" dirty="0"/>
              <a:t>Discussion Question: How Will Covid-19 Change Global Trade?</a:t>
            </a:r>
          </a:p>
        </p:txBody>
      </p:sp>
      <p:sp>
        <p:nvSpPr>
          <p:cNvPr id="5" name="Content Placeholder 4">
            <a:extLst>
              <a:ext uri="{FF2B5EF4-FFF2-40B4-BE49-F238E27FC236}">
                <a16:creationId xmlns:a16="http://schemas.microsoft.com/office/drawing/2014/main" xmlns="" id="{AEC45270-B10A-4CE8-A8F7-2E696A87C37A}"/>
              </a:ext>
            </a:extLst>
          </p:cNvPr>
          <p:cNvSpPr>
            <a:spLocks noGrp="1"/>
          </p:cNvSpPr>
          <p:nvPr>
            <p:ph idx="1"/>
          </p:nvPr>
        </p:nvSpPr>
        <p:spPr>
          <a:xfrm>
            <a:off x="457199" y="1600200"/>
            <a:ext cx="4631635" cy="4819650"/>
          </a:xfrm>
        </p:spPr>
        <p:txBody>
          <a:bodyPr>
            <a:normAutofit fontScale="70000" lnSpcReduction="20000"/>
          </a:bodyPr>
          <a:lstStyle/>
          <a:p>
            <a:pPr>
              <a:buFont typeface="Wingdings" panose="05000000000000000000" pitchFamily="2" charset="2"/>
              <a:buChar char="§"/>
            </a:pPr>
            <a:r>
              <a:rPr lang="en-US" sz="3400" dirty="0"/>
              <a:t>Before 2008, global trade was </a:t>
            </a:r>
            <a:r>
              <a:rPr lang="en-US" sz="3400" b="1" dirty="0"/>
              <a:t>growing twice as fast</a:t>
            </a:r>
            <a:r>
              <a:rPr lang="en-US" sz="3400" dirty="0"/>
              <a:t> as the world economic output</a:t>
            </a:r>
          </a:p>
          <a:p>
            <a:pPr>
              <a:buFont typeface="Wingdings" panose="05000000000000000000" pitchFamily="2" charset="2"/>
              <a:buChar char="§"/>
            </a:pPr>
            <a:r>
              <a:rPr lang="en-US" sz="3400" dirty="0"/>
              <a:t>Post-</a:t>
            </a:r>
            <a:r>
              <a:rPr lang="en-US" sz="3400" dirty="0" err="1"/>
              <a:t>Covid</a:t>
            </a:r>
            <a:r>
              <a:rPr lang="en-US" sz="3400" dirty="0"/>
              <a:t>, global trade is projected to </a:t>
            </a:r>
            <a:r>
              <a:rPr lang="en-US" sz="3400" b="1" dirty="0"/>
              <a:t>fall three times</a:t>
            </a:r>
            <a:r>
              <a:rPr lang="en-US" sz="3400" dirty="0"/>
              <a:t> as much as world output</a:t>
            </a:r>
          </a:p>
          <a:p>
            <a:pPr lvl="1">
              <a:buFont typeface="Wingdings" panose="05000000000000000000" pitchFamily="2" charset="2"/>
              <a:buChar char="§"/>
            </a:pPr>
            <a:r>
              <a:rPr lang="en-US" sz="3100" dirty="0"/>
              <a:t>Anti-trade talk is growing around the world; including on-shoring of food supply and restricting PPE exports.</a:t>
            </a:r>
          </a:p>
          <a:p>
            <a:pPr lvl="1">
              <a:buFont typeface="Wingdings" panose="05000000000000000000" pitchFamily="2" charset="2"/>
              <a:buChar char="§"/>
            </a:pPr>
            <a:r>
              <a:rPr lang="en-US" sz="3100" b="1" dirty="0"/>
              <a:t>Is on-shoring the best way to build resilient supply chains? </a:t>
            </a:r>
          </a:p>
        </p:txBody>
      </p:sp>
      <p:pic>
        <p:nvPicPr>
          <p:cNvPr id="8" name="Picture 7" descr="A screenshot of a cell phone&#10;&#10;Description automatically generated">
            <a:extLst>
              <a:ext uri="{FF2B5EF4-FFF2-40B4-BE49-F238E27FC236}">
                <a16:creationId xmlns:a16="http://schemas.microsoft.com/office/drawing/2014/main" xmlns="" id="{A64E73D5-DD1E-4C80-AE53-7EDEC5C5D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4408" y="1520688"/>
            <a:ext cx="3049592" cy="2007511"/>
          </a:xfrm>
          <a:prstGeom prst="rect">
            <a:avLst/>
          </a:prstGeom>
        </p:spPr>
      </p:pic>
      <p:sp>
        <p:nvSpPr>
          <p:cNvPr id="9" name="TextBox 8">
            <a:extLst>
              <a:ext uri="{FF2B5EF4-FFF2-40B4-BE49-F238E27FC236}">
                <a16:creationId xmlns:a16="http://schemas.microsoft.com/office/drawing/2014/main" xmlns="" id="{C59F40CC-7305-483D-B5BD-B03BDBC20BDB}"/>
              </a:ext>
            </a:extLst>
          </p:cNvPr>
          <p:cNvSpPr txBox="1"/>
          <p:nvPr/>
        </p:nvSpPr>
        <p:spPr>
          <a:xfrm>
            <a:off x="6096000" y="2170155"/>
            <a:ext cx="3048000" cy="1231106"/>
          </a:xfrm>
          <a:prstGeom prst="rect">
            <a:avLst/>
          </a:prstGeom>
          <a:solidFill>
            <a:srgbClr val="F1F1F1"/>
          </a:solidFill>
        </p:spPr>
        <p:txBody>
          <a:bodyPr wrap="square" rtlCol="0">
            <a:spAutoFit/>
          </a:bodyPr>
          <a:lstStyle/>
          <a:p>
            <a:r>
              <a:rPr lang="en-US" sz="2600" dirty="0">
                <a:latin typeface="Times New Roman" panose="02020603050405020304" pitchFamily="18" charset="0"/>
                <a:cs typeface="Times New Roman" panose="02020603050405020304" pitchFamily="18" charset="0"/>
              </a:rPr>
              <a:t>Has Covid-19 Killed Globalization?</a:t>
            </a:r>
          </a:p>
          <a:p>
            <a:endParaRPr lang="en-US" sz="1000" i="1" dirty="0">
              <a:latin typeface="Times New Roman" panose="02020603050405020304" pitchFamily="18" charset="0"/>
              <a:cs typeface="Times New Roman" panose="02020603050405020304" pitchFamily="18" charset="0"/>
            </a:endParaRPr>
          </a:p>
          <a:p>
            <a:r>
              <a:rPr lang="en-US" sz="1200" i="1"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hlinkClick r:id="rId9"/>
              </a:rPr>
              <a:t>The Economist</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(May 14, 2020)</a:t>
            </a:r>
          </a:p>
        </p:txBody>
      </p:sp>
      <p:sp>
        <p:nvSpPr>
          <p:cNvPr id="10" name="Speech Bubble: Oval 9">
            <a:extLst>
              <a:ext uri="{FF2B5EF4-FFF2-40B4-BE49-F238E27FC236}">
                <a16:creationId xmlns:a16="http://schemas.microsoft.com/office/drawing/2014/main" xmlns="" id="{1CABA113-FDB0-42F9-ADAA-8D17173261FB}"/>
              </a:ext>
            </a:extLst>
          </p:cNvPr>
          <p:cNvSpPr/>
          <p:nvPr/>
        </p:nvSpPr>
        <p:spPr>
          <a:xfrm>
            <a:off x="4999383" y="3528199"/>
            <a:ext cx="4144618" cy="2891651"/>
          </a:xfrm>
          <a:prstGeom prst="wedgeEllipseCallout">
            <a:avLst>
              <a:gd name="adj1" fmla="val 45870"/>
              <a:gd name="adj2" fmla="val -47819"/>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“The pandemic will politicize travel and migration and entrench a bias towards self-reliance. This inward-looking lurch will enfeeble the recovery, leave the economy vulnerable and spread geopolitical instability.”</a:t>
            </a:r>
          </a:p>
        </p:txBody>
      </p:sp>
    </p:spTree>
    <p:extLst>
      <p:ext uri="{BB962C8B-B14F-4D97-AF65-F5344CB8AC3E}">
        <p14:creationId xmlns:p14="http://schemas.microsoft.com/office/powerpoint/2010/main" val="40209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Externalities and Public Goods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853404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extLst>
              <p:ext uri="{D42A27DB-BD31-4B8C-83A1-F6EECF244321}">
                <p14:modId xmlns:p14="http://schemas.microsoft.com/office/powerpoint/2010/main" val="2043083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7" imgW="395" imgH="394" progId="TCLayout.ActiveDocument.1">
                  <p:embed/>
                </p:oleObj>
              </mc:Choice>
              <mc:Fallback>
                <p:oleObj name="think-cell Slide" r:id="rId7"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Covid-19 Presented Negative and Positive Externalities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200" y="1600200"/>
            <a:ext cx="4114800" cy="4525963"/>
          </a:xfrm>
        </p:spPr>
        <p:txBody>
          <a:bodyPr>
            <a:normAutofit lnSpcReduction="10000"/>
          </a:bodyPr>
          <a:lstStyle/>
          <a:p>
            <a:pPr>
              <a:buFont typeface="Wingdings" panose="05000000000000000000" pitchFamily="2" charset="2"/>
              <a:buChar char="§"/>
            </a:pPr>
            <a:r>
              <a:rPr lang="en-US" sz="2400" dirty="0"/>
              <a:t>Infectious diseases, like coronavirus Covid-19, force individuals to make decisions laden with externalities.</a:t>
            </a:r>
          </a:p>
          <a:p>
            <a:pPr>
              <a:buFont typeface="Wingdings" panose="05000000000000000000" pitchFamily="2" charset="2"/>
              <a:buChar char="§"/>
            </a:pPr>
            <a:r>
              <a:rPr lang="en-US" sz="2400" b="1" dirty="0"/>
              <a:t>Negative externalities </a:t>
            </a:r>
            <a:r>
              <a:rPr lang="en-US" sz="2400" dirty="0"/>
              <a:t>include attending crowded spring break parties</a:t>
            </a:r>
          </a:p>
          <a:p>
            <a:pPr>
              <a:buFont typeface="Wingdings" panose="05000000000000000000" pitchFamily="2" charset="2"/>
              <a:buChar char="§"/>
            </a:pPr>
            <a:r>
              <a:rPr lang="en-US" sz="2400" b="1" dirty="0"/>
              <a:t>Positive externalities </a:t>
            </a:r>
            <a:r>
              <a:rPr lang="en-US" sz="2400" dirty="0"/>
              <a:t>include appropriate social distancing</a:t>
            </a:r>
          </a:p>
        </p:txBody>
      </p:sp>
      <p:pic>
        <p:nvPicPr>
          <p:cNvPr id="2" name="Picture 1">
            <a:extLst>
              <a:ext uri="{FF2B5EF4-FFF2-40B4-BE49-F238E27FC236}">
                <a16:creationId xmlns:a16="http://schemas.microsoft.com/office/drawing/2014/main" xmlns="" id="{A6415A43-B950-4AC4-8F98-E837A0EE5309}"/>
              </a:ext>
            </a:extLst>
          </p:cNvPr>
          <p:cNvPicPr>
            <a:picLocks noChangeAspect="1"/>
          </p:cNvPicPr>
          <p:nvPr/>
        </p:nvPicPr>
        <p:blipFill>
          <a:blip r:embed="rId9"/>
          <a:stretch>
            <a:fillRect/>
          </a:stretch>
        </p:blipFill>
        <p:spPr>
          <a:xfrm>
            <a:off x="4744226" y="1600200"/>
            <a:ext cx="4209161" cy="4165486"/>
          </a:xfrm>
          <a:prstGeom prst="rect">
            <a:avLst/>
          </a:prstGeom>
        </p:spPr>
      </p:pic>
      <p:sp>
        <p:nvSpPr>
          <p:cNvPr id="9" name="TextBox 8">
            <a:extLst>
              <a:ext uri="{FF2B5EF4-FFF2-40B4-BE49-F238E27FC236}">
                <a16:creationId xmlns:a16="http://schemas.microsoft.com/office/drawing/2014/main" xmlns="" id="{E0D910A3-58E6-459B-B00A-5FBC6D3DAADB}"/>
              </a:ext>
            </a:extLst>
          </p:cNvPr>
          <p:cNvSpPr txBox="1"/>
          <p:nvPr/>
        </p:nvSpPr>
        <p:spPr>
          <a:xfrm>
            <a:off x="4744226" y="5765686"/>
            <a:ext cx="4419600" cy="276999"/>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Source: </a:t>
            </a:r>
            <a:r>
              <a:rPr lang="en-US" sz="1200" dirty="0">
                <a:solidFill>
                  <a:prstClr val="black"/>
                </a:solidFill>
                <a:latin typeface="Times New Roman" panose="02020603050405020304" pitchFamily="18" charset="0"/>
                <a:cs typeface="Times New Roman" panose="02020603050405020304" pitchFamily="18" charset="0"/>
                <a:hlinkClick r:id="rId10"/>
              </a:rPr>
              <a:t>CBS News (Twitter)</a:t>
            </a:r>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3" name="Online Media 2">
            <a:hlinkClick r:id="" action="ppaction://media"/>
            <a:extLst>
              <a:ext uri="{FF2B5EF4-FFF2-40B4-BE49-F238E27FC236}">
                <a16:creationId xmlns:a16="http://schemas.microsoft.com/office/drawing/2014/main" xmlns="" id="{51E6E233-5BD0-4C36-9528-481FD46FBEAE}"/>
              </a:ext>
            </a:extLst>
          </p:cNvPr>
          <p:cNvPicPr>
            <a:picLocks noRot="1" noChangeAspect="1"/>
          </p:cNvPicPr>
          <p:nvPr>
            <a:videoFile r:link="rId4"/>
          </p:nvPr>
        </p:nvPicPr>
        <p:blipFill>
          <a:blip r:embed="rId11"/>
          <a:stretch>
            <a:fillRect/>
          </a:stretch>
        </p:blipFill>
        <p:spPr>
          <a:xfrm>
            <a:off x="4744226" y="3339548"/>
            <a:ext cx="4209161" cy="2426138"/>
          </a:xfrm>
          <a:prstGeom prst="rect">
            <a:avLst/>
          </a:prstGeom>
        </p:spPr>
      </p:pic>
    </p:spTree>
    <p:extLst>
      <p:ext uri="{BB962C8B-B14F-4D97-AF65-F5344CB8AC3E}">
        <p14:creationId xmlns:p14="http://schemas.microsoft.com/office/powerpoint/2010/main" val="2255538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extLst>
              <p:ext uri="{D42A27DB-BD31-4B8C-83A1-F6EECF244321}">
                <p14:modId xmlns:p14="http://schemas.microsoft.com/office/powerpoint/2010/main" val="3153686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Covid-19 Presented Examples of Negative Externalities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200" y="1600200"/>
            <a:ext cx="4114800" cy="4819650"/>
          </a:xfrm>
        </p:spPr>
        <p:txBody>
          <a:bodyPr>
            <a:normAutofit fontScale="92500" lnSpcReduction="20000"/>
          </a:bodyPr>
          <a:lstStyle/>
          <a:p>
            <a:pPr>
              <a:buFont typeface="Wingdings" panose="05000000000000000000" pitchFamily="2" charset="2"/>
              <a:buChar char="§"/>
            </a:pPr>
            <a:r>
              <a:rPr lang="en-US" sz="2400" dirty="0"/>
              <a:t>The </a:t>
            </a:r>
            <a:r>
              <a:rPr lang="en-US" sz="2400" dirty="0">
                <a:solidFill>
                  <a:srgbClr val="F11397"/>
                </a:solidFill>
              </a:rPr>
              <a:t>marginal external cost</a:t>
            </a:r>
            <a:r>
              <a:rPr lang="en-US" sz="2400" dirty="0"/>
              <a:t> associated with risky behavior during a pandemic are larger the more infectious and fatal the disease because you are likely to make more people sick</a:t>
            </a:r>
          </a:p>
          <a:p>
            <a:pPr lvl="1">
              <a:buFont typeface="Wingdings" panose="05000000000000000000" pitchFamily="2" charset="2"/>
              <a:buChar char="§"/>
            </a:pPr>
            <a:r>
              <a:rPr lang="en-US" sz="1900" dirty="0"/>
              <a:t>The infectiousness of a disease is estimated by R or its ‘reproduction rate’.</a:t>
            </a:r>
          </a:p>
          <a:p>
            <a:pPr lvl="1">
              <a:buFont typeface="Wingdings" panose="05000000000000000000" pitchFamily="2" charset="2"/>
              <a:buChar char="§"/>
            </a:pPr>
            <a:r>
              <a:rPr lang="en-US" sz="1900" dirty="0"/>
              <a:t>A higher R means, on average, someone with the disease infects more people</a:t>
            </a:r>
          </a:p>
          <a:p>
            <a:pPr>
              <a:buFont typeface="Wingdings" panose="05000000000000000000" pitchFamily="2" charset="2"/>
              <a:buChar char="§"/>
            </a:pPr>
            <a:r>
              <a:rPr lang="en-US" sz="2400" b="1" dirty="0"/>
              <a:t>What solutions can be used to internalize this negative externality?</a:t>
            </a:r>
          </a:p>
        </p:txBody>
      </p:sp>
      <p:cxnSp>
        <p:nvCxnSpPr>
          <p:cNvPr id="8" name="Straight Connector 7">
            <a:extLst>
              <a:ext uri="{FF2B5EF4-FFF2-40B4-BE49-F238E27FC236}">
                <a16:creationId xmlns:a16="http://schemas.microsoft.com/office/drawing/2014/main" xmlns="" id="{23A389C2-4FC3-49A9-84CD-F544E615BE5D}"/>
              </a:ext>
            </a:extLst>
          </p:cNvPr>
          <p:cNvCxnSpPr>
            <a:cxnSpLocks/>
          </p:cNvCxnSpPr>
          <p:nvPr/>
        </p:nvCxnSpPr>
        <p:spPr>
          <a:xfrm flipH="1">
            <a:off x="4950413" y="224790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1CCD121F-8A50-46FB-8486-A02A001877D7}"/>
              </a:ext>
            </a:extLst>
          </p:cNvPr>
          <p:cNvCxnSpPr>
            <a:cxnSpLocks/>
          </p:cNvCxnSpPr>
          <p:nvPr/>
        </p:nvCxnSpPr>
        <p:spPr>
          <a:xfrm flipH="1" flipV="1">
            <a:off x="4950415" y="524827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179E0552-D142-4F92-9AB9-75E156F4BC22}"/>
              </a:ext>
            </a:extLst>
          </p:cNvPr>
          <p:cNvSpPr txBox="1"/>
          <p:nvPr/>
        </p:nvSpPr>
        <p:spPr>
          <a:xfrm>
            <a:off x="4430614" y="2247899"/>
            <a:ext cx="604073" cy="297005"/>
          </a:xfrm>
          <a:prstGeom prst="rect">
            <a:avLst/>
          </a:prstGeom>
          <a:noFill/>
        </p:spPr>
        <p:txBody>
          <a:bodyPr wrap="square" rtlCol="0">
            <a:spAutoFit/>
          </a:bodyPr>
          <a:lstStyle/>
          <a:p>
            <a:r>
              <a:rPr lang="en-US" sz="1330" dirty="0">
                <a:latin typeface="+mn-lt"/>
              </a:rPr>
              <a:t>Price</a:t>
            </a:r>
          </a:p>
        </p:txBody>
      </p:sp>
      <p:sp>
        <p:nvSpPr>
          <p:cNvPr id="11" name="TextBox 10">
            <a:extLst>
              <a:ext uri="{FF2B5EF4-FFF2-40B4-BE49-F238E27FC236}">
                <a16:creationId xmlns:a16="http://schemas.microsoft.com/office/drawing/2014/main" xmlns="" id="{675F0888-FE9C-4662-B69C-17855E8A01CF}"/>
              </a:ext>
            </a:extLst>
          </p:cNvPr>
          <p:cNvSpPr txBox="1"/>
          <p:nvPr/>
        </p:nvSpPr>
        <p:spPr>
          <a:xfrm>
            <a:off x="7678203" y="5257799"/>
            <a:ext cx="853610" cy="297004"/>
          </a:xfrm>
          <a:prstGeom prst="rect">
            <a:avLst/>
          </a:prstGeom>
          <a:noFill/>
        </p:spPr>
        <p:txBody>
          <a:bodyPr wrap="square" rtlCol="0">
            <a:spAutoFit/>
          </a:bodyPr>
          <a:lstStyle/>
          <a:p>
            <a:r>
              <a:rPr lang="en-US" sz="1330" dirty="0">
                <a:latin typeface="+mn-lt"/>
              </a:rPr>
              <a:t>Quantity</a:t>
            </a:r>
          </a:p>
        </p:txBody>
      </p:sp>
      <p:cxnSp>
        <p:nvCxnSpPr>
          <p:cNvPr id="13" name="Straight Connector 12">
            <a:extLst>
              <a:ext uri="{FF2B5EF4-FFF2-40B4-BE49-F238E27FC236}">
                <a16:creationId xmlns:a16="http://schemas.microsoft.com/office/drawing/2014/main" xmlns="" id="{90E7AFBE-D0A7-46F0-941D-B0568521BB63}"/>
              </a:ext>
            </a:extLst>
          </p:cNvPr>
          <p:cNvCxnSpPr/>
          <p:nvPr/>
        </p:nvCxnSpPr>
        <p:spPr>
          <a:xfrm flipV="1">
            <a:off x="4950413" y="2800350"/>
            <a:ext cx="2770632" cy="199072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75262B3E-ED03-47CE-B234-B3281E516039}"/>
              </a:ext>
            </a:extLst>
          </p:cNvPr>
          <p:cNvSpPr txBox="1"/>
          <p:nvPr/>
        </p:nvSpPr>
        <p:spPr>
          <a:xfrm>
            <a:off x="7167802" y="3243623"/>
            <a:ext cx="1975768" cy="492443"/>
          </a:xfrm>
          <a:prstGeom prst="rect">
            <a:avLst/>
          </a:prstGeom>
          <a:noFill/>
        </p:spPr>
        <p:txBody>
          <a:bodyPr wrap="square" rtlCol="0">
            <a:spAutoFit/>
          </a:bodyPr>
          <a:lstStyle/>
          <a:p>
            <a:r>
              <a:rPr lang="en-US" sz="1300" dirty="0">
                <a:solidFill>
                  <a:srgbClr val="D72246"/>
                </a:solidFill>
              </a:rPr>
              <a:t>Marginal private cost</a:t>
            </a:r>
          </a:p>
          <a:p>
            <a:r>
              <a:rPr lang="en-US" sz="1300" dirty="0">
                <a:solidFill>
                  <a:srgbClr val="D72246"/>
                </a:solidFill>
              </a:rPr>
              <a:t>of contracting Covid-19</a:t>
            </a:r>
          </a:p>
        </p:txBody>
      </p:sp>
      <p:cxnSp>
        <p:nvCxnSpPr>
          <p:cNvPr id="15" name="Straight Connector 14">
            <a:extLst>
              <a:ext uri="{FF2B5EF4-FFF2-40B4-BE49-F238E27FC236}">
                <a16:creationId xmlns:a16="http://schemas.microsoft.com/office/drawing/2014/main" xmlns="" id="{27093C52-1369-45D1-8A13-0671FE502485}"/>
              </a:ext>
            </a:extLst>
          </p:cNvPr>
          <p:cNvCxnSpPr>
            <a:cxnSpLocks/>
          </p:cNvCxnSpPr>
          <p:nvPr/>
        </p:nvCxnSpPr>
        <p:spPr>
          <a:xfrm>
            <a:off x="4950413" y="328612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DEF9D2AA-73BC-44AD-B5C9-81079547A929}"/>
              </a:ext>
            </a:extLst>
          </p:cNvPr>
          <p:cNvSpPr txBox="1"/>
          <p:nvPr/>
        </p:nvSpPr>
        <p:spPr>
          <a:xfrm>
            <a:off x="7396101" y="4969456"/>
            <a:ext cx="853610" cy="292388"/>
          </a:xfrm>
          <a:prstGeom prst="rect">
            <a:avLst/>
          </a:prstGeom>
          <a:noFill/>
        </p:spPr>
        <p:txBody>
          <a:bodyPr wrap="square" rtlCol="0">
            <a:spAutoFit/>
          </a:bodyPr>
          <a:lstStyle/>
          <a:p>
            <a:r>
              <a:rPr lang="en-US" sz="1300" dirty="0">
                <a:solidFill>
                  <a:srgbClr val="0075C1"/>
                </a:solidFill>
                <a:latin typeface="+mn-lt"/>
              </a:rPr>
              <a:t>Demand</a:t>
            </a:r>
          </a:p>
        </p:txBody>
      </p:sp>
      <p:cxnSp>
        <p:nvCxnSpPr>
          <p:cNvPr id="17" name="Straight Connector 16">
            <a:extLst>
              <a:ext uri="{FF2B5EF4-FFF2-40B4-BE49-F238E27FC236}">
                <a16:creationId xmlns:a16="http://schemas.microsoft.com/office/drawing/2014/main" xmlns="" id="{9CCA5084-A7CB-4966-B0BB-BAC3F6BABD15}"/>
              </a:ext>
            </a:extLst>
          </p:cNvPr>
          <p:cNvCxnSpPr>
            <a:cxnSpLocks/>
          </p:cNvCxnSpPr>
          <p:nvPr/>
        </p:nvCxnSpPr>
        <p:spPr>
          <a:xfrm flipV="1">
            <a:off x="5074237" y="2200276"/>
            <a:ext cx="2094358" cy="1481136"/>
          </a:xfrm>
          <a:prstGeom prst="line">
            <a:avLst/>
          </a:prstGeom>
          <a:ln w="28575">
            <a:solidFill>
              <a:srgbClr val="892588"/>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A00F2F1B-F1AF-414E-8C94-350F41819C42}"/>
              </a:ext>
            </a:extLst>
          </p:cNvPr>
          <p:cNvSpPr txBox="1"/>
          <p:nvPr/>
        </p:nvSpPr>
        <p:spPr>
          <a:xfrm>
            <a:off x="7215252" y="1539787"/>
            <a:ext cx="1939218" cy="492443"/>
          </a:xfrm>
          <a:prstGeom prst="rect">
            <a:avLst/>
          </a:prstGeom>
          <a:noFill/>
        </p:spPr>
        <p:txBody>
          <a:bodyPr wrap="square" rtlCol="0">
            <a:spAutoFit/>
          </a:bodyPr>
          <a:lstStyle/>
          <a:p>
            <a:r>
              <a:rPr lang="en-US" sz="1300" dirty="0">
                <a:solidFill>
                  <a:srgbClr val="962893"/>
                </a:solidFill>
              </a:rPr>
              <a:t>Marginal social cost</a:t>
            </a:r>
          </a:p>
          <a:p>
            <a:r>
              <a:rPr lang="en-US" sz="1300" dirty="0">
                <a:solidFill>
                  <a:srgbClr val="962893"/>
                </a:solidFill>
              </a:rPr>
              <a:t>of contracting Covid-19</a:t>
            </a:r>
          </a:p>
        </p:txBody>
      </p:sp>
      <p:cxnSp>
        <p:nvCxnSpPr>
          <p:cNvPr id="19" name="Straight Connector 18">
            <a:extLst>
              <a:ext uri="{FF2B5EF4-FFF2-40B4-BE49-F238E27FC236}">
                <a16:creationId xmlns:a16="http://schemas.microsoft.com/office/drawing/2014/main" xmlns="" id="{434D88B6-189D-49BF-9D1E-0D79F904887E}"/>
              </a:ext>
            </a:extLst>
          </p:cNvPr>
          <p:cNvCxnSpPr>
            <a:cxnSpLocks/>
          </p:cNvCxnSpPr>
          <p:nvPr/>
        </p:nvCxnSpPr>
        <p:spPr>
          <a:xfrm flipH="1">
            <a:off x="5998163" y="4038600"/>
            <a:ext cx="11645" cy="1209673"/>
          </a:xfrm>
          <a:prstGeom prst="line">
            <a:avLst/>
          </a:prstGeom>
          <a:ln w="127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0" name="Picture 29">
            <a:extLst>
              <a:ext uri="{FF2B5EF4-FFF2-40B4-BE49-F238E27FC236}">
                <a16:creationId xmlns:a16="http://schemas.microsoft.com/office/drawing/2014/main" xmlns="" id="{EF0B400A-E41A-4920-9ECC-BC79BF8FE286}"/>
              </a:ext>
            </a:extLst>
          </p:cNvPr>
          <p:cNvPicPr>
            <a:picLocks noChangeAspect="1"/>
          </p:cNvPicPr>
          <p:nvPr/>
        </p:nvPicPr>
        <p:blipFill>
          <a:blip r:embed="rId8"/>
          <a:stretch>
            <a:fillRect/>
          </a:stretch>
        </p:blipFill>
        <p:spPr>
          <a:xfrm>
            <a:off x="7013116" y="2354404"/>
            <a:ext cx="90605" cy="860744"/>
          </a:xfrm>
          <a:prstGeom prst="rect">
            <a:avLst/>
          </a:prstGeom>
        </p:spPr>
      </p:pic>
      <p:sp>
        <p:nvSpPr>
          <p:cNvPr id="31" name="TextBox 30">
            <a:extLst>
              <a:ext uri="{FF2B5EF4-FFF2-40B4-BE49-F238E27FC236}">
                <a16:creationId xmlns:a16="http://schemas.microsoft.com/office/drawing/2014/main" xmlns="" id="{CBC35AF3-E7A1-4DEE-9DD7-0E6ACC5823A6}"/>
              </a:ext>
            </a:extLst>
          </p:cNvPr>
          <p:cNvSpPr txBox="1"/>
          <p:nvPr/>
        </p:nvSpPr>
        <p:spPr>
          <a:xfrm>
            <a:off x="7206333" y="2130474"/>
            <a:ext cx="1939217" cy="692497"/>
          </a:xfrm>
          <a:prstGeom prst="rect">
            <a:avLst/>
          </a:prstGeom>
          <a:noFill/>
        </p:spPr>
        <p:txBody>
          <a:bodyPr wrap="square" rtlCol="0">
            <a:spAutoFit/>
          </a:bodyPr>
          <a:lstStyle/>
          <a:p>
            <a:r>
              <a:rPr lang="en-US" sz="1300" dirty="0">
                <a:solidFill>
                  <a:srgbClr val="F0038F"/>
                </a:solidFill>
              </a:rPr>
              <a:t>Marginal external cost of infecting others with Covid-19</a:t>
            </a:r>
          </a:p>
        </p:txBody>
      </p:sp>
      <p:cxnSp>
        <p:nvCxnSpPr>
          <p:cNvPr id="33" name="Straight Connector 32">
            <a:extLst>
              <a:ext uri="{FF2B5EF4-FFF2-40B4-BE49-F238E27FC236}">
                <a16:creationId xmlns:a16="http://schemas.microsoft.com/office/drawing/2014/main" xmlns="" id="{F54C55A2-252E-4D45-AFAE-2CB4533DE1C2}"/>
              </a:ext>
            </a:extLst>
          </p:cNvPr>
          <p:cNvCxnSpPr>
            <a:cxnSpLocks/>
          </p:cNvCxnSpPr>
          <p:nvPr/>
        </p:nvCxnSpPr>
        <p:spPr>
          <a:xfrm>
            <a:off x="5280305" y="3562350"/>
            <a:ext cx="13531" cy="1685923"/>
          </a:xfrm>
          <a:prstGeom prst="line">
            <a:avLst/>
          </a:prstGeom>
          <a:ln w="12700" cap="flat" cmpd="sng" algn="ctr">
            <a:solidFill>
              <a:srgbClr val="89258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xmlns="" id="{1C7D52F5-4D7F-409C-A904-1201ABC0B585}"/>
              </a:ext>
            </a:extLst>
          </p:cNvPr>
          <p:cNvSpPr txBox="1"/>
          <p:nvPr/>
        </p:nvSpPr>
        <p:spPr>
          <a:xfrm>
            <a:off x="4950413" y="5262415"/>
            <a:ext cx="1589535" cy="492443"/>
          </a:xfrm>
          <a:prstGeom prst="rect">
            <a:avLst/>
          </a:prstGeom>
          <a:noFill/>
        </p:spPr>
        <p:txBody>
          <a:bodyPr wrap="square" rtlCol="0">
            <a:spAutoFit/>
          </a:bodyPr>
          <a:lstStyle/>
          <a:p>
            <a:r>
              <a:rPr lang="en-US" sz="1300" dirty="0">
                <a:solidFill>
                  <a:srgbClr val="007C38"/>
                </a:solidFill>
                <a:latin typeface="+mn-lt"/>
              </a:rPr>
              <a:t>Overproduction of spring break trips</a:t>
            </a:r>
          </a:p>
        </p:txBody>
      </p:sp>
      <p:sp>
        <p:nvSpPr>
          <p:cNvPr id="21" name="TextBox 20">
            <a:extLst>
              <a:ext uri="{FF2B5EF4-FFF2-40B4-BE49-F238E27FC236}">
                <a16:creationId xmlns:a16="http://schemas.microsoft.com/office/drawing/2014/main" xmlns="" id="{991D0E6B-858B-45B6-87F8-E00D8B45445F}"/>
              </a:ext>
            </a:extLst>
          </p:cNvPr>
          <p:cNvSpPr txBox="1"/>
          <p:nvPr/>
        </p:nvSpPr>
        <p:spPr>
          <a:xfrm>
            <a:off x="5102174" y="1905865"/>
            <a:ext cx="2878336" cy="297004"/>
          </a:xfrm>
          <a:prstGeom prst="rect">
            <a:avLst/>
          </a:prstGeom>
          <a:noFill/>
        </p:spPr>
        <p:txBody>
          <a:bodyPr wrap="square" rtlCol="0">
            <a:spAutoFit/>
          </a:bodyPr>
          <a:lstStyle/>
          <a:p>
            <a:r>
              <a:rPr lang="en-US" sz="1330" dirty="0">
                <a:latin typeface="+mn-lt"/>
              </a:rPr>
              <a:t>Market for Spring Break Trip</a:t>
            </a:r>
          </a:p>
        </p:txBody>
      </p:sp>
    </p:spTree>
    <p:extLst>
      <p:ext uri="{BB962C8B-B14F-4D97-AF65-F5344CB8AC3E}">
        <p14:creationId xmlns:p14="http://schemas.microsoft.com/office/powerpoint/2010/main" val="5874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extLst>
              <p:ext uri="{D42A27DB-BD31-4B8C-83A1-F6EECF244321}">
                <p14:modId xmlns:p14="http://schemas.microsoft.com/office/powerpoint/2010/main" val="1759125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Covid-19 Presented Examples of Positive Externalities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200" y="1600200"/>
            <a:ext cx="4114800" cy="4295770"/>
          </a:xfrm>
        </p:spPr>
        <p:txBody>
          <a:bodyPr>
            <a:normAutofit/>
          </a:bodyPr>
          <a:lstStyle/>
          <a:p>
            <a:pPr>
              <a:buFont typeface="Wingdings" panose="05000000000000000000" pitchFamily="2" charset="2"/>
              <a:buChar char="§"/>
            </a:pPr>
            <a:r>
              <a:rPr lang="en-US" sz="2200" dirty="0"/>
              <a:t>Similarly, </a:t>
            </a:r>
            <a:r>
              <a:rPr lang="en-US" sz="2200" dirty="0">
                <a:solidFill>
                  <a:srgbClr val="C74A1A"/>
                </a:solidFill>
              </a:rPr>
              <a:t>the marginal external benefit</a:t>
            </a:r>
            <a:r>
              <a:rPr lang="en-US" sz="2200" dirty="0"/>
              <a:t> associated with social distancing and mask-wearing during a pandemic are larger the more potential infections and fatalities averted since your actions can save more lives.</a:t>
            </a:r>
          </a:p>
          <a:p>
            <a:pPr>
              <a:buFont typeface="Wingdings" panose="05000000000000000000" pitchFamily="2" charset="2"/>
              <a:buChar char="§"/>
            </a:pPr>
            <a:r>
              <a:rPr lang="en-US" sz="2200" b="1" dirty="0"/>
              <a:t>What solutions can be used to internalize this positive externality?</a:t>
            </a:r>
          </a:p>
        </p:txBody>
      </p:sp>
      <p:cxnSp>
        <p:nvCxnSpPr>
          <p:cNvPr id="8" name="Straight Connector 7">
            <a:extLst>
              <a:ext uri="{FF2B5EF4-FFF2-40B4-BE49-F238E27FC236}">
                <a16:creationId xmlns:a16="http://schemas.microsoft.com/office/drawing/2014/main" xmlns="" id="{23A389C2-4FC3-49A9-84CD-F544E615BE5D}"/>
              </a:ext>
            </a:extLst>
          </p:cNvPr>
          <p:cNvCxnSpPr>
            <a:cxnSpLocks/>
          </p:cNvCxnSpPr>
          <p:nvPr/>
        </p:nvCxnSpPr>
        <p:spPr>
          <a:xfrm flipH="1">
            <a:off x="4655138" y="224790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1CCD121F-8A50-46FB-8486-A02A001877D7}"/>
              </a:ext>
            </a:extLst>
          </p:cNvPr>
          <p:cNvCxnSpPr>
            <a:cxnSpLocks/>
          </p:cNvCxnSpPr>
          <p:nvPr/>
        </p:nvCxnSpPr>
        <p:spPr>
          <a:xfrm flipH="1" flipV="1">
            <a:off x="4655140" y="524827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179E0552-D142-4F92-9AB9-75E156F4BC22}"/>
              </a:ext>
            </a:extLst>
          </p:cNvPr>
          <p:cNvSpPr txBox="1"/>
          <p:nvPr/>
        </p:nvSpPr>
        <p:spPr>
          <a:xfrm>
            <a:off x="4165156" y="2247899"/>
            <a:ext cx="604073" cy="297005"/>
          </a:xfrm>
          <a:prstGeom prst="rect">
            <a:avLst/>
          </a:prstGeom>
          <a:noFill/>
        </p:spPr>
        <p:txBody>
          <a:bodyPr wrap="square" rtlCol="0">
            <a:spAutoFit/>
          </a:bodyPr>
          <a:lstStyle/>
          <a:p>
            <a:r>
              <a:rPr lang="en-US" sz="1330" dirty="0">
                <a:latin typeface="+mn-lt"/>
              </a:rPr>
              <a:t>Price</a:t>
            </a:r>
          </a:p>
        </p:txBody>
      </p:sp>
      <p:sp>
        <p:nvSpPr>
          <p:cNvPr id="11" name="TextBox 10">
            <a:extLst>
              <a:ext uri="{FF2B5EF4-FFF2-40B4-BE49-F238E27FC236}">
                <a16:creationId xmlns:a16="http://schemas.microsoft.com/office/drawing/2014/main" xmlns="" id="{675F0888-FE9C-4662-B69C-17855E8A01CF}"/>
              </a:ext>
            </a:extLst>
          </p:cNvPr>
          <p:cNvSpPr txBox="1"/>
          <p:nvPr/>
        </p:nvSpPr>
        <p:spPr>
          <a:xfrm>
            <a:off x="7382928" y="5257799"/>
            <a:ext cx="853610" cy="297004"/>
          </a:xfrm>
          <a:prstGeom prst="rect">
            <a:avLst/>
          </a:prstGeom>
          <a:noFill/>
        </p:spPr>
        <p:txBody>
          <a:bodyPr wrap="square" rtlCol="0">
            <a:spAutoFit/>
          </a:bodyPr>
          <a:lstStyle/>
          <a:p>
            <a:r>
              <a:rPr lang="en-US" sz="1330" dirty="0">
                <a:latin typeface="+mn-lt"/>
              </a:rPr>
              <a:t>Quantity</a:t>
            </a:r>
          </a:p>
        </p:txBody>
      </p:sp>
      <p:cxnSp>
        <p:nvCxnSpPr>
          <p:cNvPr id="13" name="Straight Connector 12">
            <a:extLst>
              <a:ext uri="{FF2B5EF4-FFF2-40B4-BE49-F238E27FC236}">
                <a16:creationId xmlns:a16="http://schemas.microsoft.com/office/drawing/2014/main" xmlns="" id="{90E7AFBE-D0A7-46F0-941D-B0568521BB63}"/>
              </a:ext>
            </a:extLst>
          </p:cNvPr>
          <p:cNvCxnSpPr/>
          <p:nvPr/>
        </p:nvCxnSpPr>
        <p:spPr>
          <a:xfrm flipV="1">
            <a:off x="4655138" y="2800350"/>
            <a:ext cx="2770632" cy="199072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75262B3E-ED03-47CE-B234-B3281E516039}"/>
              </a:ext>
            </a:extLst>
          </p:cNvPr>
          <p:cNvSpPr txBox="1"/>
          <p:nvPr/>
        </p:nvSpPr>
        <p:spPr>
          <a:xfrm>
            <a:off x="7425769" y="2455062"/>
            <a:ext cx="696199" cy="292388"/>
          </a:xfrm>
          <a:prstGeom prst="rect">
            <a:avLst/>
          </a:prstGeom>
          <a:noFill/>
        </p:spPr>
        <p:txBody>
          <a:bodyPr wrap="square" rtlCol="0">
            <a:spAutoFit/>
          </a:bodyPr>
          <a:lstStyle/>
          <a:p>
            <a:r>
              <a:rPr lang="en-US" sz="1300" dirty="0">
                <a:solidFill>
                  <a:srgbClr val="D72246"/>
                </a:solidFill>
              </a:rPr>
              <a:t>Supply</a:t>
            </a:r>
          </a:p>
        </p:txBody>
      </p:sp>
      <p:cxnSp>
        <p:nvCxnSpPr>
          <p:cNvPr id="15" name="Straight Connector 14">
            <a:extLst>
              <a:ext uri="{FF2B5EF4-FFF2-40B4-BE49-F238E27FC236}">
                <a16:creationId xmlns:a16="http://schemas.microsoft.com/office/drawing/2014/main" xmlns="" id="{27093C52-1369-45D1-8A13-0671FE502485}"/>
              </a:ext>
            </a:extLst>
          </p:cNvPr>
          <p:cNvCxnSpPr>
            <a:cxnSpLocks/>
          </p:cNvCxnSpPr>
          <p:nvPr/>
        </p:nvCxnSpPr>
        <p:spPr>
          <a:xfrm>
            <a:off x="4655138" y="328612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DEF9D2AA-73BC-44AD-B5C9-81079547A929}"/>
              </a:ext>
            </a:extLst>
          </p:cNvPr>
          <p:cNvSpPr txBox="1"/>
          <p:nvPr/>
        </p:nvSpPr>
        <p:spPr>
          <a:xfrm>
            <a:off x="7094132" y="4741689"/>
            <a:ext cx="1925685" cy="492443"/>
          </a:xfrm>
          <a:prstGeom prst="rect">
            <a:avLst/>
          </a:prstGeom>
          <a:noFill/>
        </p:spPr>
        <p:txBody>
          <a:bodyPr wrap="square" rtlCol="0">
            <a:spAutoFit/>
          </a:bodyPr>
          <a:lstStyle/>
          <a:p>
            <a:r>
              <a:rPr lang="en-US" sz="1300" dirty="0">
                <a:solidFill>
                  <a:srgbClr val="0075C1"/>
                </a:solidFill>
                <a:latin typeface="+mn-lt"/>
              </a:rPr>
              <a:t>Marginal private benefit of mask wearing</a:t>
            </a:r>
          </a:p>
        </p:txBody>
      </p:sp>
      <p:sp>
        <p:nvSpPr>
          <p:cNvPr id="18" name="TextBox 17">
            <a:extLst>
              <a:ext uri="{FF2B5EF4-FFF2-40B4-BE49-F238E27FC236}">
                <a16:creationId xmlns:a16="http://schemas.microsoft.com/office/drawing/2014/main" xmlns="" id="{A00F2F1B-F1AF-414E-8C94-350F41819C42}"/>
              </a:ext>
            </a:extLst>
          </p:cNvPr>
          <p:cNvSpPr txBox="1"/>
          <p:nvPr/>
        </p:nvSpPr>
        <p:spPr>
          <a:xfrm>
            <a:off x="7087365" y="3021951"/>
            <a:ext cx="1939218" cy="492443"/>
          </a:xfrm>
          <a:prstGeom prst="rect">
            <a:avLst/>
          </a:prstGeom>
          <a:noFill/>
        </p:spPr>
        <p:txBody>
          <a:bodyPr wrap="square" rtlCol="0">
            <a:spAutoFit/>
          </a:bodyPr>
          <a:lstStyle/>
          <a:p>
            <a:r>
              <a:rPr lang="en-US" sz="1300" dirty="0">
                <a:solidFill>
                  <a:srgbClr val="007C38"/>
                </a:solidFill>
              </a:rPr>
              <a:t>Marginal social benefit</a:t>
            </a:r>
          </a:p>
          <a:p>
            <a:r>
              <a:rPr lang="en-US" sz="1300" dirty="0">
                <a:solidFill>
                  <a:srgbClr val="007C38"/>
                </a:solidFill>
              </a:rPr>
              <a:t>of masks</a:t>
            </a:r>
          </a:p>
        </p:txBody>
      </p:sp>
      <p:cxnSp>
        <p:nvCxnSpPr>
          <p:cNvPr id="19" name="Straight Connector 18">
            <a:extLst>
              <a:ext uri="{FF2B5EF4-FFF2-40B4-BE49-F238E27FC236}">
                <a16:creationId xmlns:a16="http://schemas.microsoft.com/office/drawing/2014/main" xmlns="" id="{434D88B6-189D-49BF-9D1E-0D79F904887E}"/>
              </a:ext>
            </a:extLst>
          </p:cNvPr>
          <p:cNvCxnSpPr>
            <a:cxnSpLocks/>
          </p:cNvCxnSpPr>
          <p:nvPr/>
        </p:nvCxnSpPr>
        <p:spPr>
          <a:xfrm flipH="1">
            <a:off x="5702888" y="4038600"/>
            <a:ext cx="11645" cy="1209673"/>
          </a:xfrm>
          <a:prstGeom prst="line">
            <a:avLst/>
          </a:prstGeom>
          <a:ln w="127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xmlns="" id="{CBC35AF3-E7A1-4DEE-9DD7-0E6ACC5823A6}"/>
              </a:ext>
            </a:extLst>
          </p:cNvPr>
          <p:cNvSpPr txBox="1"/>
          <p:nvPr/>
        </p:nvSpPr>
        <p:spPr>
          <a:xfrm>
            <a:off x="7133281" y="3929793"/>
            <a:ext cx="2089159" cy="692497"/>
          </a:xfrm>
          <a:prstGeom prst="rect">
            <a:avLst/>
          </a:prstGeom>
          <a:noFill/>
        </p:spPr>
        <p:txBody>
          <a:bodyPr wrap="square" rtlCol="0">
            <a:spAutoFit/>
          </a:bodyPr>
          <a:lstStyle/>
          <a:p>
            <a:r>
              <a:rPr lang="en-US" sz="1300" dirty="0">
                <a:solidFill>
                  <a:srgbClr val="CB4B1B"/>
                </a:solidFill>
              </a:rPr>
              <a:t>Marginal external benefit of preventing spread of Covid-19</a:t>
            </a:r>
          </a:p>
        </p:txBody>
      </p:sp>
      <p:cxnSp>
        <p:nvCxnSpPr>
          <p:cNvPr id="33" name="Straight Connector 32">
            <a:extLst>
              <a:ext uri="{FF2B5EF4-FFF2-40B4-BE49-F238E27FC236}">
                <a16:creationId xmlns:a16="http://schemas.microsoft.com/office/drawing/2014/main" xmlns="" id="{F54C55A2-252E-4D45-AFAE-2CB4533DE1C2}"/>
              </a:ext>
            </a:extLst>
          </p:cNvPr>
          <p:cNvCxnSpPr>
            <a:cxnSpLocks/>
          </p:cNvCxnSpPr>
          <p:nvPr/>
        </p:nvCxnSpPr>
        <p:spPr>
          <a:xfrm>
            <a:off x="6809906" y="3259241"/>
            <a:ext cx="0" cy="1998558"/>
          </a:xfrm>
          <a:prstGeom prst="line">
            <a:avLst/>
          </a:prstGeom>
          <a:ln w="12700" cap="flat" cmpd="sng" algn="ctr">
            <a:solidFill>
              <a:srgbClr val="007C3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xmlns="" id="{1C7D52F5-4D7F-409C-A904-1201ABC0B585}"/>
              </a:ext>
            </a:extLst>
          </p:cNvPr>
          <p:cNvSpPr txBox="1"/>
          <p:nvPr/>
        </p:nvSpPr>
        <p:spPr>
          <a:xfrm>
            <a:off x="5510080" y="5260427"/>
            <a:ext cx="1530393" cy="492443"/>
          </a:xfrm>
          <a:prstGeom prst="rect">
            <a:avLst/>
          </a:prstGeom>
          <a:noFill/>
        </p:spPr>
        <p:txBody>
          <a:bodyPr wrap="square" rtlCol="0">
            <a:spAutoFit/>
          </a:bodyPr>
          <a:lstStyle/>
          <a:p>
            <a:r>
              <a:rPr lang="en-US" sz="1300" dirty="0">
                <a:solidFill>
                  <a:srgbClr val="892588"/>
                </a:solidFill>
                <a:latin typeface="+mn-lt"/>
              </a:rPr>
              <a:t>Underproduction of masks</a:t>
            </a:r>
          </a:p>
        </p:txBody>
      </p:sp>
      <p:cxnSp>
        <p:nvCxnSpPr>
          <p:cNvPr id="21" name="Straight Connector 20">
            <a:extLst>
              <a:ext uri="{FF2B5EF4-FFF2-40B4-BE49-F238E27FC236}">
                <a16:creationId xmlns:a16="http://schemas.microsoft.com/office/drawing/2014/main" xmlns="" id="{9F76CB7A-FD12-4283-AF23-344A34F46667}"/>
              </a:ext>
            </a:extLst>
          </p:cNvPr>
          <p:cNvCxnSpPr>
            <a:cxnSpLocks/>
          </p:cNvCxnSpPr>
          <p:nvPr/>
        </p:nvCxnSpPr>
        <p:spPr>
          <a:xfrm>
            <a:off x="5400573" y="2247898"/>
            <a:ext cx="2409825" cy="1732318"/>
          </a:xfrm>
          <a:prstGeom prst="line">
            <a:avLst/>
          </a:prstGeom>
          <a:ln w="28575">
            <a:solidFill>
              <a:srgbClr val="007C38"/>
            </a:solidFill>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xmlns="" id="{BDEAA777-6EE5-42DA-8C6E-AD463FEADF42}"/>
              </a:ext>
            </a:extLst>
          </p:cNvPr>
          <p:cNvPicPr>
            <a:picLocks noChangeAspect="1"/>
          </p:cNvPicPr>
          <p:nvPr/>
        </p:nvPicPr>
        <p:blipFill>
          <a:blip r:embed="rId8"/>
          <a:stretch>
            <a:fillRect/>
          </a:stretch>
        </p:blipFill>
        <p:spPr>
          <a:xfrm>
            <a:off x="6900767" y="3744224"/>
            <a:ext cx="139707" cy="952549"/>
          </a:xfrm>
          <a:prstGeom prst="rect">
            <a:avLst/>
          </a:prstGeom>
        </p:spPr>
      </p:pic>
      <p:sp>
        <p:nvSpPr>
          <p:cNvPr id="22" name="TextBox 21">
            <a:extLst>
              <a:ext uri="{FF2B5EF4-FFF2-40B4-BE49-F238E27FC236}">
                <a16:creationId xmlns:a16="http://schemas.microsoft.com/office/drawing/2014/main" xmlns="" id="{ABD6B4C8-80B7-4803-A9A2-A992468EF0B0}"/>
              </a:ext>
            </a:extLst>
          </p:cNvPr>
          <p:cNvSpPr txBox="1"/>
          <p:nvPr/>
        </p:nvSpPr>
        <p:spPr>
          <a:xfrm>
            <a:off x="5817669" y="1922463"/>
            <a:ext cx="1565259" cy="297004"/>
          </a:xfrm>
          <a:prstGeom prst="rect">
            <a:avLst/>
          </a:prstGeom>
          <a:noFill/>
        </p:spPr>
        <p:txBody>
          <a:bodyPr wrap="square" rtlCol="0">
            <a:spAutoFit/>
          </a:bodyPr>
          <a:lstStyle/>
          <a:p>
            <a:r>
              <a:rPr lang="en-US" sz="1330" dirty="0">
                <a:latin typeface="+mn-lt"/>
              </a:rPr>
              <a:t>Market for Masks</a:t>
            </a:r>
          </a:p>
        </p:txBody>
      </p:sp>
    </p:spTree>
    <p:extLst>
      <p:ext uri="{BB962C8B-B14F-4D97-AF65-F5344CB8AC3E}">
        <p14:creationId xmlns:p14="http://schemas.microsoft.com/office/powerpoint/2010/main" val="717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The Labor Market</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6942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1837373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Recessions Cause Changes in Labor Market with Lasting Effects</a:t>
            </a:r>
          </a:p>
        </p:txBody>
      </p:sp>
      <p:graphicFrame>
        <p:nvGraphicFramePr>
          <p:cNvPr id="3" name="Diagram 2">
            <a:extLst>
              <a:ext uri="{FF2B5EF4-FFF2-40B4-BE49-F238E27FC236}">
                <a16:creationId xmlns:a16="http://schemas.microsoft.com/office/drawing/2014/main" xmlns="" id="{36FB3A7D-6E29-4412-9707-57FB014659FF}"/>
              </a:ext>
            </a:extLst>
          </p:cNvPr>
          <p:cNvGraphicFramePr/>
          <p:nvPr>
            <p:extLst>
              <p:ext uri="{D42A27DB-BD31-4B8C-83A1-F6EECF244321}">
                <p14:modId xmlns:p14="http://schemas.microsoft.com/office/powerpoint/2010/main" val="4272911495"/>
              </p:ext>
            </p:extLst>
          </p:nvPr>
        </p:nvGraphicFramePr>
        <p:xfrm>
          <a:off x="344243" y="2119256"/>
          <a:ext cx="8616875" cy="4222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Graphic 14" descr="Graduation cap">
            <a:extLst>
              <a:ext uri="{FF2B5EF4-FFF2-40B4-BE49-F238E27FC236}">
                <a16:creationId xmlns:a16="http://schemas.microsoft.com/office/drawing/2014/main" xmlns="" id="{EDE439C7-9C9F-4FB2-B1F7-E9B384B8FFD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48904" y="2247470"/>
            <a:ext cx="914400" cy="914400"/>
          </a:xfrm>
          <a:prstGeom prst="rect">
            <a:avLst/>
          </a:prstGeom>
        </p:spPr>
      </p:pic>
      <p:pic>
        <p:nvPicPr>
          <p:cNvPr id="19" name="Graphic 18" descr="Downward trend graph">
            <a:extLst>
              <a:ext uri="{FF2B5EF4-FFF2-40B4-BE49-F238E27FC236}">
                <a16:creationId xmlns:a16="http://schemas.microsoft.com/office/drawing/2014/main" xmlns="" id="{B3EA3AA9-7272-4D08-BD28-D60A73DAEB6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48904" y="3773393"/>
            <a:ext cx="914400" cy="914400"/>
          </a:xfrm>
          <a:prstGeom prst="rect">
            <a:avLst/>
          </a:prstGeom>
        </p:spPr>
      </p:pic>
      <p:pic>
        <p:nvPicPr>
          <p:cNvPr id="25" name="Graphic 24" descr="Research">
            <a:extLst>
              <a:ext uri="{FF2B5EF4-FFF2-40B4-BE49-F238E27FC236}">
                <a16:creationId xmlns:a16="http://schemas.microsoft.com/office/drawing/2014/main" xmlns="" id="{3439BAE7-248F-493F-8745-4297B9297B6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448904" y="5299316"/>
            <a:ext cx="914400" cy="914400"/>
          </a:xfrm>
          <a:prstGeom prst="rect">
            <a:avLst/>
          </a:prstGeom>
        </p:spPr>
      </p:pic>
      <p:sp>
        <p:nvSpPr>
          <p:cNvPr id="26" name="TextBox 25">
            <a:extLst>
              <a:ext uri="{FF2B5EF4-FFF2-40B4-BE49-F238E27FC236}">
                <a16:creationId xmlns:a16="http://schemas.microsoft.com/office/drawing/2014/main" xmlns="" id="{97BD8E59-8F32-4EF7-BC0F-208D285EC31A}"/>
              </a:ext>
            </a:extLst>
          </p:cNvPr>
          <p:cNvSpPr txBox="1"/>
          <p:nvPr/>
        </p:nvSpPr>
        <p:spPr>
          <a:xfrm>
            <a:off x="705856" y="1410566"/>
            <a:ext cx="7732287" cy="707886"/>
          </a:xfrm>
          <a:prstGeom prst="rect">
            <a:avLst/>
          </a:prstGeom>
          <a:noFill/>
        </p:spPr>
        <p:txBody>
          <a:bodyPr wrap="square" rtlCol="0">
            <a:spAutoFit/>
          </a:bodyPr>
          <a:lstStyle/>
          <a:p>
            <a:r>
              <a:rPr lang="en-US" sz="1800" i="1" dirty="0">
                <a:latin typeface="+mn-lt"/>
              </a:rPr>
              <a:t>“Those entering the job market during in a downturn may never catch up”</a:t>
            </a:r>
          </a:p>
          <a:p>
            <a:endParaRPr lang="en-US" sz="1000" i="1" dirty="0">
              <a:latin typeface="+mn-lt"/>
            </a:endParaRPr>
          </a:p>
          <a:p>
            <a:r>
              <a:rPr lang="en-US" sz="1200" i="1" dirty="0">
                <a:latin typeface="+mn-lt"/>
                <a:hlinkClick r:id="rId19"/>
              </a:rPr>
              <a:t>- The New York Times</a:t>
            </a:r>
            <a:r>
              <a:rPr lang="en-US" sz="1200" dirty="0">
                <a:latin typeface="+mn-lt"/>
                <a:hlinkClick r:id="rId19"/>
              </a:rPr>
              <a:t> (May 19, 2020)</a:t>
            </a:r>
            <a:endParaRPr lang="en-US" sz="1200" i="1" dirty="0">
              <a:latin typeface="+mn-lt"/>
            </a:endParaRPr>
          </a:p>
        </p:txBody>
      </p:sp>
    </p:spTree>
    <p:extLst>
      <p:ext uri="{BB962C8B-B14F-4D97-AF65-F5344CB8AC3E}">
        <p14:creationId xmlns:p14="http://schemas.microsoft.com/office/powerpoint/2010/main" val="3297871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Wages, Workers, and Management</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92249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B1818B8E-F74C-4606-9D31-D277E15768D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B1818B8E-F74C-4606-9D31-D277E15768D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8DE5CBE2-7118-4197-821A-709CDAA943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FE176364-4624-4887-BE86-84891848D7CE}"/>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5499ECF1-C806-42DE-8FF3-A5813493E6A1}"/>
              </a:ext>
            </a:extLst>
          </p:cNvPr>
          <p:cNvSpPr>
            <a:spLocks noGrp="1"/>
          </p:cNvSpPr>
          <p:nvPr>
            <p:ph idx="1"/>
          </p:nvPr>
        </p:nvSpPr>
        <p:spPr>
          <a:xfrm>
            <a:off x="457199" y="1600201"/>
            <a:ext cx="5612979" cy="1302487"/>
          </a:xfrm>
        </p:spPr>
        <p:txBody>
          <a:bodyPr>
            <a:normAutofit lnSpcReduction="10000"/>
          </a:bodyPr>
          <a:lstStyle/>
          <a:p>
            <a:pPr marL="0" indent="0">
              <a:buNone/>
            </a:pPr>
            <a:r>
              <a:rPr lang="en-US" sz="2800" dirty="0"/>
              <a:t>How do you think work will change in the post-Covid-19 ‘new normal’?</a:t>
            </a:r>
          </a:p>
          <a:p>
            <a:pPr>
              <a:buFont typeface="Wingdings" panose="05000000000000000000" pitchFamily="2" charset="2"/>
              <a:buChar char="§"/>
            </a:pPr>
            <a:endParaRPr lang="en-US" dirty="0"/>
          </a:p>
        </p:txBody>
      </p:sp>
      <p:pic>
        <p:nvPicPr>
          <p:cNvPr id="6" name="Picture 5" descr="A screenshot of a cell phone&#10;&#10;Description automatically generated">
            <a:extLst>
              <a:ext uri="{FF2B5EF4-FFF2-40B4-BE49-F238E27FC236}">
                <a16:creationId xmlns:a16="http://schemas.microsoft.com/office/drawing/2014/main" xmlns="" id="{EA2A68C5-6C01-4CB8-9BA7-BF6F2B1BFD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227984"/>
            <a:ext cx="3073820" cy="2023460"/>
          </a:xfrm>
          <a:prstGeom prst="rect">
            <a:avLst/>
          </a:prstGeom>
        </p:spPr>
      </p:pic>
      <p:sp>
        <p:nvSpPr>
          <p:cNvPr id="7" name="TextBox 6">
            <a:extLst>
              <a:ext uri="{FF2B5EF4-FFF2-40B4-BE49-F238E27FC236}">
                <a16:creationId xmlns:a16="http://schemas.microsoft.com/office/drawing/2014/main" xmlns="" id="{990B3B39-9B5A-415F-981A-630F5381151E}"/>
              </a:ext>
            </a:extLst>
          </p:cNvPr>
          <p:cNvSpPr txBox="1"/>
          <p:nvPr/>
        </p:nvSpPr>
        <p:spPr>
          <a:xfrm>
            <a:off x="6229412" y="846138"/>
            <a:ext cx="2806995" cy="1323439"/>
          </a:xfrm>
          <a:prstGeom prst="rect">
            <a:avLst/>
          </a:prstGeom>
          <a:solidFill>
            <a:srgbClr val="F1F1F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If Working From Home Goes on… Forever</a:t>
            </a:r>
            <a:endParaRPr lang="en-US" sz="2000" i="1" dirty="0">
              <a:latin typeface="Times New Roman" panose="02020603050405020304" pitchFamily="18" charset="0"/>
              <a:cs typeface="Times New Roman" panose="02020603050405020304" pitchFamily="18" charset="0"/>
            </a:endParaRP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9"/>
              </a:rPr>
              <a:t>The New York Times</a:t>
            </a:r>
            <a:r>
              <a:rPr lang="en-US" sz="1000" dirty="0">
                <a:latin typeface="Times New Roman" panose="02020603050405020304" pitchFamily="18" charset="0"/>
                <a:cs typeface="Times New Roman" panose="02020603050405020304" pitchFamily="18" charset="0"/>
                <a:hlinkClick r:id="rId9"/>
              </a:rPr>
              <a:t> </a:t>
            </a:r>
            <a:r>
              <a:rPr lang="en-US" sz="1000" dirty="0">
                <a:latin typeface="Times New Roman" panose="02020603050405020304" pitchFamily="18" charset="0"/>
                <a:cs typeface="Times New Roman" panose="02020603050405020304" pitchFamily="18" charset="0"/>
              </a:rPr>
              <a:t>(June 9, 2020)</a:t>
            </a:r>
          </a:p>
        </p:txBody>
      </p:sp>
      <p:sp>
        <p:nvSpPr>
          <p:cNvPr id="20" name="TextBox 19">
            <a:extLst>
              <a:ext uri="{FF2B5EF4-FFF2-40B4-BE49-F238E27FC236}">
                <a16:creationId xmlns:a16="http://schemas.microsoft.com/office/drawing/2014/main" xmlns="" id="{BC251AEB-85E8-473B-824B-CBBC14718E48}"/>
              </a:ext>
            </a:extLst>
          </p:cNvPr>
          <p:cNvSpPr txBox="1"/>
          <p:nvPr/>
        </p:nvSpPr>
        <p:spPr>
          <a:xfrm>
            <a:off x="4397892" y="3519218"/>
            <a:ext cx="584790" cy="369332"/>
          </a:xfrm>
          <a:prstGeom prst="rect">
            <a:avLst/>
          </a:prstGeom>
          <a:noFill/>
        </p:spPr>
        <p:txBody>
          <a:bodyPr wrap="square" rtlCol="0">
            <a:spAutoFit/>
          </a:bodyPr>
          <a:lstStyle/>
          <a:p>
            <a:r>
              <a:rPr lang="en-US" sz="1800" b="1" dirty="0">
                <a:latin typeface="+mn-lt"/>
              </a:rPr>
              <a:t>VS</a:t>
            </a:r>
          </a:p>
        </p:txBody>
      </p:sp>
      <p:sp>
        <p:nvSpPr>
          <p:cNvPr id="23" name="TextBox 22">
            <a:extLst>
              <a:ext uri="{FF2B5EF4-FFF2-40B4-BE49-F238E27FC236}">
                <a16:creationId xmlns:a16="http://schemas.microsoft.com/office/drawing/2014/main" xmlns="" id="{D05540AE-BDD8-4E0E-9093-AAED2F28AC61}"/>
              </a:ext>
            </a:extLst>
          </p:cNvPr>
          <p:cNvSpPr txBox="1"/>
          <p:nvPr/>
        </p:nvSpPr>
        <p:spPr>
          <a:xfrm>
            <a:off x="4441087" y="4816675"/>
            <a:ext cx="584790" cy="369332"/>
          </a:xfrm>
          <a:prstGeom prst="rect">
            <a:avLst/>
          </a:prstGeom>
          <a:noFill/>
        </p:spPr>
        <p:txBody>
          <a:bodyPr wrap="square" rtlCol="0">
            <a:spAutoFit/>
          </a:bodyPr>
          <a:lstStyle/>
          <a:p>
            <a:r>
              <a:rPr lang="en-US" sz="1800" b="1" dirty="0">
                <a:latin typeface="+mn-lt"/>
              </a:rPr>
              <a:t>VS</a:t>
            </a:r>
          </a:p>
        </p:txBody>
      </p:sp>
      <p:pic>
        <p:nvPicPr>
          <p:cNvPr id="26" name="Graphic 25" descr="Comment Fire">
            <a:extLst>
              <a:ext uri="{FF2B5EF4-FFF2-40B4-BE49-F238E27FC236}">
                <a16:creationId xmlns:a16="http://schemas.microsoft.com/office/drawing/2014/main" xmlns="" id="{EAB6F69C-43DF-46FC-8437-D680BD06248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0" y="3331626"/>
            <a:ext cx="914400" cy="744517"/>
          </a:xfrm>
          <a:prstGeom prst="rect">
            <a:avLst/>
          </a:prstGeom>
        </p:spPr>
      </p:pic>
      <p:pic>
        <p:nvPicPr>
          <p:cNvPr id="28" name="Graphic 27" descr="Comment Fire">
            <a:extLst>
              <a:ext uri="{FF2B5EF4-FFF2-40B4-BE49-F238E27FC236}">
                <a16:creationId xmlns:a16="http://schemas.microsoft.com/office/drawing/2014/main" xmlns="" id="{D7DCC013-D29D-4627-9231-8E042EA1251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3164" y="4629083"/>
            <a:ext cx="914400" cy="744517"/>
          </a:xfrm>
          <a:prstGeom prst="rect">
            <a:avLst/>
          </a:prstGeom>
        </p:spPr>
      </p:pic>
      <p:sp>
        <p:nvSpPr>
          <p:cNvPr id="25" name="Rectangle: Rounded Corners 24">
            <a:extLst>
              <a:ext uri="{FF2B5EF4-FFF2-40B4-BE49-F238E27FC236}">
                <a16:creationId xmlns:a16="http://schemas.microsoft.com/office/drawing/2014/main" xmlns="" id="{1CC85485-33E9-4B5D-8021-FE208B0FD6F8}"/>
              </a:ext>
            </a:extLst>
          </p:cNvPr>
          <p:cNvSpPr/>
          <p:nvPr/>
        </p:nvSpPr>
        <p:spPr>
          <a:xfrm>
            <a:off x="903766" y="4816676"/>
            <a:ext cx="341837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Better work/life balance</a:t>
            </a:r>
          </a:p>
        </p:txBody>
      </p:sp>
      <p:sp>
        <p:nvSpPr>
          <p:cNvPr id="29" name="Rectangle: Rounded Corners 28">
            <a:extLst>
              <a:ext uri="{FF2B5EF4-FFF2-40B4-BE49-F238E27FC236}">
                <a16:creationId xmlns:a16="http://schemas.microsoft.com/office/drawing/2014/main" xmlns="" id="{9AC71FE1-AE62-41A6-BD49-1FC135E81E9D}"/>
              </a:ext>
            </a:extLst>
          </p:cNvPr>
          <p:cNvSpPr/>
          <p:nvPr/>
        </p:nvSpPr>
        <p:spPr>
          <a:xfrm>
            <a:off x="5058438" y="4813811"/>
            <a:ext cx="341837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Longer work hours</a:t>
            </a:r>
          </a:p>
        </p:txBody>
      </p:sp>
      <p:sp>
        <p:nvSpPr>
          <p:cNvPr id="32" name="Rectangle: Rounded Corners 31">
            <a:extLst>
              <a:ext uri="{FF2B5EF4-FFF2-40B4-BE49-F238E27FC236}">
                <a16:creationId xmlns:a16="http://schemas.microsoft.com/office/drawing/2014/main" xmlns="" id="{A94011A8-7619-425C-BCBF-A30A81F303E7}"/>
              </a:ext>
            </a:extLst>
          </p:cNvPr>
          <p:cNvSpPr/>
          <p:nvPr/>
        </p:nvSpPr>
        <p:spPr>
          <a:xfrm>
            <a:off x="5058438" y="3519219"/>
            <a:ext cx="341837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Efficiency wages</a:t>
            </a:r>
          </a:p>
        </p:txBody>
      </p:sp>
      <p:sp>
        <p:nvSpPr>
          <p:cNvPr id="33" name="Rectangle: Rounded Corners 32">
            <a:extLst>
              <a:ext uri="{FF2B5EF4-FFF2-40B4-BE49-F238E27FC236}">
                <a16:creationId xmlns:a16="http://schemas.microsoft.com/office/drawing/2014/main" xmlns="" id="{233AB577-0A25-4BD1-B99D-823C4E8511AE}"/>
              </a:ext>
            </a:extLst>
          </p:cNvPr>
          <p:cNvSpPr/>
          <p:nvPr/>
        </p:nvSpPr>
        <p:spPr>
          <a:xfrm>
            <a:off x="903766" y="3521028"/>
            <a:ext cx="341837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Digital monitoring</a:t>
            </a:r>
          </a:p>
        </p:txBody>
      </p:sp>
      <p:sp>
        <p:nvSpPr>
          <p:cNvPr id="9" name="TextBox 8">
            <a:extLst>
              <a:ext uri="{FF2B5EF4-FFF2-40B4-BE49-F238E27FC236}">
                <a16:creationId xmlns:a16="http://schemas.microsoft.com/office/drawing/2014/main" xmlns="" id="{C23C0B27-967F-43F7-8C49-40E0476D2324}"/>
              </a:ext>
            </a:extLst>
          </p:cNvPr>
          <p:cNvSpPr txBox="1"/>
          <p:nvPr/>
        </p:nvSpPr>
        <p:spPr>
          <a:xfrm>
            <a:off x="990156" y="4047634"/>
            <a:ext cx="7486652" cy="584775"/>
          </a:xfrm>
          <a:prstGeom prst="rect">
            <a:avLst/>
          </a:prstGeom>
          <a:noFill/>
        </p:spPr>
        <p:txBody>
          <a:bodyPr wrap="square" rtlCol="0">
            <a:spAutoFit/>
          </a:bodyPr>
          <a:lstStyle/>
          <a:p>
            <a:r>
              <a:rPr lang="en-US" sz="1600" dirty="0">
                <a:latin typeface="+mn-lt"/>
              </a:rPr>
              <a:t>Will remote work lead to an increase in digital surveillance or higher efficiency wages since its more difficult to monitor remote employees?</a:t>
            </a:r>
          </a:p>
        </p:txBody>
      </p:sp>
      <p:sp>
        <p:nvSpPr>
          <p:cNvPr id="35" name="TextBox 34">
            <a:extLst>
              <a:ext uri="{FF2B5EF4-FFF2-40B4-BE49-F238E27FC236}">
                <a16:creationId xmlns:a16="http://schemas.microsoft.com/office/drawing/2014/main" xmlns="" id="{C821CB55-7FB9-44EF-AB4F-E62B80993863}"/>
              </a:ext>
            </a:extLst>
          </p:cNvPr>
          <p:cNvSpPr txBox="1"/>
          <p:nvPr/>
        </p:nvSpPr>
        <p:spPr>
          <a:xfrm>
            <a:off x="871870" y="5247508"/>
            <a:ext cx="7486652" cy="830997"/>
          </a:xfrm>
          <a:prstGeom prst="rect">
            <a:avLst/>
          </a:prstGeom>
          <a:noFill/>
        </p:spPr>
        <p:txBody>
          <a:bodyPr wrap="square" rtlCol="0">
            <a:spAutoFit/>
          </a:bodyPr>
          <a:lstStyle/>
          <a:p>
            <a:r>
              <a:rPr lang="en-US" sz="1600" dirty="0">
                <a:latin typeface="+mn-lt"/>
              </a:rPr>
              <a:t>During covid-19 workdays expanded an additional 3 hours in the US, will this continue post-</a:t>
            </a:r>
            <a:r>
              <a:rPr lang="en-US" sz="1600" dirty="0" err="1">
                <a:latin typeface="+mn-lt"/>
              </a:rPr>
              <a:t>covid</a:t>
            </a:r>
            <a:r>
              <a:rPr lang="en-US" sz="1600" dirty="0">
                <a:latin typeface="+mn-lt"/>
              </a:rPr>
              <a:t> or will companies offer more flexible remote work schedules to attract intrinsically motivated employees?</a:t>
            </a:r>
          </a:p>
        </p:txBody>
      </p:sp>
    </p:spTree>
    <p:extLst>
      <p:ext uri="{BB962C8B-B14F-4D97-AF65-F5344CB8AC3E}">
        <p14:creationId xmlns:p14="http://schemas.microsoft.com/office/powerpoint/2010/main" val="271996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6"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Retailers Offered Hazard Pay During Covid-19</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8"/>
            <a:ext cx="5583568" cy="3250055"/>
          </a:xfrm>
        </p:spPr>
        <p:txBody>
          <a:bodyPr>
            <a:normAutofit/>
          </a:bodyPr>
          <a:lstStyle/>
          <a:p>
            <a:pPr>
              <a:buFont typeface="Wingdings" panose="05000000000000000000" pitchFamily="2" charset="2"/>
              <a:buChar char="§"/>
            </a:pPr>
            <a:r>
              <a:rPr lang="en-US" sz="2000" dirty="0"/>
              <a:t>During the pandemic, many retailers offered temporary pay bumps to employees who continued to work.</a:t>
            </a:r>
          </a:p>
          <a:p>
            <a:pPr lvl="1">
              <a:buFont typeface="Wingdings" panose="05000000000000000000" pitchFamily="2" charset="2"/>
              <a:buChar char="§"/>
            </a:pPr>
            <a:r>
              <a:rPr lang="en-US" sz="1800" dirty="0"/>
              <a:t>Starbucks increased hourly wages by $3 and Target increased hourly wages by $2.</a:t>
            </a:r>
          </a:p>
          <a:p>
            <a:pPr>
              <a:buFont typeface="Wingdings" panose="05000000000000000000" pitchFamily="2" charset="2"/>
              <a:buChar char="§"/>
            </a:pPr>
            <a:r>
              <a:rPr lang="en-US" sz="2000" dirty="0"/>
              <a:t>This ‘Hero Pay’ was used as a </a:t>
            </a:r>
            <a:r>
              <a:rPr lang="en-US" sz="2000" b="1" dirty="0"/>
              <a:t>compensating differential </a:t>
            </a:r>
            <a:r>
              <a:rPr lang="en-US" sz="2000" dirty="0"/>
              <a:t>for the increased risk of Covid-19 and increased altercations with customers not willing to follow public health guidelines.</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164" y="1417638"/>
            <a:ext cx="3048000" cy="2221424"/>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6040768" y="2070943"/>
            <a:ext cx="2949560" cy="138499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“As ‘Hero’ Pay Ends, Essential Workers Wonder What They are Worth”</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hlinkClick r:id="rId9"/>
              </a:rPr>
              <a:t>NPR</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(May 30, 2020)</a:t>
            </a:r>
            <a:endParaRPr lang="en-US" sz="1200" dirty="0"/>
          </a:p>
        </p:txBody>
      </p:sp>
      <p:sp>
        <p:nvSpPr>
          <p:cNvPr id="2" name="Rectangle 1">
            <a:extLst>
              <a:ext uri="{FF2B5EF4-FFF2-40B4-BE49-F238E27FC236}">
                <a16:creationId xmlns:a16="http://schemas.microsoft.com/office/drawing/2014/main" xmlns="" id="{AD8CA198-6956-4309-9F0D-708E7FB6CFF5}"/>
              </a:ext>
            </a:extLst>
          </p:cNvPr>
          <p:cNvSpPr/>
          <p:nvPr/>
        </p:nvSpPr>
        <p:spPr>
          <a:xfrm>
            <a:off x="606056" y="4978697"/>
            <a:ext cx="7931888" cy="923330"/>
          </a:xfrm>
          <a:prstGeom prst="rect">
            <a:avLst/>
          </a:prstGeom>
        </p:spPr>
        <p:txBody>
          <a:bodyPr wrap="square">
            <a:spAutoFit/>
          </a:bodyPr>
          <a:lstStyle/>
          <a:p>
            <a:pPr algn="ctr"/>
            <a:r>
              <a:rPr lang="en-US" sz="1800" i="1" dirty="0">
                <a:solidFill>
                  <a:srgbClr val="215968"/>
                </a:solidFill>
                <a:latin typeface="+mn-lt"/>
              </a:rPr>
              <a:t>“In a normal world, high hazard pay might be the only way to stop employees from quitting </a:t>
            </a:r>
            <a:r>
              <a:rPr lang="en-US" sz="1800" i="1" dirty="0" err="1">
                <a:solidFill>
                  <a:srgbClr val="215968"/>
                </a:solidFill>
                <a:latin typeface="+mn-lt"/>
              </a:rPr>
              <a:t>en</a:t>
            </a:r>
            <a:r>
              <a:rPr lang="en-US" sz="1800" i="1" dirty="0">
                <a:solidFill>
                  <a:srgbClr val="215968"/>
                </a:solidFill>
                <a:latin typeface="+mn-lt"/>
              </a:rPr>
              <a:t> masse. But with tens of millions unemployed, workers quickly lost a lot of leverage</a:t>
            </a:r>
          </a:p>
        </p:txBody>
      </p:sp>
      <p:sp>
        <p:nvSpPr>
          <p:cNvPr id="11" name="TextBox 10">
            <a:extLst>
              <a:ext uri="{FF2B5EF4-FFF2-40B4-BE49-F238E27FC236}">
                <a16:creationId xmlns:a16="http://schemas.microsoft.com/office/drawing/2014/main" xmlns="" id="{0CD49232-5950-4128-AF67-D816EA373940}"/>
              </a:ext>
            </a:extLst>
          </p:cNvPr>
          <p:cNvSpPr txBox="1"/>
          <p:nvPr/>
        </p:nvSpPr>
        <p:spPr>
          <a:xfrm>
            <a:off x="3890774" y="5905644"/>
            <a:ext cx="248950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hlinkClick r:id="rId9"/>
              </a:rPr>
              <a:t>NPR</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(May 30, 2020)</a:t>
            </a:r>
            <a:endParaRPr lang="en-US" sz="1000" dirty="0"/>
          </a:p>
        </p:txBody>
      </p:sp>
    </p:spTree>
    <p:extLst>
      <p:ext uri="{BB962C8B-B14F-4D97-AF65-F5344CB8AC3E}">
        <p14:creationId xmlns:p14="http://schemas.microsoft.com/office/powerpoint/2010/main" val="7617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49A537D8-9D6E-498E-A015-58167C959400}"/>
              </a:ext>
            </a:extLst>
          </p:cNvPr>
          <p:cNvGraphicFramePr>
            <a:graphicFrameLocks noChangeAspect="1"/>
          </p:cNvGraphicFramePr>
          <p:nvPr>
            <p:custDataLst>
              <p:tags r:id="rId2"/>
            </p:custDataLst>
            <p:extLst>
              <p:ext uri="{D42A27DB-BD31-4B8C-83A1-F6EECF244321}">
                <p14:modId xmlns:p14="http://schemas.microsoft.com/office/powerpoint/2010/main" val="224774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49A537D8-9D6E-498E-A015-58167C95940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B4A43D59-7597-4E22-96A0-24314ED8B8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86AD6C84-9A63-4E53-BE69-27A6183CAC83}"/>
              </a:ext>
            </a:extLst>
          </p:cNvPr>
          <p:cNvSpPr>
            <a:spLocks noGrp="1"/>
          </p:cNvSpPr>
          <p:nvPr>
            <p:ph type="title"/>
          </p:nvPr>
        </p:nvSpPr>
        <p:spPr/>
        <p:txBody>
          <a:bodyPr/>
          <a:lstStyle/>
          <a:p>
            <a:r>
              <a:rPr lang="en-US" dirty="0"/>
              <a:t>You Should Ignore Sunk Costs.</a:t>
            </a:r>
          </a:p>
        </p:txBody>
      </p:sp>
      <p:sp>
        <p:nvSpPr>
          <p:cNvPr id="3" name="Content Placeholder 2">
            <a:extLst>
              <a:ext uri="{FF2B5EF4-FFF2-40B4-BE49-F238E27FC236}">
                <a16:creationId xmlns:a16="http://schemas.microsoft.com/office/drawing/2014/main" xmlns="" id="{261F4EFE-679D-493E-9573-52FCF41523E4}"/>
              </a:ext>
            </a:extLst>
          </p:cNvPr>
          <p:cNvSpPr>
            <a:spLocks noGrp="1"/>
          </p:cNvSpPr>
          <p:nvPr>
            <p:ph idx="1"/>
          </p:nvPr>
        </p:nvSpPr>
        <p:spPr>
          <a:xfrm>
            <a:off x="457200" y="1600201"/>
            <a:ext cx="8229600" cy="981634"/>
          </a:xfrm>
        </p:spPr>
        <p:txBody>
          <a:bodyPr>
            <a:noAutofit/>
          </a:bodyPr>
          <a:lstStyle/>
          <a:p>
            <a:pPr marL="0" indent="0">
              <a:spcAft>
                <a:spcPts val="600"/>
              </a:spcAft>
              <a:buNone/>
            </a:pPr>
            <a:r>
              <a:rPr lang="en-US" sz="2600" dirty="0"/>
              <a:t>Ignoring sunk costs, especially during a pandemic, can be difficult.</a:t>
            </a:r>
          </a:p>
        </p:txBody>
      </p:sp>
      <p:pic>
        <p:nvPicPr>
          <p:cNvPr id="6" name="Picture 5" descr="Newspaper clipart&#10;&#10;Description automatically generated">
            <a:extLst>
              <a:ext uri="{FF2B5EF4-FFF2-40B4-BE49-F238E27FC236}">
                <a16:creationId xmlns:a16="http://schemas.microsoft.com/office/drawing/2014/main" xmlns="" id="{049F9EAE-7236-4D2C-9E16-5E6544C95C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503" y="2764398"/>
            <a:ext cx="4626711" cy="3372009"/>
          </a:xfrm>
          <a:prstGeom prst="rect">
            <a:avLst/>
          </a:prstGeom>
        </p:spPr>
      </p:pic>
      <p:sp>
        <p:nvSpPr>
          <p:cNvPr id="7" name="TextBox 6">
            <a:extLst>
              <a:ext uri="{FF2B5EF4-FFF2-40B4-BE49-F238E27FC236}">
                <a16:creationId xmlns:a16="http://schemas.microsoft.com/office/drawing/2014/main" xmlns="" id="{4AB2C6E3-EC61-4A6A-AC09-DF476D30013B}"/>
              </a:ext>
            </a:extLst>
          </p:cNvPr>
          <p:cNvSpPr txBox="1"/>
          <p:nvPr/>
        </p:nvSpPr>
        <p:spPr>
          <a:xfrm>
            <a:off x="300291" y="3780102"/>
            <a:ext cx="4626711" cy="200054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Costly Toll of Not Shutting Down Spring Break Earlier: people got sick – and some died – after attending parties in Florida as the coronavirus spread</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The New York Times</a:t>
            </a:r>
            <a:r>
              <a:rPr lang="en-US" sz="1800" dirty="0">
                <a:latin typeface="Times New Roman" panose="02020603050405020304" pitchFamily="18" charset="0"/>
                <a:cs typeface="Times New Roman" panose="02020603050405020304" pitchFamily="18" charset="0"/>
              </a:rPr>
              <a:t> (April 11, 2020)</a:t>
            </a:r>
            <a:endParaRPr lang="en-US" sz="1800" dirty="0"/>
          </a:p>
        </p:txBody>
      </p:sp>
      <p:sp>
        <p:nvSpPr>
          <p:cNvPr id="8" name="Speech Bubble: Oval 7">
            <a:extLst>
              <a:ext uri="{FF2B5EF4-FFF2-40B4-BE49-F238E27FC236}">
                <a16:creationId xmlns:a16="http://schemas.microsoft.com/office/drawing/2014/main" xmlns="" id="{7311A872-95B0-4F1F-8B1F-0121F5E9FB1F}"/>
              </a:ext>
            </a:extLst>
          </p:cNvPr>
          <p:cNvSpPr/>
          <p:nvPr/>
        </p:nvSpPr>
        <p:spPr>
          <a:xfrm>
            <a:off x="5112647" y="2764398"/>
            <a:ext cx="3784850" cy="3262473"/>
          </a:xfrm>
          <a:prstGeom prst="wedgeEllipseCallout">
            <a:avLst>
              <a:gd name="adj1" fmla="val -54877"/>
              <a:gd name="adj2" fmla="val 35894"/>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“Mr. Nguyen knew the risk of attending, but said </a:t>
            </a:r>
            <a:r>
              <a:rPr lang="en-US" sz="1800" b="1" dirty="0">
                <a:solidFill>
                  <a:srgbClr val="215968"/>
                </a:solidFill>
              </a:rPr>
              <a:t>he did not want to lose the money he had spent on tickets. </a:t>
            </a:r>
            <a:r>
              <a:rPr lang="en-US" sz="1800" dirty="0">
                <a:solidFill>
                  <a:srgbClr val="215968"/>
                </a:solidFill>
              </a:rPr>
              <a:t>He did not blame organizers for holding the festival, and pointed to mix messages from local officials.”</a:t>
            </a:r>
          </a:p>
        </p:txBody>
      </p:sp>
    </p:spTree>
    <p:extLst>
      <p:ext uri="{BB962C8B-B14F-4D97-AF65-F5344CB8AC3E}">
        <p14:creationId xmlns:p14="http://schemas.microsoft.com/office/powerpoint/2010/main" val="2368692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BF0E7B23-CF41-4E9B-8B97-66A19088F3E0}"/>
              </a:ext>
            </a:extLst>
          </p:cNvPr>
          <p:cNvGraphicFramePr>
            <a:graphicFrameLocks noChangeAspect="1"/>
          </p:cNvGraphicFramePr>
          <p:nvPr>
            <p:custDataLst>
              <p:tags r:id="rId2"/>
            </p:custDataLst>
            <p:extLst>
              <p:ext uri="{D42A27DB-BD31-4B8C-83A1-F6EECF244321}">
                <p14:modId xmlns:p14="http://schemas.microsoft.com/office/powerpoint/2010/main" val="2200664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xmlns="" id="{BF0E7B23-CF41-4E9B-8B97-66A19088F3E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A7549E51-F7F0-47B5-8226-10368C38D9A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sym typeface="Arial" panose="020B0604020202020204" pitchFamily="34" charset="0"/>
            </a:endParaRPr>
          </a:p>
        </p:txBody>
      </p:sp>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8"/>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Inequality, Social Insurance, and Redistribution</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33695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29A62DD-D585-49B4-9BA7-CA36DBB405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29A62DD-D585-49B4-9BA7-CA36DBB405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40FA391D-561C-49D7-8B02-D606208C17C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graphicFrame>
        <p:nvGraphicFramePr>
          <p:cNvPr id="9" name="Chart 8">
            <a:extLst>
              <a:ext uri="{FF2B5EF4-FFF2-40B4-BE49-F238E27FC236}">
                <a16:creationId xmlns:a16="http://schemas.microsoft.com/office/drawing/2014/main" xmlns="" id="{08EE3EDA-9FAF-4582-821F-2F2441283839}"/>
              </a:ext>
            </a:extLst>
          </p:cNvPr>
          <p:cNvGraphicFramePr/>
          <p:nvPr>
            <p:extLst>
              <p:ext uri="{D42A27DB-BD31-4B8C-83A1-F6EECF244321}">
                <p14:modId xmlns:p14="http://schemas.microsoft.com/office/powerpoint/2010/main" val="3873914914"/>
              </p:ext>
            </p:extLst>
          </p:nvPr>
        </p:nvGraphicFramePr>
        <p:xfrm>
          <a:off x="-1" y="1417638"/>
          <a:ext cx="9144001" cy="5005387"/>
        </p:xfrm>
        <a:graphic>
          <a:graphicData uri="http://schemas.openxmlformats.org/drawingml/2006/chart">
            <c:chart xmlns:c="http://schemas.openxmlformats.org/drawingml/2006/chart" xmlns:r="http://schemas.openxmlformats.org/officeDocument/2006/relationships" r:id="rId8"/>
          </a:graphicData>
        </a:graphic>
      </p:graphicFrame>
      <p:sp>
        <p:nvSpPr>
          <p:cNvPr id="8" name="Title 1">
            <a:extLst>
              <a:ext uri="{FF2B5EF4-FFF2-40B4-BE49-F238E27FC236}">
                <a16:creationId xmlns:a16="http://schemas.microsoft.com/office/drawing/2014/main" xmlns="" id="{D3CF566A-FF46-4734-82A9-6C3D8FCBFD07}"/>
              </a:ext>
            </a:extLst>
          </p:cNvPr>
          <p:cNvSpPr>
            <a:spLocks noGrp="1"/>
          </p:cNvSpPr>
          <p:nvPr>
            <p:ph type="title"/>
          </p:nvPr>
        </p:nvSpPr>
        <p:spPr>
          <a:xfrm>
            <a:off x="457200" y="274638"/>
            <a:ext cx="8229600" cy="1143000"/>
          </a:xfrm>
        </p:spPr>
        <p:txBody>
          <a:bodyPr>
            <a:noAutofit/>
          </a:bodyPr>
          <a:lstStyle/>
          <a:p>
            <a:r>
              <a:rPr lang="en-US" sz="3200" dirty="0"/>
              <a:t>Interpreting the Data: Covid-19 Reinforced Income Inequality</a:t>
            </a:r>
          </a:p>
        </p:txBody>
      </p:sp>
    </p:spTree>
    <p:extLst>
      <p:ext uri="{BB962C8B-B14F-4D97-AF65-F5344CB8AC3E}">
        <p14:creationId xmlns:p14="http://schemas.microsoft.com/office/powerpoint/2010/main" val="192271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29A62DD-D585-49B4-9BA7-CA36DBB405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29A62DD-D585-49B4-9BA7-CA36DBB405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40FA391D-561C-49D7-8B02-D606208C17C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8" name="Title 1">
            <a:extLst>
              <a:ext uri="{FF2B5EF4-FFF2-40B4-BE49-F238E27FC236}">
                <a16:creationId xmlns:a16="http://schemas.microsoft.com/office/drawing/2014/main" xmlns="" id="{D3CF566A-FF46-4734-82A9-6C3D8FCBFD07}"/>
              </a:ext>
            </a:extLst>
          </p:cNvPr>
          <p:cNvSpPr>
            <a:spLocks noGrp="1"/>
          </p:cNvSpPr>
          <p:nvPr>
            <p:ph type="title"/>
          </p:nvPr>
        </p:nvSpPr>
        <p:spPr>
          <a:xfrm>
            <a:off x="457200" y="274638"/>
            <a:ext cx="8229600" cy="1143000"/>
          </a:xfrm>
        </p:spPr>
        <p:txBody>
          <a:bodyPr>
            <a:noAutofit/>
          </a:bodyPr>
          <a:lstStyle/>
          <a:p>
            <a:r>
              <a:rPr lang="en-US" sz="3200" dirty="0"/>
              <a:t>Interpreting the Data: Covid-19 Reinforced Income Inequality</a:t>
            </a:r>
          </a:p>
        </p:txBody>
      </p:sp>
      <p:graphicFrame>
        <p:nvGraphicFramePr>
          <p:cNvPr id="13" name="Chart 12">
            <a:extLst>
              <a:ext uri="{FF2B5EF4-FFF2-40B4-BE49-F238E27FC236}">
                <a16:creationId xmlns:a16="http://schemas.microsoft.com/office/drawing/2014/main" xmlns="" id="{09906254-400E-489B-A82B-E9DB311092D4}"/>
              </a:ext>
            </a:extLst>
          </p:cNvPr>
          <p:cNvGraphicFramePr/>
          <p:nvPr>
            <p:extLst>
              <p:ext uri="{D42A27DB-BD31-4B8C-83A1-F6EECF244321}">
                <p14:modId xmlns:p14="http://schemas.microsoft.com/office/powerpoint/2010/main" val="2062924199"/>
              </p:ext>
            </p:extLst>
          </p:nvPr>
        </p:nvGraphicFramePr>
        <p:xfrm>
          <a:off x="457200" y="1535186"/>
          <a:ext cx="8229600" cy="4887840"/>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xmlns="" id="{F9B679BF-3B98-4663-939E-2183E3A0CDB1}"/>
              </a:ext>
            </a:extLst>
          </p:cNvPr>
          <p:cNvSpPr txBox="1"/>
          <p:nvPr/>
        </p:nvSpPr>
        <p:spPr>
          <a:xfrm>
            <a:off x="7810149" y="2276183"/>
            <a:ext cx="1434519" cy="738664"/>
          </a:xfrm>
          <a:prstGeom prst="rect">
            <a:avLst/>
          </a:prstGeom>
          <a:noFill/>
        </p:spPr>
        <p:txBody>
          <a:bodyPr wrap="square" rtlCol="0">
            <a:spAutoFit/>
          </a:bodyPr>
          <a:lstStyle/>
          <a:p>
            <a:r>
              <a:rPr lang="en-US" sz="1400" dirty="0">
                <a:solidFill>
                  <a:srgbClr val="90258D"/>
                </a:solidFill>
                <a:latin typeface="+mn-lt"/>
              </a:rPr>
              <a:t>Less than a high school diploma</a:t>
            </a:r>
          </a:p>
        </p:txBody>
      </p:sp>
      <p:sp>
        <p:nvSpPr>
          <p:cNvPr id="11" name="TextBox 10">
            <a:extLst>
              <a:ext uri="{FF2B5EF4-FFF2-40B4-BE49-F238E27FC236}">
                <a16:creationId xmlns:a16="http://schemas.microsoft.com/office/drawing/2014/main" xmlns="" id="{A7DE7883-660C-4318-A73F-1D975D189CF4}"/>
              </a:ext>
            </a:extLst>
          </p:cNvPr>
          <p:cNvSpPr txBox="1"/>
          <p:nvPr/>
        </p:nvSpPr>
        <p:spPr>
          <a:xfrm>
            <a:off x="7808052" y="3048407"/>
            <a:ext cx="1394671" cy="738664"/>
          </a:xfrm>
          <a:prstGeom prst="rect">
            <a:avLst/>
          </a:prstGeom>
          <a:noFill/>
        </p:spPr>
        <p:txBody>
          <a:bodyPr wrap="square" rtlCol="0">
            <a:spAutoFit/>
          </a:bodyPr>
          <a:lstStyle/>
          <a:p>
            <a:r>
              <a:rPr lang="en-US" sz="1400" dirty="0">
                <a:solidFill>
                  <a:srgbClr val="C6420F"/>
                </a:solidFill>
                <a:latin typeface="+mn-lt"/>
              </a:rPr>
              <a:t>High school graduates, no college</a:t>
            </a:r>
          </a:p>
        </p:txBody>
      </p:sp>
      <p:sp>
        <p:nvSpPr>
          <p:cNvPr id="12" name="TextBox 11">
            <a:extLst>
              <a:ext uri="{FF2B5EF4-FFF2-40B4-BE49-F238E27FC236}">
                <a16:creationId xmlns:a16="http://schemas.microsoft.com/office/drawing/2014/main" xmlns="" id="{4C10953C-295B-4238-B44A-6831F5B9B521}"/>
              </a:ext>
            </a:extLst>
          </p:cNvPr>
          <p:cNvSpPr txBox="1"/>
          <p:nvPr/>
        </p:nvSpPr>
        <p:spPr>
          <a:xfrm>
            <a:off x="7794421" y="3734444"/>
            <a:ext cx="1441858" cy="738664"/>
          </a:xfrm>
          <a:prstGeom prst="rect">
            <a:avLst/>
          </a:prstGeom>
          <a:noFill/>
        </p:spPr>
        <p:txBody>
          <a:bodyPr wrap="square" rtlCol="0">
            <a:spAutoFit/>
          </a:bodyPr>
          <a:lstStyle/>
          <a:p>
            <a:r>
              <a:rPr lang="en-US" sz="1400" dirty="0">
                <a:solidFill>
                  <a:srgbClr val="00784E"/>
                </a:solidFill>
                <a:latin typeface="+mn-lt"/>
              </a:rPr>
              <a:t>Some college or associate degree</a:t>
            </a:r>
          </a:p>
        </p:txBody>
      </p:sp>
      <p:sp>
        <p:nvSpPr>
          <p:cNvPr id="14" name="TextBox 13">
            <a:extLst>
              <a:ext uri="{FF2B5EF4-FFF2-40B4-BE49-F238E27FC236}">
                <a16:creationId xmlns:a16="http://schemas.microsoft.com/office/drawing/2014/main" xmlns="" id="{C44FB9B8-C7A2-4591-8CB3-27F72B9C960E}"/>
              </a:ext>
            </a:extLst>
          </p:cNvPr>
          <p:cNvSpPr txBox="1"/>
          <p:nvPr/>
        </p:nvSpPr>
        <p:spPr>
          <a:xfrm>
            <a:off x="7811198" y="4622464"/>
            <a:ext cx="1441859" cy="738664"/>
          </a:xfrm>
          <a:prstGeom prst="rect">
            <a:avLst/>
          </a:prstGeom>
          <a:noFill/>
        </p:spPr>
        <p:txBody>
          <a:bodyPr wrap="square" rtlCol="0">
            <a:spAutoFit/>
          </a:bodyPr>
          <a:lstStyle/>
          <a:p>
            <a:r>
              <a:rPr lang="en-US" sz="1400" dirty="0">
                <a:solidFill>
                  <a:srgbClr val="8D4800"/>
                </a:solidFill>
                <a:latin typeface="+mn-lt"/>
              </a:rPr>
              <a:t>Bachelor’s degree and higher</a:t>
            </a:r>
          </a:p>
        </p:txBody>
      </p:sp>
      <p:sp>
        <p:nvSpPr>
          <p:cNvPr id="15" name="TextBox 14">
            <a:extLst>
              <a:ext uri="{FF2B5EF4-FFF2-40B4-BE49-F238E27FC236}">
                <a16:creationId xmlns:a16="http://schemas.microsoft.com/office/drawing/2014/main" xmlns="" id="{49575895-C377-4EAD-89A6-E38035E4C46B}"/>
              </a:ext>
            </a:extLst>
          </p:cNvPr>
          <p:cNvSpPr txBox="1"/>
          <p:nvPr/>
        </p:nvSpPr>
        <p:spPr>
          <a:xfrm>
            <a:off x="0" y="6207582"/>
            <a:ext cx="2628900" cy="215444"/>
          </a:xfrm>
          <a:prstGeom prst="rect">
            <a:avLst/>
          </a:prstGeom>
          <a:noFill/>
        </p:spPr>
        <p:txBody>
          <a:bodyPr wrap="square" rtlCol="0">
            <a:spAutoFit/>
          </a:bodyPr>
          <a:lstStyle/>
          <a:p>
            <a:pPr lvl="0"/>
            <a:r>
              <a:rPr lang="en-US" sz="800" dirty="0">
                <a:solidFill>
                  <a:prstClr val="black"/>
                </a:solidFill>
                <a:latin typeface="Arial"/>
              </a:rPr>
              <a:t>Source: U.S. Bureau of Labor Statistics</a:t>
            </a:r>
          </a:p>
        </p:txBody>
      </p:sp>
    </p:spTree>
    <p:extLst>
      <p:ext uri="{BB962C8B-B14F-4D97-AF65-F5344CB8AC3E}">
        <p14:creationId xmlns:p14="http://schemas.microsoft.com/office/powerpoint/2010/main" val="3253129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29A62DD-D585-49B4-9BA7-CA36DBB40537}"/>
              </a:ext>
            </a:extLst>
          </p:cNvPr>
          <p:cNvGraphicFramePr>
            <a:graphicFrameLocks noChangeAspect="1"/>
          </p:cNvGraphicFramePr>
          <p:nvPr>
            <p:custDataLst>
              <p:tags r:id="rId2"/>
            </p:custDataLst>
            <p:extLst>
              <p:ext uri="{D42A27DB-BD31-4B8C-83A1-F6EECF244321}">
                <p14:modId xmlns:p14="http://schemas.microsoft.com/office/powerpoint/2010/main" val="3945687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29A62DD-D585-49B4-9BA7-CA36DBB405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40FA391D-561C-49D7-8B02-D606208C17C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dirty="0">
              <a:ea typeface="ＭＳ Ｐゴシック" panose="020B0600070205080204" pitchFamily="34" charset="-128"/>
              <a:sym typeface="+mn-lt"/>
            </a:endParaRPr>
          </a:p>
        </p:txBody>
      </p:sp>
      <p:sp>
        <p:nvSpPr>
          <p:cNvPr id="3" name="Content Placeholder 2"/>
          <p:cNvSpPr>
            <a:spLocks noGrp="1"/>
          </p:cNvSpPr>
          <p:nvPr>
            <p:ph sz="half" idx="1"/>
          </p:nvPr>
        </p:nvSpPr>
        <p:spPr>
          <a:xfrm>
            <a:off x="457201" y="1417637"/>
            <a:ext cx="3962400" cy="4497388"/>
          </a:xfrm>
        </p:spPr>
        <p:txBody>
          <a:bodyPr>
            <a:noAutofit/>
          </a:bodyPr>
          <a:lstStyle/>
          <a:p>
            <a:r>
              <a:rPr lang="en-US" dirty="0"/>
              <a:t>The coronavirus pandemic was </a:t>
            </a:r>
            <a:r>
              <a:rPr lang="en-US" b="1" dirty="0"/>
              <a:t>worse</a:t>
            </a:r>
            <a:r>
              <a:rPr lang="en-US" dirty="0"/>
              <a:t> in New York City ZIP codes with </a:t>
            </a:r>
            <a:r>
              <a:rPr lang="en-US" b="1" dirty="0"/>
              <a:t>lower median incomes</a:t>
            </a:r>
          </a:p>
          <a:p>
            <a:r>
              <a:rPr lang="en-US" dirty="0"/>
              <a:t>Coronavirus cases and </a:t>
            </a:r>
            <a:r>
              <a:rPr lang="en-US" b="1" dirty="0"/>
              <a:t>deaths</a:t>
            </a:r>
            <a:r>
              <a:rPr lang="en-US" dirty="0"/>
              <a:t> were also </a:t>
            </a:r>
            <a:r>
              <a:rPr lang="en-US" b="1" dirty="0"/>
              <a:t>more prevalent </a:t>
            </a:r>
            <a:r>
              <a:rPr lang="en-US" dirty="0"/>
              <a:t>in majority black or Hispanic ZIP codes</a:t>
            </a:r>
          </a:p>
        </p:txBody>
      </p:sp>
      <p:sp>
        <p:nvSpPr>
          <p:cNvPr id="8" name="Title 1">
            <a:extLst>
              <a:ext uri="{FF2B5EF4-FFF2-40B4-BE49-F238E27FC236}">
                <a16:creationId xmlns:a16="http://schemas.microsoft.com/office/drawing/2014/main" xmlns="" id="{D3CF566A-FF46-4734-82A9-6C3D8FCBFD07}"/>
              </a:ext>
            </a:extLst>
          </p:cNvPr>
          <p:cNvSpPr>
            <a:spLocks noGrp="1"/>
          </p:cNvSpPr>
          <p:nvPr>
            <p:ph type="title"/>
          </p:nvPr>
        </p:nvSpPr>
        <p:spPr>
          <a:xfrm>
            <a:off x="457200" y="274638"/>
            <a:ext cx="8229600" cy="1143000"/>
          </a:xfrm>
        </p:spPr>
        <p:txBody>
          <a:bodyPr>
            <a:noAutofit/>
          </a:bodyPr>
          <a:lstStyle/>
          <a:p>
            <a:r>
              <a:rPr lang="en-US" sz="3200" dirty="0"/>
              <a:t>Interpreting the Data: Covid-19 Reinforced Income and Racial Inequalities</a:t>
            </a:r>
          </a:p>
        </p:txBody>
      </p:sp>
      <p:sp>
        <p:nvSpPr>
          <p:cNvPr id="7" name="Speech Bubble: Oval 6">
            <a:extLst>
              <a:ext uri="{FF2B5EF4-FFF2-40B4-BE49-F238E27FC236}">
                <a16:creationId xmlns:a16="http://schemas.microsoft.com/office/drawing/2014/main" xmlns="" id="{B3D34277-56B8-471D-A2A0-6C332871BFE9}"/>
              </a:ext>
            </a:extLst>
          </p:cNvPr>
          <p:cNvSpPr/>
          <p:nvPr/>
        </p:nvSpPr>
        <p:spPr>
          <a:xfrm>
            <a:off x="4419601" y="1317428"/>
            <a:ext cx="4724399" cy="2267124"/>
          </a:xfrm>
          <a:prstGeom prst="wedgeEllipseCallout">
            <a:avLst>
              <a:gd name="adj1" fmla="val 33135"/>
              <a:gd name="adj2" fmla="val 60565"/>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“The pandemic is </a:t>
            </a:r>
            <a:r>
              <a:rPr lang="en-US" sz="1800" b="1" dirty="0">
                <a:solidFill>
                  <a:srgbClr val="215968"/>
                </a:solidFill>
              </a:rPr>
              <a:t>widening</a:t>
            </a:r>
            <a:r>
              <a:rPr lang="en-US" sz="1800" dirty="0">
                <a:solidFill>
                  <a:srgbClr val="215968"/>
                </a:solidFill>
              </a:rPr>
              <a:t> social and economic divisions that also make the virus deadlier, a </a:t>
            </a:r>
            <a:r>
              <a:rPr lang="en-US" sz="1800" b="1" dirty="0">
                <a:solidFill>
                  <a:srgbClr val="215968"/>
                </a:solidFill>
              </a:rPr>
              <a:t>self-reinforcing cycle </a:t>
            </a:r>
            <a:r>
              <a:rPr lang="en-US" sz="1800" dirty="0">
                <a:solidFill>
                  <a:srgbClr val="215968"/>
                </a:solidFill>
              </a:rPr>
              <a:t>that experts warn could have consequences for </a:t>
            </a:r>
            <a:r>
              <a:rPr lang="en-US" sz="1800" b="1" dirty="0">
                <a:solidFill>
                  <a:srgbClr val="215968"/>
                </a:solidFill>
              </a:rPr>
              <a:t>years to come</a:t>
            </a:r>
            <a:r>
              <a:rPr lang="en-US" sz="1800" dirty="0">
                <a:solidFill>
                  <a:srgbClr val="215968"/>
                </a:solidFill>
              </a:rPr>
              <a:t>.”</a:t>
            </a:r>
          </a:p>
        </p:txBody>
      </p:sp>
      <p:sp>
        <p:nvSpPr>
          <p:cNvPr id="19" name="TextBox 18">
            <a:extLst>
              <a:ext uri="{FF2B5EF4-FFF2-40B4-BE49-F238E27FC236}">
                <a16:creationId xmlns:a16="http://schemas.microsoft.com/office/drawing/2014/main" xmlns="" id="{29646CDC-E1D9-4D8E-9E91-BA7BFF618F20}"/>
              </a:ext>
            </a:extLst>
          </p:cNvPr>
          <p:cNvSpPr txBox="1"/>
          <p:nvPr/>
        </p:nvSpPr>
        <p:spPr>
          <a:xfrm>
            <a:off x="7260880" y="3790229"/>
            <a:ext cx="1982708" cy="215444"/>
          </a:xfrm>
          <a:prstGeom prst="rect">
            <a:avLst/>
          </a:prstGeom>
          <a:noFill/>
        </p:spPr>
        <p:txBody>
          <a:bodyPr wrap="square" rtlCol="0">
            <a:spAutoFit/>
          </a:bodyPr>
          <a:lstStyle/>
          <a:p>
            <a:r>
              <a:rPr lang="en-US" sz="800" i="1" dirty="0">
                <a:latin typeface="+mn-lt"/>
              </a:rPr>
              <a:t>The New York Times</a:t>
            </a:r>
            <a:r>
              <a:rPr lang="en-US" sz="800" dirty="0">
                <a:latin typeface="+mn-lt"/>
              </a:rPr>
              <a:t> (March 15, 2020)</a:t>
            </a:r>
            <a:endParaRPr lang="en-US" sz="800" i="1" dirty="0">
              <a:latin typeface="+mn-lt"/>
            </a:endParaRPr>
          </a:p>
        </p:txBody>
      </p:sp>
      <p:pic>
        <p:nvPicPr>
          <p:cNvPr id="20" name="Picture 19" descr="Newspaper clipart&#10;&#10;Description automatically generated">
            <a:extLst>
              <a:ext uri="{FF2B5EF4-FFF2-40B4-BE49-F238E27FC236}">
                <a16:creationId xmlns:a16="http://schemas.microsoft.com/office/drawing/2014/main" xmlns="" id="{3ACB323B-C603-4A58-88F8-34EA78D84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6346" y="3993147"/>
            <a:ext cx="3420212" cy="2426820"/>
          </a:xfrm>
          <a:prstGeom prst="rect">
            <a:avLst/>
          </a:prstGeom>
        </p:spPr>
      </p:pic>
      <p:sp>
        <p:nvSpPr>
          <p:cNvPr id="21" name="TextBox 20">
            <a:extLst>
              <a:ext uri="{FF2B5EF4-FFF2-40B4-BE49-F238E27FC236}">
                <a16:creationId xmlns:a16="http://schemas.microsoft.com/office/drawing/2014/main" xmlns="" id="{534498D2-2EE3-4F6D-8246-B6DAE48857AB}"/>
              </a:ext>
            </a:extLst>
          </p:cNvPr>
          <p:cNvSpPr txBox="1"/>
          <p:nvPr/>
        </p:nvSpPr>
        <p:spPr>
          <a:xfrm>
            <a:off x="4671576" y="4853800"/>
            <a:ext cx="3309751" cy="1323439"/>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“Virus Is Twice as Deadly for Black and Latino People Than Whites in N.Y.C</a:t>
            </a:r>
            <a:r>
              <a:rPr lang="en-US" sz="2800" dirty="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The New York Times </a:t>
            </a:r>
            <a:r>
              <a:rPr lang="en-US" sz="800" dirty="0">
                <a:latin typeface="Times New Roman" panose="02020603050405020304" pitchFamily="18" charset="0"/>
                <a:cs typeface="Times New Roman" panose="02020603050405020304" pitchFamily="18" charset="0"/>
              </a:rPr>
              <a:t>(March 26, 2020)</a:t>
            </a:r>
            <a:endParaRPr lang="en-US" sz="800" dirty="0"/>
          </a:p>
        </p:txBody>
      </p:sp>
    </p:spTree>
    <p:extLst>
      <p:ext uri="{BB962C8B-B14F-4D97-AF65-F5344CB8AC3E}">
        <p14:creationId xmlns:p14="http://schemas.microsoft.com/office/powerpoint/2010/main" val="9273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29A62DD-D585-49B4-9BA7-CA36DBB405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29A62DD-D585-49B4-9BA7-CA36DBB405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40FA391D-561C-49D7-8B02-D606208C17C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8" name="Title 1">
            <a:extLst>
              <a:ext uri="{FF2B5EF4-FFF2-40B4-BE49-F238E27FC236}">
                <a16:creationId xmlns:a16="http://schemas.microsoft.com/office/drawing/2014/main" xmlns="" id="{D3CF566A-FF46-4734-82A9-6C3D8FCBFD07}"/>
              </a:ext>
            </a:extLst>
          </p:cNvPr>
          <p:cNvSpPr>
            <a:spLocks noGrp="1"/>
          </p:cNvSpPr>
          <p:nvPr>
            <p:ph type="title"/>
          </p:nvPr>
        </p:nvSpPr>
        <p:spPr>
          <a:xfrm>
            <a:off x="457200" y="274638"/>
            <a:ext cx="8229600" cy="1143000"/>
          </a:xfrm>
        </p:spPr>
        <p:txBody>
          <a:bodyPr>
            <a:noAutofit/>
          </a:bodyPr>
          <a:lstStyle/>
          <a:p>
            <a:r>
              <a:rPr lang="en-US" sz="3200" dirty="0"/>
              <a:t>Interpreting the Data: Income and Racial Inequalities were Exacerbated by Covid-19</a:t>
            </a:r>
          </a:p>
        </p:txBody>
      </p:sp>
      <p:graphicFrame>
        <p:nvGraphicFramePr>
          <p:cNvPr id="7" name="Chart 6">
            <a:extLst>
              <a:ext uri="{FF2B5EF4-FFF2-40B4-BE49-F238E27FC236}">
                <a16:creationId xmlns:a16="http://schemas.microsoft.com/office/drawing/2014/main" xmlns="" id="{4B98A340-2B5B-44A4-A288-96F1B95F3FEC}"/>
              </a:ext>
            </a:extLst>
          </p:cNvPr>
          <p:cNvGraphicFramePr/>
          <p:nvPr>
            <p:extLst>
              <p:ext uri="{D42A27DB-BD31-4B8C-83A1-F6EECF244321}">
                <p14:modId xmlns:p14="http://schemas.microsoft.com/office/powerpoint/2010/main" val="2601829462"/>
              </p:ext>
            </p:extLst>
          </p:nvPr>
        </p:nvGraphicFramePr>
        <p:xfrm>
          <a:off x="457200" y="1417638"/>
          <a:ext cx="8229600" cy="4957763"/>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xmlns="" id="{168FEBEA-D42F-4012-BF8B-37C9A0EC14EB}"/>
              </a:ext>
            </a:extLst>
          </p:cNvPr>
          <p:cNvSpPr txBox="1"/>
          <p:nvPr/>
        </p:nvSpPr>
        <p:spPr>
          <a:xfrm>
            <a:off x="0" y="6207582"/>
            <a:ext cx="2855934" cy="215444"/>
          </a:xfrm>
          <a:prstGeom prst="rect">
            <a:avLst/>
          </a:prstGeom>
          <a:noFill/>
        </p:spPr>
        <p:txBody>
          <a:bodyPr wrap="square" rtlCol="0">
            <a:spAutoFit/>
          </a:bodyPr>
          <a:lstStyle/>
          <a:p>
            <a:pPr lvl="0"/>
            <a:r>
              <a:rPr lang="en-US" sz="800" dirty="0">
                <a:solidFill>
                  <a:prstClr val="black"/>
                </a:solidFill>
                <a:latin typeface="Arial"/>
              </a:rPr>
              <a:t>Sources: U.S. Census Bureau, </a:t>
            </a:r>
            <a:r>
              <a:rPr lang="en-US" sz="800" dirty="0">
                <a:solidFill>
                  <a:prstClr val="black"/>
                </a:solidFill>
                <a:latin typeface="Arial"/>
                <a:hlinkClick r:id="rId9"/>
              </a:rPr>
              <a:t>Michigan Coronavirus Data</a:t>
            </a:r>
            <a:endParaRPr lang="en-US" sz="800" dirty="0">
              <a:solidFill>
                <a:prstClr val="black"/>
              </a:solidFill>
              <a:latin typeface="Arial"/>
            </a:endParaRPr>
          </a:p>
        </p:txBody>
      </p:sp>
      <p:sp>
        <p:nvSpPr>
          <p:cNvPr id="2" name="TextBox 1">
            <a:extLst>
              <a:ext uri="{FF2B5EF4-FFF2-40B4-BE49-F238E27FC236}">
                <a16:creationId xmlns:a16="http://schemas.microsoft.com/office/drawing/2014/main" xmlns="" id="{5E114ED8-FA4D-4289-9AB7-FAC4415AC1A4}"/>
              </a:ext>
            </a:extLst>
          </p:cNvPr>
          <p:cNvSpPr txBox="1"/>
          <p:nvPr/>
        </p:nvSpPr>
        <p:spPr>
          <a:xfrm>
            <a:off x="3398324" y="3798602"/>
            <a:ext cx="1761217" cy="307777"/>
          </a:xfrm>
          <a:prstGeom prst="rect">
            <a:avLst/>
          </a:prstGeom>
          <a:noFill/>
        </p:spPr>
        <p:txBody>
          <a:bodyPr wrap="square" rtlCol="0">
            <a:spAutoFit/>
          </a:bodyPr>
          <a:lstStyle/>
          <a:p>
            <a:r>
              <a:rPr lang="en-US" sz="1400" dirty="0">
                <a:solidFill>
                  <a:srgbClr val="D04C46"/>
                </a:solidFill>
                <a:latin typeface="+mn-lt"/>
              </a:rPr>
              <a:t>White/Caucasian</a:t>
            </a:r>
          </a:p>
        </p:txBody>
      </p:sp>
      <p:sp>
        <p:nvSpPr>
          <p:cNvPr id="10" name="TextBox 9">
            <a:extLst>
              <a:ext uri="{FF2B5EF4-FFF2-40B4-BE49-F238E27FC236}">
                <a16:creationId xmlns:a16="http://schemas.microsoft.com/office/drawing/2014/main" xmlns="" id="{C38297A6-2DFB-4935-9198-EFFBAAF2EC16}"/>
              </a:ext>
            </a:extLst>
          </p:cNvPr>
          <p:cNvSpPr txBox="1"/>
          <p:nvPr/>
        </p:nvSpPr>
        <p:spPr>
          <a:xfrm>
            <a:off x="5159541" y="3797789"/>
            <a:ext cx="1540361" cy="307777"/>
          </a:xfrm>
          <a:prstGeom prst="rect">
            <a:avLst/>
          </a:prstGeom>
          <a:noFill/>
        </p:spPr>
        <p:txBody>
          <a:bodyPr wrap="square" rtlCol="0">
            <a:spAutoFit/>
          </a:bodyPr>
          <a:lstStyle/>
          <a:p>
            <a:r>
              <a:rPr lang="en-US" sz="1400" dirty="0">
                <a:solidFill>
                  <a:srgbClr val="812E8A"/>
                </a:solidFill>
                <a:latin typeface="+mn-lt"/>
              </a:rPr>
              <a:t>African American</a:t>
            </a:r>
          </a:p>
        </p:txBody>
      </p:sp>
      <p:sp>
        <p:nvSpPr>
          <p:cNvPr id="11" name="TextBox 10">
            <a:extLst>
              <a:ext uri="{FF2B5EF4-FFF2-40B4-BE49-F238E27FC236}">
                <a16:creationId xmlns:a16="http://schemas.microsoft.com/office/drawing/2014/main" xmlns="" id="{63D93A88-CF61-44E0-8693-F62DB9A18A94}"/>
              </a:ext>
            </a:extLst>
          </p:cNvPr>
          <p:cNvSpPr txBox="1"/>
          <p:nvPr/>
        </p:nvSpPr>
        <p:spPr>
          <a:xfrm>
            <a:off x="6699902" y="3275111"/>
            <a:ext cx="1926347" cy="307777"/>
          </a:xfrm>
          <a:prstGeom prst="rect">
            <a:avLst/>
          </a:prstGeom>
          <a:noFill/>
        </p:spPr>
        <p:txBody>
          <a:bodyPr wrap="square" rtlCol="0">
            <a:spAutoFit/>
          </a:bodyPr>
          <a:lstStyle/>
          <a:p>
            <a:r>
              <a:rPr lang="en-US" sz="1400" dirty="0">
                <a:solidFill>
                  <a:srgbClr val="077760"/>
                </a:solidFill>
                <a:latin typeface="+mn-lt"/>
              </a:rPr>
              <a:t>Asian/Pacific Islander</a:t>
            </a:r>
          </a:p>
        </p:txBody>
      </p:sp>
      <p:cxnSp>
        <p:nvCxnSpPr>
          <p:cNvPr id="12" name="Straight Connector 11">
            <a:extLst>
              <a:ext uri="{FF2B5EF4-FFF2-40B4-BE49-F238E27FC236}">
                <a16:creationId xmlns:a16="http://schemas.microsoft.com/office/drawing/2014/main" xmlns="" id="{B33F9E35-2F07-47A9-8E9D-95F290C63002}"/>
              </a:ext>
            </a:extLst>
          </p:cNvPr>
          <p:cNvCxnSpPr>
            <a:cxnSpLocks/>
          </p:cNvCxnSpPr>
          <p:nvPr/>
        </p:nvCxnSpPr>
        <p:spPr>
          <a:xfrm flipV="1">
            <a:off x="6775402" y="3566091"/>
            <a:ext cx="70015" cy="124247"/>
          </a:xfrm>
          <a:prstGeom prst="line">
            <a:avLst/>
          </a:prstGeom>
          <a:ln w="12700">
            <a:solidFill>
              <a:srgbClr val="0777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245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03228" y="2906305"/>
            <a:ext cx="4342082" cy="1200329"/>
          </a:xfrm>
        </p:spPr>
        <p:txBody>
          <a:bodyPr/>
          <a:lstStyle/>
          <a:p>
            <a:r>
              <a:rPr lang="en-US" dirty="0"/>
              <a:t>Market Structure and Market Power</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532474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BEF52B97-D173-4DFB-9278-DF3E49F7AB3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xmlns="" id="{BEF52B97-D173-4DFB-9278-DF3E49F7AB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975B0CC9-2D1E-49ED-8590-5CD33588BE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p:cNvSpPr>
            <a:spLocks noGrp="1"/>
          </p:cNvSpPr>
          <p:nvPr>
            <p:ph type="title"/>
          </p:nvPr>
        </p:nvSpPr>
        <p:spPr/>
        <p:txBody>
          <a:bodyPr>
            <a:normAutofit/>
          </a:bodyPr>
          <a:lstStyle/>
          <a:p>
            <a:r>
              <a:rPr lang="en-US" dirty="0"/>
              <a:t>Discussion Question</a:t>
            </a:r>
            <a:endParaRPr lang="en-US" dirty="0">
              <a:solidFill>
                <a:schemeClr val="accent5">
                  <a:lumMod val="50000"/>
                </a:schemeClr>
              </a:solidFill>
            </a:endParaRPr>
          </a:p>
        </p:txBody>
      </p:sp>
      <p:sp>
        <p:nvSpPr>
          <p:cNvPr id="3" name="Content Placeholder 2"/>
          <p:cNvSpPr>
            <a:spLocks noGrp="1"/>
          </p:cNvSpPr>
          <p:nvPr>
            <p:ph idx="1"/>
          </p:nvPr>
        </p:nvSpPr>
        <p:spPr>
          <a:xfrm>
            <a:off x="457200" y="1600201"/>
            <a:ext cx="4189223" cy="1828800"/>
          </a:xfrm>
        </p:spPr>
        <p:txBody>
          <a:bodyPr>
            <a:normAutofit/>
          </a:bodyPr>
          <a:lstStyle/>
          <a:p>
            <a:pPr marL="0" indent="0">
              <a:buNone/>
            </a:pPr>
            <a:r>
              <a:rPr lang="en-US" sz="2800" dirty="0"/>
              <a:t>How has Amazon’s market power changed during Covid-19, if at all?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xmlns="" id="{3E761D88-9DC9-462A-8146-9B0103B3AF4B}"/>
              </a:ext>
            </a:extLst>
          </p:cNvPr>
          <p:cNvCxnSpPr>
            <a:cxnSpLocks/>
          </p:cNvCxnSpPr>
          <p:nvPr/>
        </p:nvCxnSpPr>
        <p:spPr>
          <a:xfrm flipH="1">
            <a:off x="746193" y="3491747"/>
            <a:ext cx="1" cy="2601396"/>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E9B781C0-6307-4066-A541-1D371E773DDE}"/>
              </a:ext>
            </a:extLst>
          </p:cNvPr>
          <p:cNvCxnSpPr>
            <a:cxnSpLocks/>
          </p:cNvCxnSpPr>
          <p:nvPr/>
        </p:nvCxnSpPr>
        <p:spPr>
          <a:xfrm flipH="1" flipV="1">
            <a:off x="746195" y="6093142"/>
            <a:ext cx="3507514" cy="1"/>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061DBBCE-22A1-4A43-9531-92E6FB06CD7B}"/>
              </a:ext>
            </a:extLst>
          </p:cNvPr>
          <p:cNvSpPr txBox="1"/>
          <p:nvPr/>
        </p:nvSpPr>
        <p:spPr>
          <a:xfrm>
            <a:off x="79205" y="3491747"/>
            <a:ext cx="587696" cy="257510"/>
          </a:xfrm>
          <a:prstGeom prst="rect">
            <a:avLst/>
          </a:prstGeom>
          <a:noFill/>
        </p:spPr>
        <p:txBody>
          <a:bodyPr wrap="square" rtlCol="0">
            <a:spAutoFit/>
          </a:bodyPr>
          <a:lstStyle/>
          <a:p>
            <a:r>
              <a:rPr lang="en-US" sz="1330" dirty="0">
                <a:latin typeface="+mn-lt"/>
              </a:rPr>
              <a:t>Price</a:t>
            </a:r>
          </a:p>
        </p:txBody>
      </p:sp>
      <p:sp>
        <p:nvSpPr>
          <p:cNvPr id="17" name="TextBox 16">
            <a:extLst>
              <a:ext uri="{FF2B5EF4-FFF2-40B4-BE49-F238E27FC236}">
                <a16:creationId xmlns:a16="http://schemas.microsoft.com/office/drawing/2014/main" xmlns="" id="{C55897EE-7BDF-478E-B9D5-62528D09C59C}"/>
              </a:ext>
            </a:extLst>
          </p:cNvPr>
          <p:cNvSpPr txBox="1"/>
          <p:nvPr/>
        </p:nvSpPr>
        <p:spPr>
          <a:xfrm>
            <a:off x="4146882" y="6093142"/>
            <a:ext cx="836000" cy="257510"/>
          </a:xfrm>
          <a:prstGeom prst="rect">
            <a:avLst/>
          </a:prstGeom>
          <a:noFill/>
        </p:spPr>
        <p:txBody>
          <a:bodyPr wrap="square" rtlCol="0">
            <a:spAutoFit/>
          </a:bodyPr>
          <a:lstStyle/>
          <a:p>
            <a:r>
              <a:rPr lang="en-US" sz="1330" dirty="0">
                <a:latin typeface="+mn-lt"/>
              </a:rPr>
              <a:t>Quantity</a:t>
            </a:r>
          </a:p>
        </p:txBody>
      </p:sp>
      <p:cxnSp>
        <p:nvCxnSpPr>
          <p:cNvPr id="18" name="Straight Connector 17">
            <a:extLst>
              <a:ext uri="{FF2B5EF4-FFF2-40B4-BE49-F238E27FC236}">
                <a16:creationId xmlns:a16="http://schemas.microsoft.com/office/drawing/2014/main" xmlns="" id="{65F06C89-DF78-48C2-80F5-D79CC7685F56}"/>
              </a:ext>
            </a:extLst>
          </p:cNvPr>
          <p:cNvCxnSpPr>
            <a:cxnSpLocks/>
          </p:cNvCxnSpPr>
          <p:nvPr/>
        </p:nvCxnSpPr>
        <p:spPr>
          <a:xfrm>
            <a:off x="825486" y="4325317"/>
            <a:ext cx="2773155" cy="863839"/>
          </a:xfrm>
          <a:prstGeom prst="line">
            <a:avLst/>
          </a:prstGeom>
          <a:ln w="28575">
            <a:solidFill>
              <a:srgbClr val="C49AC6"/>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xmlns="" id="{1844990D-8624-4FF0-8915-D90ADBA23F11}"/>
              </a:ext>
            </a:extLst>
          </p:cNvPr>
          <p:cNvSpPr txBox="1"/>
          <p:nvPr/>
        </p:nvSpPr>
        <p:spPr>
          <a:xfrm>
            <a:off x="2867132" y="5431022"/>
            <a:ext cx="2773154" cy="501676"/>
          </a:xfrm>
          <a:prstGeom prst="rect">
            <a:avLst/>
          </a:prstGeom>
          <a:noFill/>
        </p:spPr>
        <p:txBody>
          <a:bodyPr wrap="square" rtlCol="0">
            <a:spAutoFit/>
          </a:bodyPr>
          <a:lstStyle/>
          <a:p>
            <a:r>
              <a:rPr lang="en-US" sz="1330" dirty="0">
                <a:solidFill>
                  <a:srgbClr val="90268F"/>
                </a:solidFill>
                <a:latin typeface="+mn-lt"/>
              </a:rPr>
              <a:t>Amazon demand post-Covid-19</a:t>
            </a:r>
          </a:p>
          <a:p>
            <a:r>
              <a:rPr lang="en-US" sz="1330" dirty="0">
                <a:solidFill>
                  <a:srgbClr val="90268F"/>
                </a:solidFill>
                <a:latin typeface="+mn-lt"/>
              </a:rPr>
              <a:t>(more market power)</a:t>
            </a:r>
          </a:p>
        </p:txBody>
      </p:sp>
      <p:sp>
        <p:nvSpPr>
          <p:cNvPr id="25" name="TextBox 24">
            <a:extLst>
              <a:ext uri="{FF2B5EF4-FFF2-40B4-BE49-F238E27FC236}">
                <a16:creationId xmlns:a16="http://schemas.microsoft.com/office/drawing/2014/main" xmlns="" id="{3581DF67-E4DE-4C77-BE33-E955892CFCA5}"/>
              </a:ext>
            </a:extLst>
          </p:cNvPr>
          <p:cNvSpPr txBox="1"/>
          <p:nvPr/>
        </p:nvSpPr>
        <p:spPr>
          <a:xfrm>
            <a:off x="3622279" y="5030540"/>
            <a:ext cx="2610873" cy="297004"/>
          </a:xfrm>
          <a:prstGeom prst="rect">
            <a:avLst/>
          </a:prstGeom>
          <a:noFill/>
        </p:spPr>
        <p:txBody>
          <a:bodyPr wrap="square" rtlCol="0">
            <a:spAutoFit/>
          </a:bodyPr>
          <a:lstStyle/>
          <a:p>
            <a:r>
              <a:rPr lang="en-US" sz="1330" dirty="0">
                <a:solidFill>
                  <a:srgbClr val="C297C5"/>
                </a:solidFill>
                <a:latin typeface="+mn-lt"/>
              </a:rPr>
              <a:t>Amazon demand pre-Covid-19</a:t>
            </a:r>
          </a:p>
        </p:txBody>
      </p:sp>
      <p:cxnSp>
        <p:nvCxnSpPr>
          <p:cNvPr id="30" name="Straight Connector 29">
            <a:extLst>
              <a:ext uri="{FF2B5EF4-FFF2-40B4-BE49-F238E27FC236}">
                <a16:creationId xmlns:a16="http://schemas.microsoft.com/office/drawing/2014/main" xmlns="" id="{2EC6DCEC-DFCF-49D7-9E6F-287C4E0FB2C8}"/>
              </a:ext>
            </a:extLst>
          </p:cNvPr>
          <p:cNvCxnSpPr>
            <a:cxnSpLocks/>
          </p:cNvCxnSpPr>
          <p:nvPr/>
        </p:nvCxnSpPr>
        <p:spPr>
          <a:xfrm>
            <a:off x="1335936" y="3658393"/>
            <a:ext cx="1535717" cy="1822312"/>
          </a:xfrm>
          <a:prstGeom prst="line">
            <a:avLst/>
          </a:prstGeom>
          <a:ln w="28575">
            <a:solidFill>
              <a:srgbClr val="90268F"/>
            </a:solidFill>
          </a:ln>
        </p:spPr>
        <p:style>
          <a:lnRef idx="1">
            <a:schemeClr val="dk1"/>
          </a:lnRef>
          <a:fillRef idx="0">
            <a:schemeClr val="dk1"/>
          </a:fillRef>
          <a:effectRef idx="0">
            <a:schemeClr val="dk1"/>
          </a:effectRef>
          <a:fontRef idx="minor">
            <a:schemeClr val="tx1"/>
          </a:fontRef>
        </p:style>
      </p:cxnSp>
      <p:pic>
        <p:nvPicPr>
          <p:cNvPr id="60418" name="Picture 2" descr="Hidden Meanings In Tech Company Logos - Business Insider">
            <a:extLst>
              <a:ext uri="{FF2B5EF4-FFF2-40B4-BE49-F238E27FC236}">
                <a16:creationId xmlns:a16="http://schemas.microsoft.com/office/drawing/2014/main" xmlns="" id="{CD516803-1FDA-4A00-ACA5-FC121CD2B5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8114" y="1447829"/>
            <a:ext cx="3846037" cy="1402201"/>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Oval 21">
            <a:extLst>
              <a:ext uri="{FF2B5EF4-FFF2-40B4-BE49-F238E27FC236}">
                <a16:creationId xmlns:a16="http://schemas.microsoft.com/office/drawing/2014/main" xmlns="" id="{009B451B-3303-46B8-A483-AC3464797D4C}"/>
              </a:ext>
            </a:extLst>
          </p:cNvPr>
          <p:cNvSpPr/>
          <p:nvPr/>
        </p:nvSpPr>
        <p:spPr>
          <a:xfrm>
            <a:off x="5720901" y="2739904"/>
            <a:ext cx="3143250" cy="2629577"/>
          </a:xfrm>
          <a:prstGeom prst="wedgeEllipseCallout">
            <a:avLst>
              <a:gd name="adj1" fmla="val 32910"/>
              <a:gd name="adj2" fmla="val 58272"/>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“Brands are </a:t>
            </a:r>
            <a:r>
              <a:rPr lang="en-US" sz="1800" b="1" dirty="0">
                <a:solidFill>
                  <a:srgbClr val="215968"/>
                </a:solidFill>
              </a:rPr>
              <a:t>absolutely terrified</a:t>
            </a:r>
            <a:r>
              <a:rPr lang="en-US" sz="1800" dirty="0">
                <a:solidFill>
                  <a:srgbClr val="215968"/>
                </a:solidFill>
              </a:rPr>
              <a:t> to be reliant on Amazon right now, but they have </a:t>
            </a:r>
            <a:r>
              <a:rPr lang="en-US" sz="1800" b="1" dirty="0">
                <a:solidFill>
                  <a:srgbClr val="215968"/>
                </a:solidFill>
              </a:rPr>
              <a:t>no other choice</a:t>
            </a:r>
            <a:r>
              <a:rPr lang="en-US" sz="1800" dirty="0">
                <a:solidFill>
                  <a:srgbClr val="215968"/>
                </a:solidFill>
              </a:rPr>
              <a:t>.”</a:t>
            </a:r>
          </a:p>
        </p:txBody>
      </p:sp>
      <p:sp>
        <p:nvSpPr>
          <p:cNvPr id="23" name="TextBox 22">
            <a:extLst>
              <a:ext uri="{FF2B5EF4-FFF2-40B4-BE49-F238E27FC236}">
                <a16:creationId xmlns:a16="http://schemas.microsoft.com/office/drawing/2014/main" xmlns="" id="{CEE86819-B632-4C90-BCAA-85EDC35E9320}"/>
              </a:ext>
            </a:extLst>
          </p:cNvPr>
          <p:cNvSpPr txBox="1"/>
          <p:nvPr/>
        </p:nvSpPr>
        <p:spPr>
          <a:xfrm>
            <a:off x="6374647" y="5678940"/>
            <a:ext cx="2489504" cy="246221"/>
          </a:xfrm>
          <a:prstGeom prst="rect">
            <a:avLst/>
          </a:prstGeom>
          <a:noFill/>
        </p:spPr>
        <p:txBody>
          <a:bodyPr wrap="square" rtlCol="0">
            <a:spAutoFit/>
          </a:bodyPr>
          <a:lstStyle/>
          <a:p>
            <a:r>
              <a:rPr lang="en-US" sz="1000">
                <a:latin typeface="+mn-lt"/>
              </a:rPr>
              <a:t>Josh Cowan, former Amazon executive</a:t>
            </a:r>
            <a:endParaRPr lang="en-US" sz="1000" dirty="0">
              <a:latin typeface="+mn-lt"/>
            </a:endParaRPr>
          </a:p>
        </p:txBody>
      </p:sp>
    </p:spTree>
    <p:extLst>
      <p:ext uri="{BB962C8B-B14F-4D97-AF65-F5344CB8AC3E}">
        <p14:creationId xmlns:p14="http://schemas.microsoft.com/office/powerpoint/2010/main" val="22025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Covid-19 Could Lead to a Consolidation of Market Power</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199" y="1600199"/>
            <a:ext cx="8358810" cy="4824664"/>
          </a:xfrm>
        </p:spPr>
        <p:txBody>
          <a:bodyPr>
            <a:normAutofit/>
          </a:bodyPr>
          <a:lstStyle/>
          <a:p>
            <a:pPr marL="0" indent="0" algn="ctr">
              <a:buNone/>
            </a:pPr>
            <a:r>
              <a:rPr lang="en-US" sz="2000" i="1" dirty="0">
                <a:solidFill>
                  <a:srgbClr val="215A69"/>
                </a:solidFill>
              </a:rPr>
              <a:t>“As the world gets back on its feet, </a:t>
            </a:r>
            <a:r>
              <a:rPr lang="en-US" sz="2000" b="1" i="1" dirty="0">
                <a:solidFill>
                  <a:srgbClr val="215A69"/>
                </a:solidFill>
              </a:rPr>
              <a:t>big firms</a:t>
            </a:r>
            <a:r>
              <a:rPr lang="en-US" sz="2000" i="1" dirty="0">
                <a:solidFill>
                  <a:srgbClr val="215A69"/>
                </a:solidFill>
              </a:rPr>
              <a:t> will have </a:t>
            </a:r>
            <a:r>
              <a:rPr lang="en-US" sz="2000" b="1" i="1" dirty="0">
                <a:solidFill>
                  <a:srgbClr val="215A69"/>
                </a:solidFill>
              </a:rPr>
              <a:t>better access to capital markets</a:t>
            </a:r>
            <a:r>
              <a:rPr lang="en-US" sz="2000" i="1" dirty="0">
                <a:solidFill>
                  <a:srgbClr val="215A69"/>
                </a:solidFill>
              </a:rPr>
              <a:t>, giving them an extra edge over smaller competitors”</a:t>
            </a:r>
          </a:p>
          <a:p>
            <a:pPr marL="0" indent="0" algn="ctr">
              <a:buNone/>
            </a:pPr>
            <a:endParaRPr lang="en-US" sz="1000" i="1" dirty="0"/>
          </a:p>
          <a:p>
            <a:pPr>
              <a:buFont typeface="Wingdings" panose="05000000000000000000" pitchFamily="2" charset="2"/>
              <a:buChar char="§"/>
            </a:pPr>
            <a:r>
              <a:rPr lang="en-US" sz="2400" dirty="0"/>
              <a:t>Larger airlines may try to grab airport slots from bankrupt rivals or acquire rivals directly.</a:t>
            </a:r>
          </a:p>
          <a:p>
            <a:pPr>
              <a:buFont typeface="Wingdings" panose="05000000000000000000" pitchFamily="2" charset="2"/>
              <a:buChar char="§"/>
            </a:pPr>
            <a:r>
              <a:rPr lang="en-US" sz="2400" dirty="0"/>
              <a:t>Tech giants, Amazon, Google, etc. might leverage the need for their services in post-</a:t>
            </a:r>
            <a:r>
              <a:rPr lang="en-US" sz="2400" dirty="0" err="1"/>
              <a:t>Covid</a:t>
            </a:r>
            <a:r>
              <a:rPr lang="en-US" sz="2400" dirty="0"/>
              <a:t> world against arguments to ‘break up big tech.’</a:t>
            </a:r>
          </a:p>
          <a:p>
            <a:pPr>
              <a:buFont typeface="Wingdings" panose="05000000000000000000" pitchFamily="2" charset="2"/>
              <a:buChar char="§"/>
            </a:pPr>
            <a:r>
              <a:rPr lang="en-US" sz="2400" dirty="0"/>
              <a:t>Big companies work well with government and are in a better position to lobby politicians</a:t>
            </a:r>
          </a:p>
          <a:p>
            <a:pPr lvl="1">
              <a:buFont typeface="Wingdings" panose="05000000000000000000" pitchFamily="2" charset="2"/>
              <a:buChar char="§"/>
            </a:pPr>
            <a:r>
              <a:rPr lang="en-US" sz="2000" i="1" dirty="0"/>
              <a:t>“</a:t>
            </a:r>
            <a:r>
              <a:rPr lang="en-US" sz="2000" b="1" i="1" dirty="0"/>
              <a:t>The only engine of consumption</a:t>
            </a:r>
            <a:r>
              <a:rPr lang="en-US" sz="2000" i="1" dirty="0"/>
              <a:t> for the next 12 to 24 months </a:t>
            </a:r>
            <a:r>
              <a:rPr lang="en-US" sz="2000" b="1" i="1" dirty="0"/>
              <a:t>will be government</a:t>
            </a:r>
            <a:r>
              <a:rPr lang="en-US" sz="2000" i="1" dirty="0"/>
              <a:t>” </a:t>
            </a:r>
          </a:p>
          <a:p>
            <a:pPr marL="914400" lvl="2" indent="0">
              <a:buNone/>
            </a:pPr>
            <a:r>
              <a:rPr lang="en-US" sz="1800" dirty="0"/>
              <a:t>– Anand Mahindra, Chairman of one of India’s largest conglomerates</a:t>
            </a:r>
            <a:endParaRPr lang="en-US" sz="1800" i="1" dirty="0"/>
          </a:p>
        </p:txBody>
      </p:sp>
      <p:sp>
        <p:nvSpPr>
          <p:cNvPr id="2" name="TextBox 1">
            <a:extLst>
              <a:ext uri="{FF2B5EF4-FFF2-40B4-BE49-F238E27FC236}">
                <a16:creationId xmlns:a16="http://schemas.microsoft.com/office/drawing/2014/main" xmlns="" id="{5C2CBC6D-F547-4531-834F-A4A8237F7028}"/>
              </a:ext>
            </a:extLst>
          </p:cNvPr>
          <p:cNvSpPr txBox="1"/>
          <p:nvPr/>
        </p:nvSpPr>
        <p:spPr>
          <a:xfrm>
            <a:off x="7110490" y="2263173"/>
            <a:ext cx="1714193" cy="215444"/>
          </a:xfrm>
          <a:prstGeom prst="rect">
            <a:avLst/>
          </a:prstGeom>
          <a:noFill/>
        </p:spPr>
        <p:txBody>
          <a:bodyPr wrap="square" rtlCol="0">
            <a:spAutoFit/>
          </a:bodyPr>
          <a:lstStyle/>
          <a:p>
            <a:r>
              <a:rPr lang="en-US" sz="800" i="1" dirty="0">
                <a:latin typeface="+mn-lt"/>
              </a:rPr>
              <a:t>The Economist</a:t>
            </a:r>
            <a:r>
              <a:rPr lang="en-US" sz="800" dirty="0">
                <a:latin typeface="+mn-lt"/>
              </a:rPr>
              <a:t> (April 11, 2020)</a:t>
            </a:r>
            <a:endParaRPr lang="en-US" sz="800" i="1" dirty="0">
              <a:latin typeface="+mn-lt"/>
            </a:endParaRPr>
          </a:p>
        </p:txBody>
      </p:sp>
    </p:spTree>
    <p:extLst>
      <p:ext uri="{BB962C8B-B14F-4D97-AF65-F5344CB8AC3E}">
        <p14:creationId xmlns:p14="http://schemas.microsoft.com/office/powerpoint/2010/main" val="2241374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Entry, Exit, and Long-Run Profitability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639132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Restaurants – To Open or Not To Open During A Pandemic</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199" y="1600200"/>
            <a:ext cx="8569381" cy="957514"/>
          </a:xfrm>
        </p:spPr>
        <p:txBody>
          <a:bodyPr>
            <a:normAutofit/>
          </a:bodyPr>
          <a:lstStyle/>
          <a:p>
            <a:pPr marL="0" indent="0">
              <a:buNone/>
            </a:pPr>
            <a:r>
              <a:rPr lang="en-US" sz="2400" dirty="0"/>
              <a:t>Why did some restaurants re-open (example: offer delivery) during Covid-19, even though they were losing money?</a:t>
            </a:r>
          </a:p>
        </p:txBody>
      </p:sp>
      <p:cxnSp>
        <p:nvCxnSpPr>
          <p:cNvPr id="8" name="Straight Connector 7">
            <a:extLst>
              <a:ext uri="{FF2B5EF4-FFF2-40B4-BE49-F238E27FC236}">
                <a16:creationId xmlns:a16="http://schemas.microsoft.com/office/drawing/2014/main" xmlns="" id="{23A389C2-4FC3-49A9-84CD-F544E615BE5D}"/>
              </a:ext>
            </a:extLst>
          </p:cNvPr>
          <p:cNvCxnSpPr>
            <a:cxnSpLocks/>
          </p:cNvCxnSpPr>
          <p:nvPr/>
        </p:nvCxnSpPr>
        <p:spPr>
          <a:xfrm flipH="1">
            <a:off x="46551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1CCD121F-8A50-46FB-8486-A02A001877D7}"/>
              </a:ext>
            </a:extLst>
          </p:cNvPr>
          <p:cNvCxnSpPr>
            <a:cxnSpLocks/>
          </p:cNvCxnSpPr>
          <p:nvPr/>
        </p:nvCxnSpPr>
        <p:spPr>
          <a:xfrm flipH="1" flipV="1">
            <a:off x="46551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179E0552-D142-4F92-9AB9-75E156F4BC22}"/>
              </a:ext>
            </a:extLst>
          </p:cNvPr>
          <p:cNvSpPr txBox="1"/>
          <p:nvPr/>
        </p:nvSpPr>
        <p:spPr>
          <a:xfrm>
            <a:off x="4055827" y="3114179"/>
            <a:ext cx="604073" cy="2970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Price</a:t>
            </a:r>
          </a:p>
        </p:txBody>
      </p:sp>
      <p:sp>
        <p:nvSpPr>
          <p:cNvPr id="11" name="TextBox 10">
            <a:extLst>
              <a:ext uri="{FF2B5EF4-FFF2-40B4-BE49-F238E27FC236}">
                <a16:creationId xmlns:a16="http://schemas.microsoft.com/office/drawing/2014/main" xmlns="" id="{675F0888-FE9C-4662-B69C-17855E8A01CF}"/>
              </a:ext>
            </a:extLst>
          </p:cNvPr>
          <p:cNvSpPr txBox="1"/>
          <p:nvPr/>
        </p:nvSpPr>
        <p:spPr>
          <a:xfrm>
            <a:off x="7382928" y="6124079"/>
            <a:ext cx="853610"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a:t>
            </a:r>
          </a:p>
        </p:txBody>
      </p:sp>
      <p:cxnSp>
        <p:nvCxnSpPr>
          <p:cNvPr id="13" name="Straight Connector 12">
            <a:extLst>
              <a:ext uri="{FF2B5EF4-FFF2-40B4-BE49-F238E27FC236}">
                <a16:creationId xmlns:a16="http://schemas.microsoft.com/office/drawing/2014/main" xmlns="" id="{90E7AFBE-D0A7-46F0-941D-B0568521BB63}"/>
              </a:ext>
            </a:extLst>
          </p:cNvPr>
          <p:cNvCxnSpPr/>
          <p:nvPr/>
        </p:nvCxnSpPr>
        <p:spPr>
          <a:xfrm flipV="1">
            <a:off x="4655138" y="3666630"/>
            <a:ext cx="2770632" cy="1990725"/>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75262B3E-ED03-47CE-B234-B3281E516039}"/>
              </a:ext>
            </a:extLst>
          </p:cNvPr>
          <p:cNvSpPr txBox="1"/>
          <p:nvPr/>
        </p:nvSpPr>
        <p:spPr>
          <a:xfrm>
            <a:off x="7425769" y="3321342"/>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D72246"/>
                </a:solidFill>
              </a:rPr>
              <a:t>Marginal cost</a:t>
            </a:r>
            <a:endParaRPr kumimoji="0" lang="en-US" sz="1300" b="0" i="0" u="none" strike="noStrike" kern="1200" cap="none" spc="0" normalizeH="0" baseline="0" noProof="0" dirty="0">
              <a:ln>
                <a:noFill/>
              </a:ln>
              <a:solidFill>
                <a:srgbClr val="D72246"/>
              </a:solidFill>
              <a:effectLst/>
              <a:uLnTx/>
              <a:uFillTx/>
              <a:latin typeface="Lucida Grande" pitchFamily="1" charset="0"/>
              <a:ea typeface="Geneva" pitchFamily="1" charset="-128"/>
              <a:cs typeface="+mn-cs"/>
            </a:endParaRPr>
          </a:p>
        </p:txBody>
      </p:sp>
      <p:cxnSp>
        <p:nvCxnSpPr>
          <p:cNvPr id="15" name="Straight Connector 14">
            <a:extLst>
              <a:ext uri="{FF2B5EF4-FFF2-40B4-BE49-F238E27FC236}">
                <a16:creationId xmlns:a16="http://schemas.microsoft.com/office/drawing/2014/main" xmlns="" id="{27093C52-1369-45D1-8A13-0671FE502485}"/>
              </a:ext>
            </a:extLst>
          </p:cNvPr>
          <p:cNvCxnSpPr>
            <a:cxnSpLocks/>
          </p:cNvCxnSpPr>
          <p:nvPr/>
        </p:nvCxnSpPr>
        <p:spPr>
          <a:xfrm>
            <a:off x="4763648" y="3335603"/>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DEF9D2AA-73BC-44AD-B5C9-81079547A929}"/>
              </a:ext>
            </a:extLst>
          </p:cNvPr>
          <p:cNvSpPr txBox="1"/>
          <p:nvPr/>
        </p:nvSpPr>
        <p:spPr>
          <a:xfrm>
            <a:off x="7294046" y="497860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rPr>
              <a:t>Marginal revenue</a:t>
            </a:r>
          </a:p>
        </p:txBody>
      </p:sp>
      <p:sp>
        <p:nvSpPr>
          <p:cNvPr id="22" name="Content Placeholder 4">
            <a:extLst>
              <a:ext uri="{FF2B5EF4-FFF2-40B4-BE49-F238E27FC236}">
                <a16:creationId xmlns:a16="http://schemas.microsoft.com/office/drawing/2014/main" xmlns="" id="{56FF9FF7-16B0-4121-B4EB-F6FF79474FCE}"/>
              </a:ext>
            </a:extLst>
          </p:cNvPr>
          <p:cNvSpPr txBox="1">
            <a:spLocks/>
          </p:cNvSpPr>
          <p:nvPr/>
        </p:nvSpPr>
        <p:spPr bwMode="auto">
          <a:xfrm>
            <a:off x="457200" y="2615023"/>
            <a:ext cx="3703898" cy="380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b="1" kern="0" dirty="0"/>
              <a:t>In the short run, </a:t>
            </a:r>
            <a:r>
              <a:rPr lang="en-US" sz="2200" kern="0" dirty="0">
                <a:solidFill>
                  <a:srgbClr val="D22144"/>
                </a:solidFill>
              </a:rPr>
              <a:t>fixed costs</a:t>
            </a:r>
            <a:r>
              <a:rPr lang="en-US" sz="2200" kern="0" dirty="0"/>
              <a:t>, like rent, are sunk. If a restaurant earns </a:t>
            </a:r>
            <a:r>
              <a:rPr lang="en-US" sz="2200" kern="0" dirty="0">
                <a:solidFill>
                  <a:srgbClr val="0879C3"/>
                </a:solidFill>
              </a:rPr>
              <a:t>marginal revenue </a:t>
            </a:r>
            <a:r>
              <a:rPr lang="en-US" sz="2200" b="1" kern="0" dirty="0"/>
              <a:t>greater</a:t>
            </a:r>
            <a:r>
              <a:rPr lang="en-US" sz="2200" kern="0" dirty="0"/>
              <a:t> than </a:t>
            </a:r>
            <a:r>
              <a:rPr lang="en-US" sz="2200" kern="0" dirty="0">
                <a:solidFill>
                  <a:srgbClr val="D22144"/>
                </a:solidFill>
              </a:rPr>
              <a:t>marginal cost</a:t>
            </a:r>
            <a:r>
              <a:rPr lang="en-US" sz="2200" kern="0" dirty="0"/>
              <a:t>, they should remain open.</a:t>
            </a:r>
          </a:p>
        </p:txBody>
      </p:sp>
      <p:sp>
        <p:nvSpPr>
          <p:cNvPr id="23" name="TextBox 22">
            <a:extLst>
              <a:ext uri="{FF2B5EF4-FFF2-40B4-BE49-F238E27FC236}">
                <a16:creationId xmlns:a16="http://schemas.microsoft.com/office/drawing/2014/main" xmlns="" id="{F1BC4B71-0370-4EE6-8BA2-7965AA1512A6}"/>
              </a:ext>
            </a:extLst>
          </p:cNvPr>
          <p:cNvSpPr txBox="1"/>
          <p:nvPr/>
        </p:nvSpPr>
        <p:spPr>
          <a:xfrm>
            <a:off x="4871600" y="2924966"/>
            <a:ext cx="3151372"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Short run Market for Restaurant </a:t>
            </a:r>
            <a:r>
              <a:rPr lang="en-US" sz="1330" dirty="0">
                <a:solidFill>
                  <a:prstClr val="black"/>
                </a:solidFill>
                <a:latin typeface="Arial"/>
              </a:rPr>
              <a:t>Meals</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Tree>
    <p:extLst>
      <p:ext uri="{BB962C8B-B14F-4D97-AF65-F5344CB8AC3E}">
        <p14:creationId xmlns:p14="http://schemas.microsoft.com/office/powerpoint/2010/main" val="5795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6"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280E9E6-AE80-4FD2-9616-8332CF463FEC}"/>
              </a:ext>
            </a:extLst>
          </p:cNvPr>
          <p:cNvGraphicFramePr>
            <a:graphicFrameLocks noChangeAspect="1"/>
          </p:cNvGraphicFramePr>
          <p:nvPr>
            <p:custDataLst>
              <p:tags r:id="rId2"/>
            </p:custDataLst>
            <p:extLst>
              <p:ext uri="{D42A27DB-BD31-4B8C-83A1-F6EECF244321}">
                <p14:modId xmlns:p14="http://schemas.microsoft.com/office/powerpoint/2010/main" val="34436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0280E9E6-AE80-4FD2-9616-8332CF463FE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884BD03-46CB-458B-9926-3B9DF0BE72F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graphicFrame>
        <p:nvGraphicFramePr>
          <p:cNvPr id="3" name="Diagram 2">
            <a:extLst>
              <a:ext uri="{FF2B5EF4-FFF2-40B4-BE49-F238E27FC236}">
                <a16:creationId xmlns:a16="http://schemas.microsoft.com/office/drawing/2014/main" xmlns="" id="{7A6B0BFB-8464-4A1B-B4E3-D3637C03F0B6}"/>
              </a:ext>
            </a:extLst>
          </p:cNvPr>
          <p:cNvGraphicFramePr/>
          <p:nvPr>
            <p:extLst>
              <p:ext uri="{D42A27DB-BD31-4B8C-83A1-F6EECF244321}">
                <p14:modId xmlns:p14="http://schemas.microsoft.com/office/powerpoint/2010/main" val="4243693015"/>
              </p:ext>
            </p:extLst>
          </p:nvPr>
        </p:nvGraphicFramePr>
        <p:xfrm>
          <a:off x="5848349" y="3505200"/>
          <a:ext cx="3267301" cy="29178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a:extLst>
              <a:ext uri="{FF2B5EF4-FFF2-40B4-BE49-F238E27FC236}">
                <a16:creationId xmlns:a16="http://schemas.microsoft.com/office/drawing/2014/main" xmlns="" id="{3F2F93BC-3E26-4665-8005-677D3F5FFDF5}"/>
              </a:ext>
            </a:extLst>
          </p:cNvPr>
          <p:cNvSpPr txBox="1"/>
          <p:nvPr/>
        </p:nvSpPr>
        <p:spPr>
          <a:xfrm>
            <a:off x="6096000" y="2638306"/>
            <a:ext cx="3048000" cy="1261884"/>
          </a:xfrm>
          <a:prstGeom prst="rect">
            <a:avLst/>
          </a:prstGeom>
          <a:noFill/>
        </p:spPr>
        <p:txBody>
          <a:bodyPr wrap="square" rtlCol="0">
            <a:spAutoFit/>
          </a:bodyPr>
          <a:lstStyle/>
          <a:p>
            <a:r>
              <a:rPr lang="en-US" dirty="0"/>
              <a:t>	  </a:t>
            </a:r>
            <a:r>
              <a:rPr lang="en-US" sz="1800" dirty="0">
                <a:latin typeface="+mn-lt"/>
              </a:rPr>
              <a:t>searches for “gap year” increased 180% in the last week of April 2020</a:t>
            </a:r>
            <a:endParaRPr lang="en-US" sz="800" dirty="0">
              <a:latin typeface="+mn-lt"/>
            </a:endParaRPr>
          </a:p>
          <a:p>
            <a:endParaRPr lang="en-US" sz="800" dirty="0">
              <a:latin typeface="+mn-lt"/>
            </a:endParaRPr>
          </a:p>
          <a:p>
            <a:r>
              <a:rPr lang="en-US" sz="800" dirty="0">
                <a:latin typeface="+mn-lt"/>
              </a:rPr>
              <a:t>Source: The Wall Street Journal (May 5, 2020)</a:t>
            </a:r>
            <a:endParaRPr lang="en-US" sz="1800" dirty="0">
              <a:latin typeface="+mn-lt"/>
            </a:endParaRPr>
          </a:p>
        </p:txBody>
      </p:sp>
      <p:sp>
        <p:nvSpPr>
          <p:cNvPr id="2" name="Title 1"/>
          <p:cNvSpPr>
            <a:spLocks noGrp="1"/>
          </p:cNvSpPr>
          <p:nvPr>
            <p:ph type="title"/>
          </p:nvPr>
        </p:nvSpPr>
        <p:spPr>
          <a:xfrm>
            <a:off x="0" y="274638"/>
            <a:ext cx="9144000" cy="1143000"/>
          </a:xfrm>
          <a:solidFill>
            <a:schemeClr val="accent1">
              <a:lumMod val="75000"/>
            </a:schemeClr>
          </a:solidFill>
        </p:spPr>
        <p:txBody>
          <a:bodyPr>
            <a:normAutofit fontScale="90000"/>
          </a:bodyPr>
          <a:lstStyle/>
          <a:p>
            <a:r>
              <a:rPr lang="en-US" dirty="0">
                <a:solidFill>
                  <a:schemeClr val="bg1"/>
                </a:solidFill>
              </a:rPr>
              <a:t>Everyday Economics: Covid-19 Could Change the Opportunity Cost of Going to College</a:t>
            </a:r>
          </a:p>
        </p:txBody>
      </p:sp>
      <p:sp>
        <p:nvSpPr>
          <p:cNvPr id="10" name="Content Placeholder 2">
            <a:extLst>
              <a:ext uri="{FF2B5EF4-FFF2-40B4-BE49-F238E27FC236}">
                <a16:creationId xmlns:a16="http://schemas.microsoft.com/office/drawing/2014/main" xmlns="" id="{A52BAA7E-6F1B-4B56-AACC-597EFB281798}"/>
              </a:ext>
            </a:extLst>
          </p:cNvPr>
          <p:cNvSpPr>
            <a:spLocks noGrp="1"/>
          </p:cNvSpPr>
          <p:nvPr>
            <p:ph idx="1"/>
          </p:nvPr>
        </p:nvSpPr>
        <p:spPr>
          <a:xfrm>
            <a:off x="457200" y="1600200"/>
            <a:ext cx="5199083" cy="4525963"/>
          </a:xfrm>
        </p:spPr>
        <p:txBody>
          <a:bodyPr>
            <a:noAutofit/>
          </a:bodyPr>
          <a:lstStyle/>
          <a:p>
            <a:pPr marL="0" indent="0">
              <a:buNone/>
            </a:pPr>
            <a:r>
              <a:rPr lang="en-US" dirty="0"/>
              <a:t>What was the opportunity cost of attending college this fall?</a:t>
            </a:r>
          </a:p>
          <a:p>
            <a:pPr marL="0" indent="0" algn="ctr">
              <a:buNone/>
            </a:pPr>
            <a:r>
              <a:rPr lang="en-US" dirty="0"/>
              <a:t>Did you ask: “or what?”</a:t>
            </a:r>
          </a:p>
          <a:p>
            <a:pPr>
              <a:buFont typeface="Wingdings" panose="05000000000000000000" pitchFamily="2" charset="2"/>
              <a:buChar char="§"/>
            </a:pPr>
            <a:r>
              <a:rPr lang="en-US" sz="2600" dirty="0"/>
              <a:t>Attend college </a:t>
            </a:r>
            <a:r>
              <a:rPr lang="en-US" sz="2600" b="1" dirty="0"/>
              <a:t>OR </a:t>
            </a:r>
            <a:r>
              <a:rPr lang="en-US" sz="2600" dirty="0"/>
              <a:t>travel?</a:t>
            </a:r>
          </a:p>
          <a:p>
            <a:pPr lvl="1"/>
            <a:r>
              <a:rPr lang="en-US" sz="2200" dirty="0"/>
              <a:t>But travel is severely limited</a:t>
            </a:r>
          </a:p>
          <a:p>
            <a:pPr>
              <a:buFont typeface="Wingdings" panose="05000000000000000000" pitchFamily="2" charset="2"/>
              <a:buChar char="§"/>
            </a:pPr>
            <a:r>
              <a:rPr lang="en-US" sz="2600" dirty="0"/>
              <a:t>Attend college </a:t>
            </a:r>
            <a:r>
              <a:rPr lang="en-US" sz="2600" b="1" dirty="0"/>
              <a:t>OR </a:t>
            </a:r>
            <a:r>
              <a:rPr lang="en-US" sz="2600" dirty="0"/>
              <a:t>work?</a:t>
            </a:r>
          </a:p>
          <a:p>
            <a:pPr lvl="1"/>
            <a:r>
              <a:rPr lang="en-US" sz="2200" dirty="0"/>
              <a:t>But work is severely limited for young workers and those without a bachelor’s degree</a:t>
            </a:r>
          </a:p>
        </p:txBody>
      </p:sp>
      <p:pic>
        <p:nvPicPr>
          <p:cNvPr id="8" name="Graphic 7" descr="Exponential Graph">
            <a:extLst>
              <a:ext uri="{FF2B5EF4-FFF2-40B4-BE49-F238E27FC236}">
                <a16:creationId xmlns:a16="http://schemas.microsoft.com/office/drawing/2014/main" xmlns="" id="{6D512D56-91AE-4A92-9823-BFA3DD37088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048500" y="1600200"/>
            <a:ext cx="1143000" cy="1143000"/>
          </a:xfrm>
          <a:prstGeom prst="rect">
            <a:avLst/>
          </a:prstGeom>
        </p:spPr>
      </p:pic>
      <p:pic>
        <p:nvPicPr>
          <p:cNvPr id="9" name="Picture 8">
            <a:extLst>
              <a:ext uri="{FF2B5EF4-FFF2-40B4-BE49-F238E27FC236}">
                <a16:creationId xmlns:a16="http://schemas.microsoft.com/office/drawing/2014/main" xmlns="" id="{97C3ACC0-A35D-480A-82C9-E926DA88FA5D}"/>
              </a:ext>
            </a:extLst>
          </p:cNvPr>
          <p:cNvPicPr>
            <a:picLocks noChangeAspect="1"/>
          </p:cNvPicPr>
          <p:nvPr/>
        </p:nvPicPr>
        <p:blipFill>
          <a:blip r:embed="rId15"/>
          <a:stretch>
            <a:fillRect/>
          </a:stretch>
        </p:blipFill>
        <p:spPr>
          <a:xfrm>
            <a:off x="6096000" y="2638306"/>
            <a:ext cx="1124175" cy="380769"/>
          </a:xfrm>
          <a:prstGeom prst="rect">
            <a:avLst/>
          </a:prstGeom>
        </p:spPr>
      </p:pic>
      <p:sp>
        <p:nvSpPr>
          <p:cNvPr id="7" name="TextBox 6">
            <a:extLst>
              <a:ext uri="{FF2B5EF4-FFF2-40B4-BE49-F238E27FC236}">
                <a16:creationId xmlns:a16="http://schemas.microsoft.com/office/drawing/2014/main" xmlns="" id="{F85249F9-70C3-4C59-BECA-3C57E9DC471A}"/>
              </a:ext>
            </a:extLst>
          </p:cNvPr>
          <p:cNvSpPr txBox="1"/>
          <p:nvPr/>
        </p:nvSpPr>
        <p:spPr>
          <a:xfrm>
            <a:off x="6096000" y="6162675"/>
            <a:ext cx="2628900" cy="215444"/>
          </a:xfrm>
          <a:prstGeom prst="rect">
            <a:avLst/>
          </a:prstGeom>
          <a:noFill/>
        </p:spPr>
        <p:txBody>
          <a:bodyPr wrap="square" rtlCol="0">
            <a:spAutoFit/>
          </a:bodyPr>
          <a:lstStyle/>
          <a:p>
            <a:pPr lvl="0"/>
            <a:r>
              <a:rPr lang="en-US" sz="800" dirty="0">
                <a:solidFill>
                  <a:prstClr val="black"/>
                </a:solidFill>
                <a:latin typeface="Arial"/>
              </a:rPr>
              <a:t>Source: U.S. Bureau of Labor Statistics</a:t>
            </a:r>
            <a:endParaRPr lang="en-US" sz="1800" dirty="0">
              <a:solidFill>
                <a:prstClr val="black"/>
              </a:solidFill>
              <a:latin typeface="Arial"/>
            </a:endParaRPr>
          </a:p>
        </p:txBody>
      </p:sp>
    </p:spTree>
    <p:extLst>
      <p:ext uri="{BB962C8B-B14F-4D97-AF65-F5344CB8AC3E}">
        <p14:creationId xmlns:p14="http://schemas.microsoft.com/office/powerpoint/2010/main" val="14643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Restaurants – To Open or Not To Open During A Pandemic</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199" y="1600200"/>
            <a:ext cx="8569381" cy="957514"/>
          </a:xfrm>
        </p:spPr>
        <p:txBody>
          <a:bodyPr>
            <a:normAutofit/>
          </a:bodyPr>
          <a:lstStyle/>
          <a:p>
            <a:pPr marL="0" indent="0">
              <a:buNone/>
            </a:pPr>
            <a:r>
              <a:rPr lang="en-US" sz="2400" dirty="0"/>
              <a:t>Why did some restaurants re-open (ex. offer delivery) during Covid-19, even though they were losing money?</a:t>
            </a:r>
          </a:p>
        </p:txBody>
      </p:sp>
      <p:cxnSp>
        <p:nvCxnSpPr>
          <p:cNvPr id="8" name="Straight Connector 7">
            <a:extLst>
              <a:ext uri="{FF2B5EF4-FFF2-40B4-BE49-F238E27FC236}">
                <a16:creationId xmlns:a16="http://schemas.microsoft.com/office/drawing/2014/main" xmlns="" id="{23A389C2-4FC3-49A9-84CD-F544E615BE5D}"/>
              </a:ext>
            </a:extLst>
          </p:cNvPr>
          <p:cNvCxnSpPr>
            <a:cxnSpLocks/>
          </p:cNvCxnSpPr>
          <p:nvPr/>
        </p:nvCxnSpPr>
        <p:spPr>
          <a:xfrm flipH="1">
            <a:off x="46551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1CCD121F-8A50-46FB-8486-A02A001877D7}"/>
              </a:ext>
            </a:extLst>
          </p:cNvPr>
          <p:cNvCxnSpPr>
            <a:cxnSpLocks/>
          </p:cNvCxnSpPr>
          <p:nvPr/>
        </p:nvCxnSpPr>
        <p:spPr>
          <a:xfrm flipH="1" flipV="1">
            <a:off x="46551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179E0552-D142-4F92-9AB9-75E156F4BC22}"/>
              </a:ext>
            </a:extLst>
          </p:cNvPr>
          <p:cNvSpPr txBox="1"/>
          <p:nvPr/>
        </p:nvSpPr>
        <p:spPr>
          <a:xfrm>
            <a:off x="4055827" y="3114179"/>
            <a:ext cx="604073" cy="2970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Price</a:t>
            </a:r>
          </a:p>
        </p:txBody>
      </p:sp>
      <p:sp>
        <p:nvSpPr>
          <p:cNvPr id="11" name="TextBox 10">
            <a:extLst>
              <a:ext uri="{FF2B5EF4-FFF2-40B4-BE49-F238E27FC236}">
                <a16:creationId xmlns:a16="http://schemas.microsoft.com/office/drawing/2014/main" xmlns="" id="{675F0888-FE9C-4662-B69C-17855E8A01CF}"/>
              </a:ext>
            </a:extLst>
          </p:cNvPr>
          <p:cNvSpPr txBox="1"/>
          <p:nvPr/>
        </p:nvSpPr>
        <p:spPr>
          <a:xfrm>
            <a:off x="7382928" y="6124079"/>
            <a:ext cx="853610"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a:t>
            </a:r>
          </a:p>
        </p:txBody>
      </p:sp>
      <p:sp>
        <p:nvSpPr>
          <p:cNvPr id="14" name="TextBox 13">
            <a:extLst>
              <a:ext uri="{FF2B5EF4-FFF2-40B4-BE49-F238E27FC236}">
                <a16:creationId xmlns:a16="http://schemas.microsoft.com/office/drawing/2014/main" xmlns="" id="{75262B3E-ED03-47CE-B234-B3281E516039}"/>
              </a:ext>
            </a:extLst>
          </p:cNvPr>
          <p:cNvSpPr txBox="1"/>
          <p:nvPr/>
        </p:nvSpPr>
        <p:spPr>
          <a:xfrm>
            <a:off x="7577528" y="3579314"/>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D72246"/>
                </a:solidFill>
              </a:rPr>
              <a:t>Average cost</a:t>
            </a:r>
            <a:endParaRPr kumimoji="0" lang="en-US" sz="1300" b="0" i="0" u="none" strike="noStrike" kern="1200" cap="none" spc="0" normalizeH="0" baseline="0" noProof="0" dirty="0">
              <a:ln>
                <a:noFill/>
              </a:ln>
              <a:solidFill>
                <a:srgbClr val="D72246"/>
              </a:solidFill>
              <a:effectLst/>
              <a:uLnTx/>
              <a:uFillTx/>
              <a:latin typeface="Lucida Grande" pitchFamily="1" charset="0"/>
              <a:ea typeface="Geneva" pitchFamily="1" charset="-128"/>
              <a:cs typeface="+mn-cs"/>
            </a:endParaRPr>
          </a:p>
        </p:txBody>
      </p:sp>
      <p:cxnSp>
        <p:nvCxnSpPr>
          <p:cNvPr id="15" name="Straight Connector 14">
            <a:extLst>
              <a:ext uri="{FF2B5EF4-FFF2-40B4-BE49-F238E27FC236}">
                <a16:creationId xmlns:a16="http://schemas.microsoft.com/office/drawing/2014/main" xmlns="" id="{27093C52-1369-45D1-8A13-0671FE502485}"/>
              </a:ext>
            </a:extLst>
          </p:cNvPr>
          <p:cNvCxnSpPr>
            <a:cxnSpLocks/>
          </p:cNvCxnSpPr>
          <p:nvPr/>
        </p:nvCxnSpPr>
        <p:spPr>
          <a:xfrm>
            <a:off x="4698500" y="4679752"/>
            <a:ext cx="1925685" cy="1435313"/>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DEF9D2AA-73BC-44AD-B5C9-81079547A929}"/>
              </a:ext>
            </a:extLst>
          </p:cNvPr>
          <p:cNvSpPr txBox="1"/>
          <p:nvPr/>
        </p:nvSpPr>
        <p:spPr>
          <a:xfrm>
            <a:off x="6667545" y="5612585"/>
            <a:ext cx="1925685"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Restaurant demand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 Average revenue)</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
        <p:nvSpPr>
          <p:cNvPr id="22" name="Content Placeholder 4">
            <a:extLst>
              <a:ext uri="{FF2B5EF4-FFF2-40B4-BE49-F238E27FC236}">
                <a16:creationId xmlns:a16="http://schemas.microsoft.com/office/drawing/2014/main" xmlns="" id="{56FF9FF7-16B0-4121-B4EB-F6FF79474FCE}"/>
              </a:ext>
            </a:extLst>
          </p:cNvPr>
          <p:cNvSpPr txBox="1">
            <a:spLocks/>
          </p:cNvSpPr>
          <p:nvPr/>
        </p:nvSpPr>
        <p:spPr bwMode="auto">
          <a:xfrm>
            <a:off x="457199" y="2615023"/>
            <a:ext cx="3886195" cy="380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b="1" kern="0" dirty="0"/>
              <a:t>In the long run,</a:t>
            </a:r>
            <a:r>
              <a:rPr lang="en-US" sz="2200" kern="0" dirty="0"/>
              <a:t> if restaurant’s </a:t>
            </a:r>
            <a:r>
              <a:rPr lang="en-US" sz="2200" kern="0" dirty="0">
                <a:solidFill>
                  <a:srgbClr val="0879C3"/>
                </a:solidFill>
              </a:rPr>
              <a:t>average revenue</a:t>
            </a:r>
            <a:r>
              <a:rPr lang="en-US" sz="2200" kern="0" dirty="0"/>
              <a:t> is </a:t>
            </a:r>
            <a:r>
              <a:rPr lang="en-US" sz="2200" b="1" kern="0" dirty="0"/>
              <a:t>not greater </a:t>
            </a:r>
            <a:r>
              <a:rPr lang="en-US" sz="2200" kern="0" dirty="0"/>
              <a:t>than </a:t>
            </a:r>
            <a:r>
              <a:rPr lang="en-US" sz="2200" kern="0" dirty="0">
                <a:solidFill>
                  <a:srgbClr val="D22144"/>
                </a:solidFill>
              </a:rPr>
              <a:t>average costs</a:t>
            </a:r>
            <a:r>
              <a:rPr lang="en-US" sz="2200" kern="0" dirty="0"/>
              <a:t>, including fixed costs like rent and variable costs like ingredients, then the restaurant is </a:t>
            </a:r>
            <a:r>
              <a:rPr lang="en-US" sz="2200" b="1" kern="0" dirty="0"/>
              <a:t>unprofitable and will exit</a:t>
            </a:r>
            <a:r>
              <a:rPr lang="en-US" sz="2200" kern="0" dirty="0"/>
              <a:t>.</a:t>
            </a:r>
          </a:p>
        </p:txBody>
      </p:sp>
      <p:sp>
        <p:nvSpPr>
          <p:cNvPr id="23" name="TextBox 22">
            <a:extLst>
              <a:ext uri="{FF2B5EF4-FFF2-40B4-BE49-F238E27FC236}">
                <a16:creationId xmlns:a16="http://schemas.microsoft.com/office/drawing/2014/main" xmlns="" id="{F1BC4B71-0370-4EE6-8BA2-7965AA1512A6}"/>
              </a:ext>
            </a:extLst>
          </p:cNvPr>
          <p:cNvSpPr txBox="1"/>
          <p:nvPr/>
        </p:nvSpPr>
        <p:spPr>
          <a:xfrm>
            <a:off x="4871600" y="2924966"/>
            <a:ext cx="3151372"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Long</a:t>
            </a: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 run Market for Restaurant </a:t>
            </a:r>
            <a:r>
              <a:rPr lang="en-US" sz="1330" dirty="0">
                <a:solidFill>
                  <a:prstClr val="black"/>
                </a:solidFill>
                <a:latin typeface="Arial"/>
              </a:rPr>
              <a:t>Meals</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12" name="Freeform: Shape 11">
            <a:extLst>
              <a:ext uri="{FF2B5EF4-FFF2-40B4-BE49-F238E27FC236}">
                <a16:creationId xmlns:a16="http://schemas.microsoft.com/office/drawing/2014/main" xmlns="" id="{8DA022D2-2323-41AC-A408-C14A59828779}"/>
              </a:ext>
            </a:extLst>
          </p:cNvPr>
          <p:cNvSpPr/>
          <p:nvPr/>
        </p:nvSpPr>
        <p:spPr>
          <a:xfrm>
            <a:off x="5426243" y="3678609"/>
            <a:ext cx="2105524" cy="1338602"/>
          </a:xfrm>
          <a:custGeom>
            <a:avLst/>
            <a:gdLst>
              <a:gd name="connsiteX0" fmla="*/ 0 w 2261936"/>
              <a:gd name="connsiteY0" fmla="*/ 36095 h 1275390"/>
              <a:gd name="connsiteX1" fmla="*/ 649705 w 2261936"/>
              <a:gd name="connsiteY1" fmla="*/ 1275347 h 1275390"/>
              <a:gd name="connsiteX2" fmla="*/ 2261936 w 2261936"/>
              <a:gd name="connsiteY2" fmla="*/ 0 h 1275390"/>
            </a:gdLst>
            <a:ahLst/>
            <a:cxnLst>
              <a:cxn ang="0">
                <a:pos x="connsiteX0" y="connsiteY0"/>
              </a:cxn>
              <a:cxn ang="0">
                <a:pos x="connsiteX1" y="connsiteY1"/>
              </a:cxn>
              <a:cxn ang="0">
                <a:pos x="connsiteX2" y="connsiteY2"/>
              </a:cxn>
            </a:cxnLst>
            <a:rect l="l" t="t" r="r" b="b"/>
            <a:pathLst>
              <a:path w="2261936" h="1275390">
                <a:moveTo>
                  <a:pt x="0" y="36095"/>
                </a:moveTo>
                <a:cubicBezTo>
                  <a:pt x="136358" y="658729"/>
                  <a:pt x="272716" y="1281363"/>
                  <a:pt x="649705" y="1275347"/>
                </a:cubicBezTo>
                <a:cubicBezTo>
                  <a:pt x="1026694" y="1269331"/>
                  <a:pt x="1644315" y="634665"/>
                  <a:pt x="2261936" y="0"/>
                </a:cubicBezTo>
              </a:path>
            </a:pathLst>
          </a:custGeom>
          <a:noFill/>
          <a:ln>
            <a:solidFill>
              <a:srgbClr val="DC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F7386B03-EC65-48C4-9716-7D7EBF0D13B7}"/>
              </a:ext>
            </a:extLst>
          </p:cNvPr>
          <p:cNvCxnSpPr>
            <a:cxnSpLocks/>
          </p:cNvCxnSpPr>
          <p:nvPr/>
        </p:nvCxnSpPr>
        <p:spPr>
          <a:xfrm>
            <a:off x="5992395" y="5074361"/>
            <a:ext cx="0" cy="468714"/>
          </a:xfrm>
          <a:prstGeom prst="straightConnector1">
            <a:avLst/>
          </a:prstGeom>
          <a:ln>
            <a:solidFill>
              <a:srgbClr val="CB4B1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A3EC8116-40DB-4060-96A1-1953BAF82CE9}"/>
              </a:ext>
            </a:extLst>
          </p:cNvPr>
          <p:cNvSpPr txBox="1"/>
          <p:nvPr/>
        </p:nvSpPr>
        <p:spPr>
          <a:xfrm>
            <a:off x="6101923" y="5128969"/>
            <a:ext cx="147559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CB4B1B"/>
                </a:solidFill>
              </a:rPr>
              <a:t>Negative profit</a:t>
            </a:r>
            <a:endParaRPr kumimoji="0" lang="en-US" sz="1300" b="0" i="0" u="none" strike="noStrike" kern="1200" cap="none" spc="0" normalizeH="0" baseline="0" noProof="0" dirty="0">
              <a:ln>
                <a:noFill/>
              </a:ln>
              <a:solidFill>
                <a:srgbClr val="CB4B1B"/>
              </a:solidFill>
              <a:effectLst/>
              <a:uLnTx/>
              <a:uFillTx/>
            </a:endParaRPr>
          </a:p>
        </p:txBody>
      </p:sp>
    </p:spTree>
    <p:extLst>
      <p:ext uri="{BB962C8B-B14F-4D97-AF65-F5344CB8AC3E}">
        <p14:creationId xmlns:p14="http://schemas.microsoft.com/office/powerpoint/2010/main" val="1994925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Business Strategy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4039354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pic>
        <p:nvPicPr>
          <p:cNvPr id="7" name="Picture 2" descr="An illustration titled The five forces that shape competition and profitability is shown. The forces are: Potential entrants: Threat of new entry on the top, Customer: Buyer bargaining power on the right, Potential substitutes: Threat of substitute products or services at the bottom, and Suppliers: Seller bargaining power on the left Arrows from each of these forces point toward a central forced labeled Existing competitors: Intensity and type of competition, which is at the center.">
            <a:extLst>
              <a:ext uri="{FF2B5EF4-FFF2-40B4-BE49-F238E27FC236}">
                <a16:creationId xmlns:a16="http://schemas.microsoft.com/office/drawing/2014/main" xmlns="" id="{75AA7AA8-A2A9-4216-B7DF-6DBD558DC34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097568" y="2696113"/>
            <a:ext cx="6948865" cy="37304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1143000"/>
          </a:xfrm>
        </p:spPr>
        <p:txBody>
          <a:bodyPr>
            <a:noAutofit/>
          </a:bodyPr>
          <a:lstStyle/>
          <a:p>
            <a:pPr marL="0" indent="0">
              <a:buNone/>
            </a:pPr>
            <a:r>
              <a:rPr lang="en-US" sz="2800" dirty="0"/>
              <a:t>Choose one company or industry and evaluate it’s five forces pre-Covid-19 and post-Covid-19. Has the industry become </a:t>
            </a:r>
            <a:r>
              <a:rPr lang="en-US" sz="2800" b="1" dirty="0"/>
              <a:t>more or less attractive</a:t>
            </a:r>
            <a:r>
              <a:rPr lang="en-US" sz="2800" dirty="0"/>
              <a:t>?</a:t>
            </a:r>
          </a:p>
        </p:txBody>
      </p:sp>
    </p:spTree>
    <p:extLst>
      <p:ext uri="{BB962C8B-B14F-4D97-AF65-F5344CB8AC3E}">
        <p14:creationId xmlns:p14="http://schemas.microsoft.com/office/powerpoint/2010/main" val="3730497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856932"/>
          </a:xfrm>
        </p:spPr>
        <p:txBody>
          <a:bodyPr>
            <a:noAutofit/>
          </a:bodyPr>
          <a:lstStyle/>
          <a:p>
            <a:pPr marL="0" indent="0">
              <a:buNone/>
            </a:pPr>
            <a:r>
              <a:rPr lang="en-US" sz="2800" dirty="0"/>
              <a:t>The movie theater industry, has become </a:t>
            </a:r>
            <a:r>
              <a:rPr lang="en-US" sz="2800" b="1" dirty="0"/>
              <a:t>less attractive</a:t>
            </a:r>
            <a:endParaRPr lang="en-US" sz="2800" dirty="0"/>
          </a:p>
        </p:txBody>
      </p:sp>
      <p:sp>
        <p:nvSpPr>
          <p:cNvPr id="2" name="Rectangle: Rounded Corners 1">
            <a:extLst>
              <a:ext uri="{FF2B5EF4-FFF2-40B4-BE49-F238E27FC236}">
                <a16:creationId xmlns:a16="http://schemas.microsoft.com/office/drawing/2014/main" xmlns="" id="{7D9233BA-8228-48AE-A4C4-09D22BA31726}"/>
              </a:ext>
            </a:extLst>
          </p:cNvPr>
          <p:cNvSpPr/>
          <p:nvPr/>
        </p:nvSpPr>
        <p:spPr>
          <a:xfrm>
            <a:off x="95250" y="2463170"/>
            <a:ext cx="2619375" cy="856932"/>
          </a:xfrm>
          <a:prstGeom prst="roundRect">
            <a:avLst/>
          </a:prstGeom>
          <a:solidFill>
            <a:srgbClr val="E1E9F6"/>
          </a:solidFill>
          <a:ln>
            <a:solidFill>
              <a:srgbClr val="88A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669B5"/>
                </a:solidFill>
              </a:rPr>
              <a:t>Existing Competitors</a:t>
            </a:r>
          </a:p>
        </p:txBody>
      </p:sp>
      <p:sp>
        <p:nvSpPr>
          <p:cNvPr id="6" name="Rectangle: Rounded Corners 5">
            <a:extLst>
              <a:ext uri="{FF2B5EF4-FFF2-40B4-BE49-F238E27FC236}">
                <a16:creationId xmlns:a16="http://schemas.microsoft.com/office/drawing/2014/main" xmlns="" id="{D1E63353-F6C8-4D0D-BBC0-4EDB0D02AF04}"/>
              </a:ext>
            </a:extLst>
          </p:cNvPr>
          <p:cNvSpPr/>
          <p:nvPr/>
        </p:nvSpPr>
        <p:spPr>
          <a:xfrm>
            <a:off x="3262313" y="2463170"/>
            <a:ext cx="2619375" cy="856932"/>
          </a:xfrm>
          <a:prstGeom prst="roundRect">
            <a:avLst/>
          </a:prstGeom>
          <a:solidFill>
            <a:srgbClr val="F4D0C9"/>
          </a:solidFill>
          <a:ln>
            <a:solidFill>
              <a:srgbClr val="E88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AE1735"/>
                </a:solidFill>
              </a:rPr>
              <a:t>Potential entrants</a:t>
            </a:r>
          </a:p>
        </p:txBody>
      </p:sp>
      <p:sp>
        <p:nvSpPr>
          <p:cNvPr id="8" name="Rectangle: Rounded Corners 7">
            <a:extLst>
              <a:ext uri="{FF2B5EF4-FFF2-40B4-BE49-F238E27FC236}">
                <a16:creationId xmlns:a16="http://schemas.microsoft.com/office/drawing/2014/main" xmlns="" id="{519D8735-2D41-4E99-950D-58FDD1DACB93}"/>
              </a:ext>
            </a:extLst>
          </p:cNvPr>
          <p:cNvSpPr/>
          <p:nvPr/>
        </p:nvSpPr>
        <p:spPr>
          <a:xfrm>
            <a:off x="6429375" y="2463170"/>
            <a:ext cx="2619375" cy="856932"/>
          </a:xfrm>
          <a:prstGeom prst="roundRect">
            <a:avLst/>
          </a:prstGeom>
          <a:solidFill>
            <a:srgbClr val="EFE4F0"/>
          </a:solidFill>
          <a:ln>
            <a:solidFill>
              <a:srgbClr val="B88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842A82"/>
                </a:solidFill>
              </a:rPr>
              <a:t>Potential substitutes</a:t>
            </a:r>
          </a:p>
        </p:txBody>
      </p:sp>
      <p:sp>
        <p:nvSpPr>
          <p:cNvPr id="3" name="Rectangle: Rounded Corners 2">
            <a:extLst>
              <a:ext uri="{FF2B5EF4-FFF2-40B4-BE49-F238E27FC236}">
                <a16:creationId xmlns:a16="http://schemas.microsoft.com/office/drawing/2014/main" xmlns="" id="{625E6E17-61A9-49CA-A279-9E7C42E33EE2}"/>
              </a:ext>
            </a:extLst>
          </p:cNvPr>
          <p:cNvSpPr/>
          <p:nvPr/>
        </p:nvSpPr>
        <p:spPr>
          <a:xfrm>
            <a:off x="1894191" y="4364833"/>
            <a:ext cx="2619375" cy="856932"/>
          </a:xfrm>
          <a:prstGeom prst="roundRect">
            <a:avLst/>
          </a:prstGeom>
          <a:solidFill>
            <a:srgbClr val="F9E3D5"/>
          </a:solidFill>
          <a:ln>
            <a:solidFill>
              <a:srgbClr val="E09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AD5129"/>
                </a:solidFill>
              </a:rPr>
              <a:t>Suppliers</a:t>
            </a:r>
          </a:p>
        </p:txBody>
      </p:sp>
      <p:sp>
        <p:nvSpPr>
          <p:cNvPr id="11" name="Rectangle: Rounded Corners 10">
            <a:extLst>
              <a:ext uri="{FF2B5EF4-FFF2-40B4-BE49-F238E27FC236}">
                <a16:creationId xmlns:a16="http://schemas.microsoft.com/office/drawing/2014/main" xmlns="" id="{2BAA1D92-1C6F-497B-97BD-2E566DAE7DF9}"/>
              </a:ext>
            </a:extLst>
          </p:cNvPr>
          <p:cNvSpPr/>
          <p:nvPr/>
        </p:nvSpPr>
        <p:spPr>
          <a:xfrm>
            <a:off x="4908853" y="4345465"/>
            <a:ext cx="2619375" cy="856932"/>
          </a:xfrm>
          <a:prstGeom prst="roundRect">
            <a:avLst/>
          </a:prstGeom>
          <a:solidFill>
            <a:srgbClr val="E6F1E9"/>
          </a:solidFill>
          <a:ln>
            <a:solidFill>
              <a:srgbClr val="6BB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32"/>
                </a:solidFill>
              </a:rPr>
              <a:t>Customers</a:t>
            </a:r>
          </a:p>
        </p:txBody>
      </p:sp>
      <p:sp>
        <p:nvSpPr>
          <p:cNvPr id="14" name="TextBox 13">
            <a:extLst>
              <a:ext uri="{FF2B5EF4-FFF2-40B4-BE49-F238E27FC236}">
                <a16:creationId xmlns:a16="http://schemas.microsoft.com/office/drawing/2014/main" xmlns="" id="{C4158209-B49E-489E-99FD-FA3FCF609637}"/>
              </a:ext>
            </a:extLst>
          </p:cNvPr>
          <p:cNvSpPr txBox="1"/>
          <p:nvPr/>
        </p:nvSpPr>
        <p:spPr>
          <a:xfrm>
            <a:off x="161925" y="3276600"/>
            <a:ext cx="261937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Competing theaters were also forced to shut </a:t>
            </a:r>
          </a:p>
        </p:txBody>
      </p:sp>
      <p:sp>
        <p:nvSpPr>
          <p:cNvPr id="16" name="TextBox 15">
            <a:extLst>
              <a:ext uri="{FF2B5EF4-FFF2-40B4-BE49-F238E27FC236}">
                <a16:creationId xmlns:a16="http://schemas.microsoft.com/office/drawing/2014/main" xmlns="" id="{70E075AC-F9A5-469F-8808-1A474FBD7824}"/>
              </a:ext>
            </a:extLst>
          </p:cNvPr>
          <p:cNvSpPr txBox="1"/>
          <p:nvPr/>
        </p:nvSpPr>
        <p:spPr>
          <a:xfrm>
            <a:off x="3262312" y="3276600"/>
            <a:ext cx="261937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Entrants are unlikely, competitors will have to reopen at same time</a:t>
            </a:r>
          </a:p>
        </p:txBody>
      </p:sp>
      <p:sp>
        <p:nvSpPr>
          <p:cNvPr id="18" name="TextBox 17">
            <a:extLst>
              <a:ext uri="{FF2B5EF4-FFF2-40B4-BE49-F238E27FC236}">
                <a16:creationId xmlns:a16="http://schemas.microsoft.com/office/drawing/2014/main" xmlns="" id="{2AA0EAD9-6DCA-414A-9E15-B9EBE8358EE0}"/>
              </a:ext>
            </a:extLst>
          </p:cNvPr>
          <p:cNvSpPr txBox="1"/>
          <p:nvPr/>
        </p:nvSpPr>
        <p:spPr>
          <a:xfrm>
            <a:off x="6362699" y="3276600"/>
            <a:ext cx="27813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Increased threat of streaming services, Peacock &amp; </a:t>
            </a:r>
            <a:r>
              <a:rPr lang="en-US" sz="1600" dirty="0" err="1"/>
              <a:t>HBOMax</a:t>
            </a:r>
            <a:r>
              <a:rPr lang="en-US" sz="1600" dirty="0"/>
              <a:t> debuted during Covid-19</a:t>
            </a:r>
          </a:p>
        </p:txBody>
      </p:sp>
      <p:sp>
        <p:nvSpPr>
          <p:cNvPr id="20" name="TextBox 19">
            <a:extLst>
              <a:ext uri="{FF2B5EF4-FFF2-40B4-BE49-F238E27FC236}">
                <a16:creationId xmlns:a16="http://schemas.microsoft.com/office/drawing/2014/main" xmlns="" id="{CDD91218-651F-4224-8083-4AD7612C3F00}"/>
              </a:ext>
            </a:extLst>
          </p:cNvPr>
          <p:cNvSpPr txBox="1"/>
          <p:nvPr/>
        </p:nvSpPr>
        <p:spPr>
          <a:xfrm>
            <a:off x="1894191" y="5171303"/>
            <a:ext cx="261937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Movie studies, like Universal, are more willing to premiere movies on streaming platforms</a:t>
            </a:r>
          </a:p>
        </p:txBody>
      </p:sp>
      <p:sp>
        <p:nvSpPr>
          <p:cNvPr id="22" name="TextBox 21">
            <a:extLst>
              <a:ext uri="{FF2B5EF4-FFF2-40B4-BE49-F238E27FC236}">
                <a16:creationId xmlns:a16="http://schemas.microsoft.com/office/drawing/2014/main" xmlns="" id="{F1645865-052B-4595-8CC9-1F452A5EF650}"/>
              </a:ext>
            </a:extLst>
          </p:cNvPr>
          <p:cNvSpPr txBox="1"/>
          <p:nvPr/>
        </p:nvSpPr>
        <p:spPr>
          <a:xfrm>
            <a:off x="4908853" y="5171303"/>
            <a:ext cx="299689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Have more options for streaming services (&amp; be more willing to pay while quarantined) &amp; are unable to access theaters, </a:t>
            </a:r>
          </a:p>
        </p:txBody>
      </p:sp>
    </p:spTree>
    <p:extLst>
      <p:ext uri="{BB962C8B-B14F-4D97-AF65-F5344CB8AC3E}">
        <p14:creationId xmlns:p14="http://schemas.microsoft.com/office/powerpoint/2010/main" val="3021970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856932"/>
          </a:xfrm>
        </p:spPr>
        <p:txBody>
          <a:bodyPr>
            <a:noAutofit/>
          </a:bodyPr>
          <a:lstStyle/>
          <a:p>
            <a:pPr marL="0" indent="0">
              <a:buNone/>
            </a:pPr>
            <a:r>
              <a:rPr lang="en-US" sz="2800" dirty="0"/>
              <a:t>The at-home fitness streaming industry, has become </a:t>
            </a:r>
            <a:r>
              <a:rPr lang="en-US" sz="2800" b="1" dirty="0"/>
              <a:t>more attractive</a:t>
            </a:r>
            <a:endParaRPr lang="en-US" sz="2800" dirty="0"/>
          </a:p>
        </p:txBody>
      </p:sp>
      <p:sp>
        <p:nvSpPr>
          <p:cNvPr id="2" name="Rectangle: Rounded Corners 1">
            <a:extLst>
              <a:ext uri="{FF2B5EF4-FFF2-40B4-BE49-F238E27FC236}">
                <a16:creationId xmlns:a16="http://schemas.microsoft.com/office/drawing/2014/main" xmlns="" id="{7D9233BA-8228-48AE-A4C4-09D22BA31726}"/>
              </a:ext>
            </a:extLst>
          </p:cNvPr>
          <p:cNvSpPr/>
          <p:nvPr/>
        </p:nvSpPr>
        <p:spPr>
          <a:xfrm>
            <a:off x="95250" y="2463170"/>
            <a:ext cx="2619375" cy="856932"/>
          </a:xfrm>
          <a:prstGeom prst="roundRect">
            <a:avLst/>
          </a:prstGeom>
          <a:solidFill>
            <a:srgbClr val="E1E9F6"/>
          </a:solidFill>
          <a:ln>
            <a:solidFill>
              <a:srgbClr val="88A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669B5"/>
                </a:solidFill>
              </a:rPr>
              <a:t>Existing Competitors</a:t>
            </a:r>
          </a:p>
        </p:txBody>
      </p:sp>
      <p:sp>
        <p:nvSpPr>
          <p:cNvPr id="6" name="Rectangle: Rounded Corners 5">
            <a:extLst>
              <a:ext uri="{FF2B5EF4-FFF2-40B4-BE49-F238E27FC236}">
                <a16:creationId xmlns:a16="http://schemas.microsoft.com/office/drawing/2014/main" xmlns="" id="{D1E63353-F6C8-4D0D-BBC0-4EDB0D02AF04}"/>
              </a:ext>
            </a:extLst>
          </p:cNvPr>
          <p:cNvSpPr/>
          <p:nvPr/>
        </p:nvSpPr>
        <p:spPr>
          <a:xfrm>
            <a:off x="3262313" y="2463170"/>
            <a:ext cx="2619375" cy="856932"/>
          </a:xfrm>
          <a:prstGeom prst="roundRect">
            <a:avLst/>
          </a:prstGeom>
          <a:solidFill>
            <a:srgbClr val="F4D0C9"/>
          </a:solidFill>
          <a:ln>
            <a:solidFill>
              <a:srgbClr val="E88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AE1735"/>
                </a:solidFill>
              </a:rPr>
              <a:t>Potential entrants</a:t>
            </a:r>
          </a:p>
        </p:txBody>
      </p:sp>
      <p:sp>
        <p:nvSpPr>
          <p:cNvPr id="8" name="Rectangle: Rounded Corners 7">
            <a:extLst>
              <a:ext uri="{FF2B5EF4-FFF2-40B4-BE49-F238E27FC236}">
                <a16:creationId xmlns:a16="http://schemas.microsoft.com/office/drawing/2014/main" xmlns="" id="{519D8735-2D41-4E99-950D-58FDD1DACB93}"/>
              </a:ext>
            </a:extLst>
          </p:cNvPr>
          <p:cNvSpPr/>
          <p:nvPr/>
        </p:nvSpPr>
        <p:spPr>
          <a:xfrm>
            <a:off x="6429375" y="2463170"/>
            <a:ext cx="2619375" cy="856932"/>
          </a:xfrm>
          <a:prstGeom prst="roundRect">
            <a:avLst/>
          </a:prstGeom>
          <a:solidFill>
            <a:srgbClr val="EFE4F0"/>
          </a:solidFill>
          <a:ln>
            <a:solidFill>
              <a:srgbClr val="B88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842A82"/>
                </a:solidFill>
              </a:rPr>
              <a:t>Potential substitutes</a:t>
            </a:r>
          </a:p>
        </p:txBody>
      </p:sp>
      <p:sp>
        <p:nvSpPr>
          <p:cNvPr id="3" name="Rectangle: Rounded Corners 2">
            <a:extLst>
              <a:ext uri="{FF2B5EF4-FFF2-40B4-BE49-F238E27FC236}">
                <a16:creationId xmlns:a16="http://schemas.microsoft.com/office/drawing/2014/main" xmlns="" id="{625E6E17-61A9-49CA-A279-9E7C42E33EE2}"/>
              </a:ext>
            </a:extLst>
          </p:cNvPr>
          <p:cNvSpPr/>
          <p:nvPr/>
        </p:nvSpPr>
        <p:spPr>
          <a:xfrm>
            <a:off x="1894191" y="4364833"/>
            <a:ext cx="2619375" cy="856932"/>
          </a:xfrm>
          <a:prstGeom prst="roundRect">
            <a:avLst/>
          </a:prstGeom>
          <a:solidFill>
            <a:srgbClr val="F9E3D5"/>
          </a:solidFill>
          <a:ln>
            <a:solidFill>
              <a:srgbClr val="E09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AD5129"/>
                </a:solidFill>
              </a:rPr>
              <a:t>Suppliers</a:t>
            </a:r>
          </a:p>
        </p:txBody>
      </p:sp>
      <p:sp>
        <p:nvSpPr>
          <p:cNvPr id="11" name="Rectangle: Rounded Corners 10">
            <a:extLst>
              <a:ext uri="{FF2B5EF4-FFF2-40B4-BE49-F238E27FC236}">
                <a16:creationId xmlns:a16="http://schemas.microsoft.com/office/drawing/2014/main" xmlns="" id="{2BAA1D92-1C6F-497B-97BD-2E566DAE7DF9}"/>
              </a:ext>
            </a:extLst>
          </p:cNvPr>
          <p:cNvSpPr/>
          <p:nvPr/>
        </p:nvSpPr>
        <p:spPr>
          <a:xfrm>
            <a:off x="4908853" y="4345465"/>
            <a:ext cx="2619375" cy="856932"/>
          </a:xfrm>
          <a:prstGeom prst="roundRect">
            <a:avLst/>
          </a:prstGeom>
          <a:solidFill>
            <a:srgbClr val="E6F1E9"/>
          </a:solidFill>
          <a:ln>
            <a:solidFill>
              <a:srgbClr val="6BB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32"/>
                </a:solidFill>
              </a:rPr>
              <a:t>Customers</a:t>
            </a:r>
          </a:p>
        </p:txBody>
      </p:sp>
      <p:sp>
        <p:nvSpPr>
          <p:cNvPr id="14" name="TextBox 13">
            <a:extLst>
              <a:ext uri="{FF2B5EF4-FFF2-40B4-BE49-F238E27FC236}">
                <a16:creationId xmlns:a16="http://schemas.microsoft.com/office/drawing/2014/main" xmlns="" id="{C4158209-B49E-489E-99FD-FA3FCF609637}"/>
              </a:ext>
            </a:extLst>
          </p:cNvPr>
          <p:cNvSpPr txBox="1"/>
          <p:nvPr/>
        </p:nvSpPr>
        <p:spPr>
          <a:xfrm>
            <a:off x="161925" y="3276600"/>
            <a:ext cx="278130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A limited set of competitors such as Peloton, Mirror, </a:t>
            </a:r>
            <a:r>
              <a:rPr lang="en-US" sz="1600" dirty="0" err="1"/>
              <a:t>Myx</a:t>
            </a:r>
            <a:r>
              <a:rPr lang="en-US" sz="1600" dirty="0"/>
              <a:t> etc. </a:t>
            </a:r>
          </a:p>
        </p:txBody>
      </p:sp>
      <p:sp>
        <p:nvSpPr>
          <p:cNvPr id="16" name="TextBox 15">
            <a:extLst>
              <a:ext uri="{FF2B5EF4-FFF2-40B4-BE49-F238E27FC236}">
                <a16:creationId xmlns:a16="http://schemas.microsoft.com/office/drawing/2014/main" xmlns="" id="{70E075AC-F9A5-469F-8808-1A474FBD7824}"/>
              </a:ext>
            </a:extLst>
          </p:cNvPr>
          <p:cNvSpPr txBox="1"/>
          <p:nvPr/>
        </p:nvSpPr>
        <p:spPr>
          <a:xfrm>
            <a:off x="3262312" y="3276600"/>
            <a:ext cx="261937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Entrants are unlikely in a downturn economy</a:t>
            </a:r>
          </a:p>
        </p:txBody>
      </p:sp>
      <p:sp>
        <p:nvSpPr>
          <p:cNvPr id="18" name="TextBox 17">
            <a:extLst>
              <a:ext uri="{FF2B5EF4-FFF2-40B4-BE49-F238E27FC236}">
                <a16:creationId xmlns:a16="http://schemas.microsoft.com/office/drawing/2014/main" xmlns="" id="{2AA0EAD9-6DCA-414A-9E15-B9EBE8358EE0}"/>
              </a:ext>
            </a:extLst>
          </p:cNvPr>
          <p:cNvSpPr txBox="1"/>
          <p:nvPr/>
        </p:nvSpPr>
        <p:spPr>
          <a:xfrm>
            <a:off x="6362699" y="3276600"/>
            <a:ext cx="278130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In-person gyms (Orange Theory, Planet Fitness) were forced to close due to Covid-19</a:t>
            </a:r>
          </a:p>
        </p:txBody>
      </p:sp>
      <p:sp>
        <p:nvSpPr>
          <p:cNvPr id="20" name="TextBox 19">
            <a:extLst>
              <a:ext uri="{FF2B5EF4-FFF2-40B4-BE49-F238E27FC236}">
                <a16:creationId xmlns:a16="http://schemas.microsoft.com/office/drawing/2014/main" xmlns="" id="{CDD91218-651F-4224-8083-4AD7612C3F00}"/>
              </a:ext>
            </a:extLst>
          </p:cNvPr>
          <p:cNvSpPr txBox="1"/>
          <p:nvPr/>
        </p:nvSpPr>
        <p:spPr>
          <a:xfrm>
            <a:off x="1894191" y="5171303"/>
            <a:ext cx="261937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After initial disruption, exports may recover faster than in-person fitness classes</a:t>
            </a:r>
          </a:p>
        </p:txBody>
      </p:sp>
      <p:sp>
        <p:nvSpPr>
          <p:cNvPr id="22" name="TextBox 21">
            <a:extLst>
              <a:ext uri="{FF2B5EF4-FFF2-40B4-BE49-F238E27FC236}">
                <a16:creationId xmlns:a16="http://schemas.microsoft.com/office/drawing/2014/main" xmlns="" id="{F1645865-052B-4595-8CC9-1F452A5EF650}"/>
              </a:ext>
            </a:extLst>
          </p:cNvPr>
          <p:cNvSpPr txBox="1"/>
          <p:nvPr/>
        </p:nvSpPr>
        <p:spPr>
          <a:xfrm>
            <a:off x="4908853" y="5171303"/>
            <a:ext cx="299689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Have less options for fitness classes during quarantine</a:t>
            </a:r>
          </a:p>
        </p:txBody>
      </p:sp>
    </p:spTree>
    <p:extLst>
      <p:ext uri="{BB962C8B-B14F-4D97-AF65-F5344CB8AC3E}">
        <p14:creationId xmlns:p14="http://schemas.microsoft.com/office/powerpoint/2010/main" val="2963217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Sophisticated Pricing Strategies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767942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350043" y="1417638"/>
            <a:ext cx="8443913" cy="1143000"/>
          </a:xfrm>
        </p:spPr>
        <p:txBody>
          <a:bodyPr>
            <a:noAutofit/>
          </a:bodyPr>
          <a:lstStyle/>
          <a:p>
            <a:pPr marL="0" indent="0">
              <a:buNone/>
            </a:pPr>
            <a:r>
              <a:rPr lang="en-US" sz="2800" dirty="0"/>
              <a:t>Why are these examples of </a:t>
            </a:r>
            <a:r>
              <a:rPr lang="en-US" sz="2800" b="1" dirty="0"/>
              <a:t>pricing strategies</a:t>
            </a:r>
            <a:r>
              <a:rPr lang="en-US" sz="2800" dirty="0"/>
              <a:t> used during Covid-19, in a company’s best interest?</a:t>
            </a:r>
          </a:p>
        </p:txBody>
      </p:sp>
      <p:pic>
        <p:nvPicPr>
          <p:cNvPr id="3" name="Picture 2">
            <a:extLst>
              <a:ext uri="{FF2B5EF4-FFF2-40B4-BE49-F238E27FC236}">
                <a16:creationId xmlns:a16="http://schemas.microsoft.com/office/drawing/2014/main" xmlns="" id="{F7A0F082-DDF7-4187-850B-858597311977}"/>
              </a:ext>
            </a:extLst>
          </p:cNvPr>
          <p:cNvPicPr>
            <a:picLocks noChangeAspect="1"/>
          </p:cNvPicPr>
          <p:nvPr/>
        </p:nvPicPr>
        <p:blipFill>
          <a:blip r:embed="rId3"/>
          <a:stretch>
            <a:fillRect/>
          </a:stretch>
        </p:blipFill>
        <p:spPr>
          <a:xfrm>
            <a:off x="4251081" y="2801892"/>
            <a:ext cx="4730993" cy="901746"/>
          </a:xfrm>
          <a:prstGeom prst="rect">
            <a:avLst/>
          </a:prstGeom>
        </p:spPr>
      </p:pic>
      <p:pic>
        <p:nvPicPr>
          <p:cNvPr id="9" name="Picture 8">
            <a:extLst>
              <a:ext uri="{FF2B5EF4-FFF2-40B4-BE49-F238E27FC236}">
                <a16:creationId xmlns:a16="http://schemas.microsoft.com/office/drawing/2014/main" xmlns="" id="{1108D5CD-4421-4231-AD3D-36D0535B1F3F}"/>
              </a:ext>
            </a:extLst>
          </p:cNvPr>
          <p:cNvPicPr>
            <a:picLocks noChangeAspect="1"/>
          </p:cNvPicPr>
          <p:nvPr/>
        </p:nvPicPr>
        <p:blipFill>
          <a:blip r:embed="rId4"/>
          <a:stretch>
            <a:fillRect/>
          </a:stretch>
        </p:blipFill>
        <p:spPr>
          <a:xfrm>
            <a:off x="5908516" y="2382850"/>
            <a:ext cx="1416123" cy="36831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xmlns="" id="{0AF569A2-8AC8-4969-B466-D6D3A00BD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6" y="2381635"/>
            <a:ext cx="3924299" cy="2240934"/>
          </a:xfrm>
          <a:prstGeom prst="rect">
            <a:avLst/>
          </a:prstGeom>
        </p:spPr>
      </p:pic>
      <p:sp>
        <p:nvSpPr>
          <p:cNvPr id="11" name="TextBox 10">
            <a:extLst>
              <a:ext uri="{FF2B5EF4-FFF2-40B4-BE49-F238E27FC236}">
                <a16:creationId xmlns:a16="http://schemas.microsoft.com/office/drawing/2014/main" xmlns="" id="{51E5C4D1-AA55-4354-931E-C85A3A93659B}"/>
              </a:ext>
            </a:extLst>
          </p:cNvPr>
          <p:cNvSpPr txBox="1"/>
          <p:nvPr/>
        </p:nvSpPr>
        <p:spPr>
          <a:xfrm>
            <a:off x="242887" y="3152188"/>
            <a:ext cx="3762375" cy="1323439"/>
          </a:xfrm>
          <a:prstGeom prst="rect">
            <a:avLst/>
          </a:prstGeom>
          <a:solidFill>
            <a:srgbClr val="F1F1F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What’s free during the coronavirus pandemic? Auto discounts, insurance, TV and more</a:t>
            </a: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6"/>
              </a:rPr>
              <a:t>TODAY</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(April 16, 2020)</a:t>
            </a:r>
          </a:p>
        </p:txBody>
      </p:sp>
      <p:pic>
        <p:nvPicPr>
          <p:cNvPr id="12" name="Picture 11" descr="A screenshot of a cell phone&#10;&#10;Description automatically generated">
            <a:extLst>
              <a:ext uri="{FF2B5EF4-FFF2-40B4-BE49-F238E27FC236}">
                <a16:creationId xmlns:a16="http://schemas.microsoft.com/office/drawing/2014/main" xmlns="" id="{E2C5B4EE-7BC7-48D4-B147-6BAF7CA1E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0113" y="3967425"/>
            <a:ext cx="3924299" cy="2240934"/>
          </a:xfrm>
          <a:prstGeom prst="rect">
            <a:avLst/>
          </a:prstGeom>
        </p:spPr>
      </p:pic>
      <p:sp>
        <p:nvSpPr>
          <p:cNvPr id="13" name="TextBox 12">
            <a:extLst>
              <a:ext uri="{FF2B5EF4-FFF2-40B4-BE49-F238E27FC236}">
                <a16:creationId xmlns:a16="http://schemas.microsoft.com/office/drawing/2014/main" xmlns="" id="{FDBEDF6E-7782-4915-919C-0CBC451948ED}"/>
              </a:ext>
            </a:extLst>
          </p:cNvPr>
          <p:cNvSpPr txBox="1"/>
          <p:nvPr/>
        </p:nvSpPr>
        <p:spPr>
          <a:xfrm>
            <a:off x="4791074" y="4737978"/>
            <a:ext cx="3762375" cy="1323439"/>
          </a:xfrm>
          <a:prstGeom prst="rect">
            <a:avLst/>
          </a:prstGeom>
          <a:solidFill>
            <a:srgbClr val="F1F1F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Shop these brands offering special discounts for workers on the front lines of covid-19</a:t>
            </a: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7"/>
              </a:rPr>
              <a:t>CNN</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(May 14, 2020)</a:t>
            </a:r>
          </a:p>
        </p:txBody>
      </p:sp>
    </p:spTree>
    <p:extLst>
      <p:ext uri="{BB962C8B-B14F-4D97-AF65-F5344CB8AC3E}">
        <p14:creationId xmlns:p14="http://schemas.microsoft.com/office/powerpoint/2010/main" val="3988798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Game Theory and Strategic Choices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33332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595FECB-8286-49C1-A373-DBF98D99C3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595FECB-8286-49C1-A373-DBF98D99C3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12B64B2-9255-4697-BA93-5D2A71C824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CBFF5AF8-25BC-4726-A946-A94653DF82A2}"/>
              </a:ext>
            </a:extLst>
          </p:cNvPr>
          <p:cNvSpPr>
            <a:spLocks noGrp="1"/>
          </p:cNvSpPr>
          <p:nvPr>
            <p:ph type="title"/>
          </p:nvPr>
        </p:nvSpPr>
        <p:spPr>
          <a:xfrm>
            <a:off x="0" y="274638"/>
            <a:ext cx="9144000" cy="1143000"/>
          </a:xfrm>
        </p:spPr>
        <p:txBody>
          <a:bodyPr>
            <a:noAutofit/>
          </a:bodyPr>
          <a:lstStyle/>
          <a:p>
            <a:r>
              <a:rPr lang="en-US" dirty="0"/>
              <a:t>Everyday Economics: The Covid-19 Toilet Paper ‘Shortage’ was a Coordination Game</a:t>
            </a:r>
          </a:p>
        </p:txBody>
      </p:sp>
      <p:sp>
        <p:nvSpPr>
          <p:cNvPr id="4" name="Content Placeholder 3">
            <a:extLst>
              <a:ext uri="{FF2B5EF4-FFF2-40B4-BE49-F238E27FC236}">
                <a16:creationId xmlns:a16="http://schemas.microsoft.com/office/drawing/2014/main" xmlns="" id="{0C883E17-9D47-43A0-8C57-B9D674C5E346}"/>
              </a:ext>
            </a:extLst>
          </p:cNvPr>
          <p:cNvSpPr>
            <a:spLocks noGrp="1"/>
          </p:cNvSpPr>
          <p:nvPr>
            <p:ph idx="1"/>
          </p:nvPr>
        </p:nvSpPr>
        <p:spPr>
          <a:xfrm>
            <a:off x="457200" y="1600200"/>
            <a:ext cx="2590800" cy="4525963"/>
          </a:xfrm>
        </p:spPr>
        <p:txBody>
          <a:bodyPr>
            <a:noAutofit/>
          </a:bodyPr>
          <a:lstStyle/>
          <a:p>
            <a:pPr marL="0" indent="0">
              <a:buNone/>
            </a:pPr>
            <a:r>
              <a:rPr lang="en-US" sz="2200" i="1" dirty="0"/>
              <a:t>“If everybody else buys toilet paper before you do, you won’t be able to. So you run out for toilet paper not because you fear society is about to crumble but because you fear others fear this.”</a:t>
            </a:r>
          </a:p>
          <a:p>
            <a:pPr marL="0" indent="0">
              <a:buNone/>
            </a:pPr>
            <a:endParaRPr lang="en-US" sz="1200" dirty="0"/>
          </a:p>
          <a:p>
            <a:pPr marL="0" indent="0">
              <a:buNone/>
            </a:pPr>
            <a:r>
              <a:rPr lang="en-US" sz="1200" dirty="0"/>
              <a:t>- </a:t>
            </a:r>
            <a:r>
              <a:rPr lang="en-US" sz="1200" i="1" dirty="0">
                <a:hlinkClick r:id="rId8"/>
              </a:rPr>
              <a:t>NPR</a:t>
            </a:r>
            <a:r>
              <a:rPr lang="en-US" sz="1200" i="1" dirty="0"/>
              <a:t> </a:t>
            </a:r>
            <a:r>
              <a:rPr lang="en-US" sz="1200" dirty="0"/>
              <a:t>(March 7, 2020)</a:t>
            </a:r>
          </a:p>
        </p:txBody>
      </p:sp>
      <p:pic>
        <p:nvPicPr>
          <p:cNvPr id="7" name="Picture Placeholder 6">
            <a:extLst>
              <a:ext uri="{FF2B5EF4-FFF2-40B4-BE49-F238E27FC236}">
                <a16:creationId xmlns:a16="http://schemas.microsoft.com/office/drawing/2014/main" xmlns="" id="{A3B2ADED-7F88-4CF5-A1DF-6DB4F32E0156}"/>
              </a:ext>
            </a:extLst>
          </p:cNvPr>
          <p:cNvPicPr>
            <a:picLocks noGrp="1" noChangeAspect="1"/>
          </p:cNvPicPr>
          <p:nvPr>
            <p:ph type="pic" sz="quarter" idx="4294967295"/>
          </p:nvPr>
        </p:nvPicPr>
        <p:blipFill>
          <a:blip r:embed="rId9">
            <a:extLst>
              <a:ext uri="{28A0092B-C50C-407E-A947-70E740481C1C}">
                <a14:useLocalDpi xmlns:a14="http://schemas.microsoft.com/office/drawing/2010/main" val="0"/>
              </a:ext>
            </a:extLst>
          </a:blip>
          <a:srcRect/>
          <a:stretch/>
        </p:blipFill>
        <p:spPr>
          <a:xfrm>
            <a:off x="3305004" y="2700338"/>
            <a:ext cx="5820117" cy="3425825"/>
          </a:xfrm>
          <a:prstGeom prst="rect">
            <a:avLst/>
          </a:prstGeom>
        </p:spPr>
      </p:pic>
      <p:sp>
        <p:nvSpPr>
          <p:cNvPr id="6" name="TextBox 5">
            <a:extLst>
              <a:ext uri="{FF2B5EF4-FFF2-40B4-BE49-F238E27FC236}">
                <a16:creationId xmlns:a16="http://schemas.microsoft.com/office/drawing/2014/main" xmlns="" id="{DF061749-2386-4F2D-A6B7-94358B2180E6}"/>
              </a:ext>
            </a:extLst>
          </p:cNvPr>
          <p:cNvSpPr txBox="1"/>
          <p:nvPr/>
        </p:nvSpPr>
        <p:spPr>
          <a:xfrm>
            <a:off x="5876925" y="2431018"/>
            <a:ext cx="2028825" cy="369332"/>
          </a:xfrm>
          <a:prstGeom prst="rect">
            <a:avLst/>
          </a:prstGeom>
          <a:noFill/>
        </p:spPr>
        <p:txBody>
          <a:bodyPr wrap="square" rtlCol="0">
            <a:spAutoFit/>
          </a:bodyPr>
          <a:lstStyle/>
          <a:p>
            <a:r>
              <a:rPr lang="en-US" sz="1800" dirty="0">
                <a:latin typeface="+mn-lt"/>
              </a:rPr>
              <a:t>Toilet Paper Runs</a:t>
            </a:r>
          </a:p>
        </p:txBody>
      </p:sp>
      <p:sp>
        <p:nvSpPr>
          <p:cNvPr id="8" name="TextBox 7">
            <a:extLst>
              <a:ext uri="{FF2B5EF4-FFF2-40B4-BE49-F238E27FC236}">
                <a16:creationId xmlns:a16="http://schemas.microsoft.com/office/drawing/2014/main" xmlns="" id="{760F6F08-33FA-4DFF-8109-D37CADE6E4E2}"/>
              </a:ext>
            </a:extLst>
          </p:cNvPr>
          <p:cNvSpPr txBox="1"/>
          <p:nvPr/>
        </p:nvSpPr>
        <p:spPr>
          <a:xfrm>
            <a:off x="4733925" y="3096856"/>
            <a:ext cx="2143167" cy="584775"/>
          </a:xfrm>
          <a:prstGeom prst="rect">
            <a:avLst/>
          </a:prstGeom>
          <a:noFill/>
        </p:spPr>
        <p:txBody>
          <a:bodyPr wrap="square" rtlCol="0">
            <a:spAutoFit/>
          </a:bodyPr>
          <a:lstStyle/>
          <a:p>
            <a:r>
              <a:rPr lang="en-US" sz="1600" dirty="0">
                <a:solidFill>
                  <a:srgbClr val="005AA8"/>
                </a:solidFill>
                <a:latin typeface="+mn-lt"/>
              </a:rPr>
              <a:t>Others race to the store to stock up</a:t>
            </a:r>
          </a:p>
        </p:txBody>
      </p:sp>
      <p:sp>
        <p:nvSpPr>
          <p:cNvPr id="10" name="TextBox 9">
            <a:extLst>
              <a:ext uri="{FF2B5EF4-FFF2-40B4-BE49-F238E27FC236}">
                <a16:creationId xmlns:a16="http://schemas.microsoft.com/office/drawing/2014/main" xmlns="" id="{CA1E7A0A-5A45-481F-AC33-BF8543B48BF9}"/>
              </a:ext>
            </a:extLst>
          </p:cNvPr>
          <p:cNvSpPr txBox="1"/>
          <p:nvPr/>
        </p:nvSpPr>
        <p:spPr>
          <a:xfrm>
            <a:off x="6877092" y="3106795"/>
            <a:ext cx="2143083" cy="584775"/>
          </a:xfrm>
          <a:prstGeom prst="rect">
            <a:avLst/>
          </a:prstGeom>
          <a:noFill/>
        </p:spPr>
        <p:txBody>
          <a:bodyPr wrap="square" rtlCol="0">
            <a:spAutoFit/>
          </a:bodyPr>
          <a:lstStyle/>
          <a:p>
            <a:r>
              <a:rPr lang="en-US" sz="1600" dirty="0">
                <a:solidFill>
                  <a:srgbClr val="005AA8"/>
                </a:solidFill>
                <a:latin typeface="+mn-lt"/>
              </a:rPr>
              <a:t>Others don’t race to the store</a:t>
            </a:r>
          </a:p>
        </p:txBody>
      </p:sp>
      <p:sp>
        <p:nvSpPr>
          <p:cNvPr id="11" name="TextBox 10">
            <a:extLst>
              <a:ext uri="{FF2B5EF4-FFF2-40B4-BE49-F238E27FC236}">
                <a16:creationId xmlns:a16="http://schemas.microsoft.com/office/drawing/2014/main" xmlns="" id="{70E9D30E-ADAA-4524-A127-23148A3C1376}"/>
              </a:ext>
            </a:extLst>
          </p:cNvPr>
          <p:cNvSpPr txBox="1"/>
          <p:nvPr/>
        </p:nvSpPr>
        <p:spPr>
          <a:xfrm>
            <a:off x="3029035" y="3985199"/>
            <a:ext cx="1628859" cy="830997"/>
          </a:xfrm>
          <a:prstGeom prst="rect">
            <a:avLst/>
          </a:prstGeom>
          <a:noFill/>
        </p:spPr>
        <p:txBody>
          <a:bodyPr wrap="square" rtlCol="0">
            <a:spAutoFit/>
          </a:bodyPr>
          <a:lstStyle/>
          <a:p>
            <a:r>
              <a:rPr lang="en-US" sz="1600" dirty="0">
                <a:solidFill>
                  <a:srgbClr val="CE1F39"/>
                </a:solidFill>
                <a:latin typeface="+mj-lt"/>
              </a:rPr>
              <a:t>You race to the store to stock up</a:t>
            </a:r>
          </a:p>
        </p:txBody>
      </p:sp>
      <p:sp>
        <p:nvSpPr>
          <p:cNvPr id="12" name="TextBox 11">
            <a:extLst>
              <a:ext uri="{FF2B5EF4-FFF2-40B4-BE49-F238E27FC236}">
                <a16:creationId xmlns:a16="http://schemas.microsoft.com/office/drawing/2014/main" xmlns="" id="{D742020F-42EB-4275-B7F0-A84F7F5E4E9D}"/>
              </a:ext>
            </a:extLst>
          </p:cNvPr>
          <p:cNvSpPr txBox="1"/>
          <p:nvPr/>
        </p:nvSpPr>
        <p:spPr>
          <a:xfrm>
            <a:off x="3052679" y="5022007"/>
            <a:ext cx="1581361" cy="584775"/>
          </a:xfrm>
          <a:prstGeom prst="rect">
            <a:avLst/>
          </a:prstGeom>
          <a:noFill/>
        </p:spPr>
        <p:txBody>
          <a:bodyPr wrap="square" rtlCol="0">
            <a:spAutoFit/>
          </a:bodyPr>
          <a:lstStyle/>
          <a:p>
            <a:r>
              <a:rPr lang="en-US" sz="1600" dirty="0">
                <a:solidFill>
                  <a:srgbClr val="CE1F39"/>
                </a:solidFill>
                <a:latin typeface="+mj-lt"/>
              </a:rPr>
              <a:t>You don’t race to the store</a:t>
            </a:r>
          </a:p>
        </p:txBody>
      </p:sp>
      <p:sp>
        <p:nvSpPr>
          <p:cNvPr id="13" name="TextBox 12">
            <a:extLst>
              <a:ext uri="{FF2B5EF4-FFF2-40B4-BE49-F238E27FC236}">
                <a16:creationId xmlns:a16="http://schemas.microsoft.com/office/drawing/2014/main" xmlns="" id="{85729EC6-48F7-4080-911E-55847FE1DE29}"/>
              </a:ext>
            </a:extLst>
          </p:cNvPr>
          <p:cNvSpPr txBox="1"/>
          <p:nvPr/>
        </p:nvSpPr>
        <p:spPr>
          <a:xfrm>
            <a:off x="4733925" y="3748881"/>
            <a:ext cx="1666960" cy="954107"/>
          </a:xfrm>
          <a:prstGeom prst="rect">
            <a:avLst/>
          </a:prstGeom>
          <a:noFill/>
        </p:spPr>
        <p:txBody>
          <a:bodyPr wrap="square" rtlCol="0">
            <a:spAutoFit/>
          </a:bodyPr>
          <a:lstStyle/>
          <a:p>
            <a:r>
              <a:rPr lang="en-US" sz="1400" dirty="0">
                <a:latin typeface="+mn-lt"/>
              </a:rPr>
              <a:t>Toilet Paper run: We race to see who gets toilet paper first</a:t>
            </a:r>
          </a:p>
        </p:txBody>
      </p:sp>
      <p:sp>
        <p:nvSpPr>
          <p:cNvPr id="14" name="TextBox 13">
            <a:extLst>
              <a:ext uri="{FF2B5EF4-FFF2-40B4-BE49-F238E27FC236}">
                <a16:creationId xmlns:a16="http://schemas.microsoft.com/office/drawing/2014/main" xmlns="" id="{87AFC5B1-E9BA-43B5-BEF6-514EBB4D046E}"/>
              </a:ext>
            </a:extLst>
          </p:cNvPr>
          <p:cNvSpPr txBox="1"/>
          <p:nvPr/>
        </p:nvSpPr>
        <p:spPr>
          <a:xfrm>
            <a:off x="6905625" y="4945063"/>
            <a:ext cx="1609810" cy="738664"/>
          </a:xfrm>
          <a:prstGeom prst="rect">
            <a:avLst/>
          </a:prstGeom>
          <a:noFill/>
        </p:spPr>
        <p:txBody>
          <a:bodyPr wrap="square" rtlCol="0">
            <a:spAutoFit/>
          </a:bodyPr>
          <a:lstStyle/>
          <a:p>
            <a:r>
              <a:rPr lang="en-US" sz="1400" dirty="0">
                <a:latin typeface="+mn-lt"/>
              </a:rPr>
              <a:t>Stability: We all have enough toilet paper</a:t>
            </a:r>
          </a:p>
        </p:txBody>
      </p:sp>
      <p:sp>
        <p:nvSpPr>
          <p:cNvPr id="15" name="TextBox 14">
            <a:extLst>
              <a:ext uri="{FF2B5EF4-FFF2-40B4-BE49-F238E27FC236}">
                <a16:creationId xmlns:a16="http://schemas.microsoft.com/office/drawing/2014/main" xmlns="" id="{3A971D84-3698-4D65-BBC7-A046F6C50D19}"/>
              </a:ext>
            </a:extLst>
          </p:cNvPr>
          <p:cNvSpPr txBox="1"/>
          <p:nvPr/>
        </p:nvSpPr>
        <p:spPr>
          <a:xfrm>
            <a:off x="6905625" y="3692812"/>
            <a:ext cx="2114550" cy="1169551"/>
          </a:xfrm>
          <a:prstGeom prst="rect">
            <a:avLst/>
          </a:prstGeom>
          <a:noFill/>
        </p:spPr>
        <p:txBody>
          <a:bodyPr wrap="square" rtlCol="0">
            <a:spAutoFit/>
          </a:bodyPr>
          <a:lstStyle/>
          <a:p>
            <a:r>
              <a:rPr lang="en-US" sz="1400" dirty="0">
                <a:solidFill>
                  <a:srgbClr val="CE1F39"/>
                </a:solidFill>
                <a:latin typeface="+mn-lt"/>
              </a:rPr>
              <a:t>You have too much toilet paper</a:t>
            </a:r>
          </a:p>
          <a:p>
            <a:endParaRPr lang="en-US" sz="1400" dirty="0">
              <a:latin typeface="+mn-lt"/>
            </a:endParaRPr>
          </a:p>
          <a:p>
            <a:r>
              <a:rPr lang="en-US" sz="1400" dirty="0">
                <a:solidFill>
                  <a:srgbClr val="005AA8"/>
                </a:solidFill>
                <a:latin typeface="+mn-lt"/>
              </a:rPr>
              <a:t>Others don’t have enough toilet paper</a:t>
            </a:r>
          </a:p>
        </p:txBody>
      </p:sp>
      <p:sp>
        <p:nvSpPr>
          <p:cNvPr id="16" name="TextBox 15">
            <a:extLst>
              <a:ext uri="{FF2B5EF4-FFF2-40B4-BE49-F238E27FC236}">
                <a16:creationId xmlns:a16="http://schemas.microsoft.com/office/drawing/2014/main" xmlns="" id="{8F4C59BF-4B95-4374-8DEB-5C4686D59B7C}"/>
              </a:ext>
            </a:extLst>
          </p:cNvPr>
          <p:cNvSpPr txBox="1"/>
          <p:nvPr/>
        </p:nvSpPr>
        <p:spPr>
          <a:xfrm>
            <a:off x="4762542" y="4834186"/>
            <a:ext cx="2114550" cy="1169551"/>
          </a:xfrm>
          <a:prstGeom prst="rect">
            <a:avLst/>
          </a:prstGeom>
          <a:noFill/>
        </p:spPr>
        <p:txBody>
          <a:bodyPr wrap="square" rtlCol="0">
            <a:spAutoFit/>
          </a:bodyPr>
          <a:lstStyle/>
          <a:p>
            <a:r>
              <a:rPr lang="en-US" sz="1400" dirty="0">
                <a:solidFill>
                  <a:srgbClr val="CE1F39"/>
                </a:solidFill>
                <a:latin typeface="+mn-lt"/>
              </a:rPr>
              <a:t>You don’t have enough toilet paper</a:t>
            </a:r>
          </a:p>
          <a:p>
            <a:endParaRPr lang="en-US" sz="1400" dirty="0">
              <a:latin typeface="+mn-lt"/>
            </a:endParaRPr>
          </a:p>
          <a:p>
            <a:r>
              <a:rPr lang="en-US" sz="1400" dirty="0">
                <a:solidFill>
                  <a:srgbClr val="005AA8"/>
                </a:solidFill>
                <a:latin typeface="+mn-lt"/>
              </a:rPr>
              <a:t>Others have too much toilet paper</a:t>
            </a:r>
          </a:p>
        </p:txBody>
      </p:sp>
    </p:spTree>
    <p:extLst>
      <p:ext uri="{BB962C8B-B14F-4D97-AF65-F5344CB8AC3E}">
        <p14:creationId xmlns:p14="http://schemas.microsoft.com/office/powerpoint/2010/main" val="2272909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595FECB-8286-49C1-A373-DBF98D99C3C8}"/>
              </a:ext>
            </a:extLst>
          </p:cNvPr>
          <p:cNvGraphicFramePr>
            <a:graphicFrameLocks noChangeAspect="1"/>
          </p:cNvGraphicFramePr>
          <p:nvPr>
            <p:custDataLst>
              <p:tags r:id="rId2"/>
            </p:custDataLst>
            <p:extLst>
              <p:ext uri="{D42A27DB-BD31-4B8C-83A1-F6EECF244321}">
                <p14:modId xmlns:p14="http://schemas.microsoft.com/office/powerpoint/2010/main" val="3281036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595FECB-8286-49C1-A373-DBF98D99C3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12B64B2-9255-4697-BA93-5D2A71C824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CBFF5AF8-25BC-4726-A946-A94653DF82A2}"/>
              </a:ext>
            </a:extLst>
          </p:cNvPr>
          <p:cNvSpPr>
            <a:spLocks noGrp="1"/>
          </p:cNvSpPr>
          <p:nvPr>
            <p:ph type="title"/>
          </p:nvPr>
        </p:nvSpPr>
        <p:spPr>
          <a:xfrm>
            <a:off x="0" y="274638"/>
            <a:ext cx="9144000" cy="1143000"/>
          </a:xfrm>
        </p:spPr>
        <p:txBody>
          <a:bodyPr>
            <a:noAutofit/>
          </a:bodyPr>
          <a:lstStyle/>
          <a:p>
            <a:r>
              <a:rPr lang="en-US" dirty="0"/>
              <a:t>Everyday Economics: Indefinitely Repeated Games and Covid-19 Price Gouging</a:t>
            </a:r>
          </a:p>
        </p:txBody>
      </p:sp>
      <p:sp>
        <p:nvSpPr>
          <p:cNvPr id="4" name="Content Placeholder 3">
            <a:extLst>
              <a:ext uri="{FF2B5EF4-FFF2-40B4-BE49-F238E27FC236}">
                <a16:creationId xmlns:a16="http://schemas.microsoft.com/office/drawing/2014/main" xmlns="" id="{0C883E17-9D47-43A0-8C57-B9D674C5E346}"/>
              </a:ext>
            </a:extLst>
          </p:cNvPr>
          <p:cNvSpPr>
            <a:spLocks noGrp="1"/>
          </p:cNvSpPr>
          <p:nvPr>
            <p:ph idx="1"/>
          </p:nvPr>
        </p:nvSpPr>
        <p:spPr>
          <a:xfrm>
            <a:off x="457199" y="1600200"/>
            <a:ext cx="8620125" cy="4048125"/>
          </a:xfrm>
        </p:spPr>
        <p:txBody>
          <a:bodyPr>
            <a:noAutofit/>
          </a:bodyPr>
          <a:lstStyle/>
          <a:p>
            <a:pPr>
              <a:buFont typeface="Wingdings" panose="05000000000000000000" pitchFamily="2" charset="2"/>
              <a:buChar char="§"/>
            </a:pPr>
            <a:r>
              <a:rPr lang="en-US" sz="2800" dirty="0"/>
              <a:t>During coronavirus large retail chains responded to </a:t>
            </a:r>
            <a:r>
              <a:rPr lang="en-US" sz="2800" b="1" dirty="0"/>
              <a:t>shortages</a:t>
            </a:r>
            <a:r>
              <a:rPr lang="en-US" sz="2800" dirty="0"/>
              <a:t> of essential items </a:t>
            </a:r>
            <a:r>
              <a:rPr lang="en-US" sz="2800" b="1" dirty="0"/>
              <a:t>not by raising prices</a:t>
            </a:r>
            <a:r>
              <a:rPr lang="en-US" sz="2800" dirty="0"/>
              <a:t> but by </a:t>
            </a:r>
            <a:r>
              <a:rPr lang="en-US" sz="2800" b="1" dirty="0"/>
              <a:t>limiting the quantity</a:t>
            </a:r>
            <a:r>
              <a:rPr lang="en-US" sz="2800" dirty="0"/>
              <a:t> each customer can buy.</a:t>
            </a:r>
          </a:p>
          <a:p>
            <a:pPr lvl="1">
              <a:buFont typeface="Wingdings" panose="05000000000000000000" pitchFamily="2" charset="2"/>
              <a:buChar char="§"/>
            </a:pPr>
            <a:r>
              <a:rPr lang="en-US" sz="2200" dirty="0"/>
              <a:t>Amazon and eBay </a:t>
            </a:r>
            <a:r>
              <a:rPr lang="en-US" sz="2200" b="1" dirty="0"/>
              <a:t>prohibited price gouging</a:t>
            </a:r>
            <a:r>
              <a:rPr lang="en-US" sz="2200" dirty="0"/>
              <a:t> on their sites.</a:t>
            </a:r>
          </a:p>
          <a:p>
            <a:pPr lvl="1">
              <a:buFont typeface="Wingdings" panose="05000000000000000000" pitchFamily="2" charset="2"/>
              <a:buChar char="§"/>
            </a:pPr>
            <a:r>
              <a:rPr lang="en-US" sz="2200" dirty="0"/>
              <a:t>Additionally, during natural disasters, retailers like Walmart </a:t>
            </a:r>
            <a:r>
              <a:rPr lang="en-US" sz="2200" b="1" dirty="0"/>
              <a:t>sell supplies at list price or </a:t>
            </a:r>
            <a:r>
              <a:rPr lang="en-US" sz="2200" b="1" i="1" dirty="0"/>
              <a:t>lower</a:t>
            </a:r>
            <a:r>
              <a:rPr lang="en-US" sz="2200" dirty="0"/>
              <a:t>.</a:t>
            </a:r>
          </a:p>
          <a:p>
            <a:pPr marL="0" indent="0">
              <a:buNone/>
            </a:pPr>
            <a:endParaRPr lang="en-US" sz="2200" i="1" dirty="0"/>
          </a:p>
          <a:p>
            <a:pPr marL="0" indent="0" algn="ctr">
              <a:buNone/>
            </a:pPr>
            <a:r>
              <a:rPr lang="en-US" sz="2200" i="1" dirty="0"/>
              <a:t>How are these retailers’ anti-price gouging practices sound </a:t>
            </a:r>
            <a:r>
              <a:rPr lang="en-US" sz="2200" b="1" i="1" dirty="0"/>
              <a:t>business strategy</a:t>
            </a:r>
            <a:r>
              <a:rPr lang="en-US" sz="2200" i="1" dirty="0"/>
              <a:t>?</a:t>
            </a:r>
          </a:p>
        </p:txBody>
      </p:sp>
      <p:sp>
        <p:nvSpPr>
          <p:cNvPr id="18" name="TextBox 17">
            <a:extLst>
              <a:ext uri="{FF2B5EF4-FFF2-40B4-BE49-F238E27FC236}">
                <a16:creationId xmlns:a16="http://schemas.microsoft.com/office/drawing/2014/main" xmlns="" id="{6E46FFD5-379B-415C-831B-8F0AA1942F02}"/>
              </a:ext>
            </a:extLst>
          </p:cNvPr>
          <p:cNvSpPr txBox="1"/>
          <p:nvPr/>
        </p:nvSpPr>
        <p:spPr>
          <a:xfrm>
            <a:off x="0" y="6164530"/>
            <a:ext cx="4419600" cy="276999"/>
          </a:xfrm>
          <a:prstGeom prst="rect">
            <a:avLst/>
          </a:prstGeom>
          <a:noFill/>
        </p:spPr>
        <p:txBody>
          <a:bodyPr wrap="square" rtlCol="0">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Source: </a:t>
            </a:r>
            <a:r>
              <a:rPr lang="en-US" sz="1200" dirty="0">
                <a:solidFill>
                  <a:prstClr val="black"/>
                </a:solidFill>
                <a:latin typeface="Times New Roman" panose="02020603050405020304" pitchFamily="18" charset="0"/>
                <a:cs typeface="Times New Roman" panose="02020603050405020304" pitchFamily="18" charset="0"/>
                <a:hlinkClick r:id="rId8"/>
              </a:rPr>
              <a:t>The New York Times</a:t>
            </a: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Demand: Thinking Like a Buyer</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381702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595FECB-8286-49C1-A373-DBF98D99C3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595FECB-8286-49C1-A373-DBF98D99C3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12B64B2-9255-4697-BA93-5D2A71C824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CBFF5AF8-25BC-4726-A946-A94653DF82A2}"/>
              </a:ext>
            </a:extLst>
          </p:cNvPr>
          <p:cNvSpPr>
            <a:spLocks noGrp="1"/>
          </p:cNvSpPr>
          <p:nvPr>
            <p:ph type="title"/>
          </p:nvPr>
        </p:nvSpPr>
        <p:spPr>
          <a:xfrm>
            <a:off x="0" y="274638"/>
            <a:ext cx="9144000" cy="1143000"/>
          </a:xfrm>
        </p:spPr>
        <p:txBody>
          <a:bodyPr>
            <a:noAutofit/>
          </a:bodyPr>
          <a:lstStyle/>
          <a:p>
            <a:r>
              <a:rPr lang="en-US" dirty="0"/>
              <a:t>Everyday Economics: Indefinitely Repeated Games and Covid-19 Price Gouging</a:t>
            </a:r>
          </a:p>
        </p:txBody>
      </p:sp>
      <p:pic>
        <p:nvPicPr>
          <p:cNvPr id="7" name="Picture Placeholder 6">
            <a:extLst>
              <a:ext uri="{FF2B5EF4-FFF2-40B4-BE49-F238E27FC236}">
                <a16:creationId xmlns:a16="http://schemas.microsoft.com/office/drawing/2014/main" xmlns="" id="{A3B2ADED-7F88-4CF5-A1DF-6DB4F32E0156}"/>
              </a:ext>
            </a:extLst>
          </p:cNvPr>
          <p:cNvPicPr>
            <a:picLocks noGrp="1" noChangeAspect="1"/>
          </p:cNvPicPr>
          <p:nvPr>
            <p:ph type="pic" sz="quarter" idx="4294967295"/>
          </p:nvPr>
        </p:nvPicPr>
        <p:blipFill>
          <a:blip r:embed="rId8">
            <a:extLst>
              <a:ext uri="{28A0092B-C50C-407E-A947-70E740481C1C}">
                <a14:useLocalDpi xmlns:a14="http://schemas.microsoft.com/office/drawing/2010/main" val="0"/>
              </a:ext>
            </a:extLst>
          </a:blip>
          <a:srcRect/>
          <a:stretch/>
        </p:blipFill>
        <p:spPr>
          <a:xfrm>
            <a:off x="2781300" y="2392076"/>
            <a:ext cx="6343821" cy="3734087"/>
          </a:xfrm>
          <a:prstGeom prst="rect">
            <a:avLst/>
          </a:prstGeom>
        </p:spPr>
      </p:pic>
      <p:sp>
        <p:nvSpPr>
          <p:cNvPr id="8" name="TextBox 7">
            <a:extLst>
              <a:ext uri="{FF2B5EF4-FFF2-40B4-BE49-F238E27FC236}">
                <a16:creationId xmlns:a16="http://schemas.microsoft.com/office/drawing/2014/main" xmlns="" id="{760F6F08-33FA-4DFF-8109-D37CADE6E4E2}"/>
              </a:ext>
            </a:extLst>
          </p:cNvPr>
          <p:cNvSpPr txBox="1"/>
          <p:nvPr/>
        </p:nvSpPr>
        <p:spPr>
          <a:xfrm>
            <a:off x="4424361" y="2866091"/>
            <a:ext cx="2247731" cy="584775"/>
          </a:xfrm>
          <a:prstGeom prst="rect">
            <a:avLst/>
          </a:prstGeom>
          <a:noFill/>
        </p:spPr>
        <p:txBody>
          <a:bodyPr wrap="square" rtlCol="0">
            <a:spAutoFit/>
          </a:bodyPr>
          <a:lstStyle/>
          <a:p>
            <a:r>
              <a:rPr lang="en-US" sz="1600" dirty="0">
                <a:solidFill>
                  <a:srgbClr val="005AA8"/>
                </a:solidFill>
                <a:latin typeface="+mn-lt"/>
              </a:rPr>
              <a:t>Big retailers continue to behave ‘fairly’</a:t>
            </a:r>
          </a:p>
        </p:txBody>
      </p:sp>
      <p:sp>
        <p:nvSpPr>
          <p:cNvPr id="10" name="TextBox 9">
            <a:extLst>
              <a:ext uri="{FF2B5EF4-FFF2-40B4-BE49-F238E27FC236}">
                <a16:creationId xmlns:a16="http://schemas.microsoft.com/office/drawing/2014/main" xmlns="" id="{CA1E7A0A-5A45-481F-AC33-BF8543B48BF9}"/>
              </a:ext>
            </a:extLst>
          </p:cNvPr>
          <p:cNvSpPr txBox="1"/>
          <p:nvPr/>
        </p:nvSpPr>
        <p:spPr>
          <a:xfrm>
            <a:off x="6869440" y="2875615"/>
            <a:ext cx="2143083" cy="584775"/>
          </a:xfrm>
          <a:prstGeom prst="rect">
            <a:avLst/>
          </a:prstGeom>
          <a:noFill/>
        </p:spPr>
        <p:txBody>
          <a:bodyPr wrap="square" rtlCol="0">
            <a:spAutoFit/>
          </a:bodyPr>
          <a:lstStyle/>
          <a:p>
            <a:r>
              <a:rPr lang="en-US" sz="1600" dirty="0">
                <a:solidFill>
                  <a:srgbClr val="005AA8"/>
                </a:solidFill>
                <a:latin typeface="+mn-lt"/>
              </a:rPr>
              <a:t>Big retailers ‘defect’ and raise prices</a:t>
            </a:r>
          </a:p>
        </p:txBody>
      </p:sp>
      <p:sp>
        <p:nvSpPr>
          <p:cNvPr id="11" name="TextBox 10">
            <a:extLst>
              <a:ext uri="{FF2B5EF4-FFF2-40B4-BE49-F238E27FC236}">
                <a16:creationId xmlns:a16="http://schemas.microsoft.com/office/drawing/2014/main" xmlns="" id="{70E9D30E-ADAA-4524-A127-23148A3C1376}"/>
              </a:ext>
            </a:extLst>
          </p:cNvPr>
          <p:cNvSpPr txBox="1"/>
          <p:nvPr/>
        </p:nvSpPr>
        <p:spPr>
          <a:xfrm>
            <a:off x="2187916" y="3704747"/>
            <a:ext cx="2114551" cy="584775"/>
          </a:xfrm>
          <a:prstGeom prst="rect">
            <a:avLst/>
          </a:prstGeom>
          <a:noFill/>
        </p:spPr>
        <p:txBody>
          <a:bodyPr wrap="square" rtlCol="0">
            <a:spAutoFit/>
          </a:bodyPr>
          <a:lstStyle/>
          <a:p>
            <a:r>
              <a:rPr lang="en-US" sz="1600" dirty="0">
                <a:solidFill>
                  <a:srgbClr val="CE1F39"/>
                </a:solidFill>
                <a:latin typeface="+mj-lt"/>
              </a:rPr>
              <a:t>You continue to shop at the big retailer</a:t>
            </a:r>
          </a:p>
        </p:txBody>
      </p:sp>
      <p:sp>
        <p:nvSpPr>
          <p:cNvPr id="12" name="TextBox 11">
            <a:extLst>
              <a:ext uri="{FF2B5EF4-FFF2-40B4-BE49-F238E27FC236}">
                <a16:creationId xmlns:a16="http://schemas.microsoft.com/office/drawing/2014/main" xmlns="" id="{D742020F-42EB-4275-B7F0-A84F7F5E4E9D}"/>
              </a:ext>
            </a:extLst>
          </p:cNvPr>
          <p:cNvSpPr txBox="1"/>
          <p:nvPr/>
        </p:nvSpPr>
        <p:spPr>
          <a:xfrm>
            <a:off x="2240712" y="5072910"/>
            <a:ext cx="2044952" cy="338554"/>
          </a:xfrm>
          <a:prstGeom prst="rect">
            <a:avLst/>
          </a:prstGeom>
          <a:noFill/>
        </p:spPr>
        <p:txBody>
          <a:bodyPr wrap="square" rtlCol="0">
            <a:spAutoFit/>
          </a:bodyPr>
          <a:lstStyle/>
          <a:p>
            <a:r>
              <a:rPr lang="en-US" sz="1600" dirty="0">
                <a:solidFill>
                  <a:srgbClr val="CE1F39"/>
                </a:solidFill>
                <a:latin typeface="+mj-lt"/>
              </a:rPr>
              <a:t>You shop elsewhere</a:t>
            </a:r>
          </a:p>
        </p:txBody>
      </p:sp>
      <p:sp>
        <p:nvSpPr>
          <p:cNvPr id="15" name="TextBox 14">
            <a:extLst>
              <a:ext uri="{FF2B5EF4-FFF2-40B4-BE49-F238E27FC236}">
                <a16:creationId xmlns:a16="http://schemas.microsoft.com/office/drawing/2014/main" xmlns="" id="{3A971D84-3698-4D65-BBC7-A046F6C50D19}"/>
              </a:ext>
            </a:extLst>
          </p:cNvPr>
          <p:cNvSpPr txBox="1"/>
          <p:nvPr/>
        </p:nvSpPr>
        <p:spPr>
          <a:xfrm>
            <a:off x="6683941" y="3460391"/>
            <a:ext cx="2340431" cy="1200329"/>
          </a:xfrm>
          <a:prstGeom prst="rect">
            <a:avLst/>
          </a:prstGeom>
          <a:noFill/>
        </p:spPr>
        <p:txBody>
          <a:bodyPr wrap="square" rtlCol="0">
            <a:spAutoFit/>
          </a:bodyPr>
          <a:lstStyle/>
          <a:p>
            <a:r>
              <a:rPr lang="en-US" sz="1200" dirty="0">
                <a:solidFill>
                  <a:srgbClr val="CE1F39"/>
                </a:solidFill>
                <a:latin typeface="+mn-lt"/>
              </a:rPr>
              <a:t>You buy essential items at a higher price today, and shop elsewhere tomorrow</a:t>
            </a:r>
          </a:p>
          <a:p>
            <a:endParaRPr lang="en-US" sz="1200" dirty="0">
              <a:latin typeface="+mn-lt"/>
            </a:endParaRPr>
          </a:p>
          <a:p>
            <a:r>
              <a:rPr lang="en-US" sz="1200" dirty="0">
                <a:solidFill>
                  <a:srgbClr val="005AA8"/>
                </a:solidFill>
                <a:latin typeface="+mn-lt"/>
              </a:rPr>
              <a:t>Big retailers earn higher profit today, zero profit tomorrow</a:t>
            </a:r>
          </a:p>
        </p:txBody>
      </p:sp>
      <p:sp>
        <p:nvSpPr>
          <p:cNvPr id="16" name="TextBox 15">
            <a:extLst>
              <a:ext uri="{FF2B5EF4-FFF2-40B4-BE49-F238E27FC236}">
                <a16:creationId xmlns:a16="http://schemas.microsoft.com/office/drawing/2014/main" xmlns="" id="{8F4C59BF-4B95-4374-8DEB-5C4686D59B7C}"/>
              </a:ext>
            </a:extLst>
          </p:cNvPr>
          <p:cNvSpPr txBox="1"/>
          <p:nvPr/>
        </p:nvSpPr>
        <p:spPr>
          <a:xfrm>
            <a:off x="4305299" y="4849493"/>
            <a:ext cx="2378642" cy="1200329"/>
          </a:xfrm>
          <a:prstGeom prst="rect">
            <a:avLst/>
          </a:prstGeom>
          <a:noFill/>
        </p:spPr>
        <p:txBody>
          <a:bodyPr wrap="square" rtlCol="0">
            <a:spAutoFit/>
          </a:bodyPr>
          <a:lstStyle/>
          <a:p>
            <a:r>
              <a:rPr lang="en-US" sz="1200" dirty="0">
                <a:solidFill>
                  <a:srgbClr val="CE1F39"/>
                </a:solidFill>
                <a:latin typeface="+mn-lt"/>
              </a:rPr>
              <a:t>You buy essential items at a higher price elsewhere today and tomorrow</a:t>
            </a:r>
          </a:p>
          <a:p>
            <a:endParaRPr lang="en-US" sz="1200" dirty="0">
              <a:latin typeface="+mn-lt"/>
            </a:endParaRPr>
          </a:p>
          <a:p>
            <a:r>
              <a:rPr lang="en-US" sz="1200" dirty="0">
                <a:solidFill>
                  <a:srgbClr val="005AA8"/>
                </a:solidFill>
                <a:latin typeface="+mn-lt"/>
              </a:rPr>
              <a:t>Big retailers earn lower profits today, raise prices tomorrow</a:t>
            </a:r>
          </a:p>
        </p:txBody>
      </p:sp>
      <p:sp>
        <p:nvSpPr>
          <p:cNvPr id="17" name="Speech Bubble: Oval 16">
            <a:extLst>
              <a:ext uri="{FF2B5EF4-FFF2-40B4-BE49-F238E27FC236}">
                <a16:creationId xmlns:a16="http://schemas.microsoft.com/office/drawing/2014/main" xmlns="" id="{49243670-11B1-42D8-9166-AB4E2F054AAE}"/>
              </a:ext>
            </a:extLst>
          </p:cNvPr>
          <p:cNvSpPr/>
          <p:nvPr/>
        </p:nvSpPr>
        <p:spPr>
          <a:xfrm>
            <a:off x="123826" y="2582713"/>
            <a:ext cx="2016138" cy="2818748"/>
          </a:xfrm>
          <a:prstGeom prst="wedgeEllipseCallout">
            <a:avLst>
              <a:gd name="adj1" fmla="val -42013"/>
              <a:gd name="adj2" fmla="val 58625"/>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600" dirty="0">
                <a:solidFill>
                  <a:srgbClr val="215968"/>
                </a:solidFill>
              </a:rPr>
              <a:t>“The large companies are playing a long game, and by behaving ‘fairly’ they are hoping to retain customer loyalty after the emergency”</a:t>
            </a:r>
          </a:p>
        </p:txBody>
      </p:sp>
      <p:sp>
        <p:nvSpPr>
          <p:cNvPr id="9" name="Content Placeholder 8">
            <a:extLst>
              <a:ext uri="{FF2B5EF4-FFF2-40B4-BE49-F238E27FC236}">
                <a16:creationId xmlns:a16="http://schemas.microsoft.com/office/drawing/2014/main" xmlns="" id="{EACBD7C0-2677-4706-8773-E794D510BFA8}"/>
              </a:ext>
            </a:extLst>
          </p:cNvPr>
          <p:cNvSpPr>
            <a:spLocks noGrp="1"/>
          </p:cNvSpPr>
          <p:nvPr>
            <p:ph idx="1"/>
          </p:nvPr>
        </p:nvSpPr>
        <p:spPr>
          <a:xfrm>
            <a:off x="457200" y="1600200"/>
            <a:ext cx="8229600" cy="968940"/>
          </a:xfrm>
        </p:spPr>
        <p:txBody>
          <a:bodyPr>
            <a:normAutofit fontScale="77500" lnSpcReduction="20000"/>
          </a:bodyPr>
          <a:lstStyle/>
          <a:p>
            <a:r>
              <a:rPr lang="en-US" dirty="0"/>
              <a:t>Customer loyalty can be like a </a:t>
            </a:r>
            <a:r>
              <a:rPr lang="en-US" b="1" dirty="0"/>
              <a:t>Grim Trigger </a:t>
            </a:r>
            <a:r>
              <a:rPr lang="en-US" dirty="0"/>
              <a:t>strategy in an </a:t>
            </a:r>
            <a:r>
              <a:rPr lang="en-US" b="1" dirty="0"/>
              <a:t>indefinitely repeated game </a:t>
            </a:r>
            <a:r>
              <a:rPr lang="en-US" dirty="0"/>
              <a:t>with retailers </a:t>
            </a:r>
          </a:p>
        </p:txBody>
      </p:sp>
      <p:sp>
        <p:nvSpPr>
          <p:cNvPr id="18" name="TextBox 17">
            <a:extLst>
              <a:ext uri="{FF2B5EF4-FFF2-40B4-BE49-F238E27FC236}">
                <a16:creationId xmlns:a16="http://schemas.microsoft.com/office/drawing/2014/main" xmlns="" id="{3F979670-EAA4-42E5-A42D-16839474013C}"/>
              </a:ext>
            </a:extLst>
          </p:cNvPr>
          <p:cNvSpPr txBox="1"/>
          <p:nvPr/>
        </p:nvSpPr>
        <p:spPr>
          <a:xfrm>
            <a:off x="-11200" y="5726656"/>
            <a:ext cx="3489895" cy="646331"/>
          </a:xfrm>
          <a:prstGeom prst="rect">
            <a:avLst/>
          </a:prstGeom>
          <a:noFill/>
        </p:spPr>
        <p:txBody>
          <a:bodyPr wrap="square" rtlCol="0">
            <a:spAutoFit/>
          </a:bodyPr>
          <a:lstStyle/>
          <a:p>
            <a:pPr marL="171450" lvl="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Richard Thaler, Nobel Prize winning economist at the University of Chicago (</a:t>
            </a:r>
            <a:r>
              <a:rPr lang="en-US" sz="1200" dirty="0">
                <a:solidFill>
                  <a:prstClr val="black"/>
                </a:solidFill>
                <a:latin typeface="Times New Roman" panose="02020603050405020304" pitchFamily="18" charset="0"/>
                <a:cs typeface="Times New Roman" panose="02020603050405020304" pitchFamily="18" charset="0"/>
                <a:hlinkClick r:id="rId9"/>
              </a:rPr>
              <a:t>The New York Times</a:t>
            </a:r>
            <a:r>
              <a:rPr lang="en-US" sz="1200" dirty="0">
                <a:solidFill>
                  <a:prstClr val="black"/>
                </a:solidFill>
                <a:latin typeface="Times New Roman" panose="02020603050405020304" pitchFamily="18" charset="0"/>
                <a:cs typeface="Times New Roman" panose="02020603050405020304" pitchFamily="18" charset="0"/>
              </a:rPr>
              <a:t> May 20, 2020)</a:t>
            </a:r>
          </a:p>
        </p:txBody>
      </p:sp>
      <p:sp>
        <p:nvSpPr>
          <p:cNvPr id="19" name="TextBox 18">
            <a:extLst>
              <a:ext uri="{FF2B5EF4-FFF2-40B4-BE49-F238E27FC236}">
                <a16:creationId xmlns:a16="http://schemas.microsoft.com/office/drawing/2014/main" xmlns="" id="{99853013-B18C-487D-96D3-774867D90959}"/>
              </a:ext>
            </a:extLst>
          </p:cNvPr>
          <p:cNvSpPr txBox="1"/>
          <p:nvPr/>
        </p:nvSpPr>
        <p:spPr>
          <a:xfrm>
            <a:off x="4305299" y="3427549"/>
            <a:ext cx="2044952" cy="1384995"/>
          </a:xfrm>
          <a:prstGeom prst="rect">
            <a:avLst/>
          </a:prstGeom>
          <a:noFill/>
        </p:spPr>
        <p:txBody>
          <a:bodyPr wrap="square" rtlCol="0">
            <a:spAutoFit/>
          </a:bodyPr>
          <a:lstStyle/>
          <a:p>
            <a:r>
              <a:rPr lang="en-US" sz="1200" dirty="0">
                <a:solidFill>
                  <a:srgbClr val="CE1F39"/>
                </a:solidFill>
                <a:latin typeface="+mn-lt"/>
              </a:rPr>
              <a:t>You buy essential items at fair price today and tomorrow</a:t>
            </a:r>
          </a:p>
          <a:p>
            <a:endParaRPr lang="en-US" sz="1200" dirty="0">
              <a:latin typeface="+mn-lt"/>
            </a:endParaRPr>
          </a:p>
          <a:p>
            <a:r>
              <a:rPr lang="en-US" sz="1200" dirty="0">
                <a:solidFill>
                  <a:srgbClr val="005AA8"/>
                </a:solidFill>
                <a:latin typeface="+mn-lt"/>
              </a:rPr>
              <a:t>Big retailers continue to profit from customers today and tomorrow</a:t>
            </a:r>
          </a:p>
        </p:txBody>
      </p:sp>
      <p:sp>
        <p:nvSpPr>
          <p:cNvPr id="21" name="TextBox 20">
            <a:extLst>
              <a:ext uri="{FF2B5EF4-FFF2-40B4-BE49-F238E27FC236}">
                <a16:creationId xmlns:a16="http://schemas.microsoft.com/office/drawing/2014/main" xmlns="" id="{13A7E25D-0A79-44DF-90C6-3545C1FDFC75}"/>
              </a:ext>
            </a:extLst>
          </p:cNvPr>
          <p:cNvSpPr txBox="1"/>
          <p:nvPr/>
        </p:nvSpPr>
        <p:spPr>
          <a:xfrm>
            <a:off x="6672092" y="4825930"/>
            <a:ext cx="2340431" cy="1200329"/>
          </a:xfrm>
          <a:prstGeom prst="rect">
            <a:avLst/>
          </a:prstGeom>
          <a:noFill/>
        </p:spPr>
        <p:txBody>
          <a:bodyPr wrap="square" rtlCol="0">
            <a:spAutoFit/>
          </a:bodyPr>
          <a:lstStyle/>
          <a:p>
            <a:r>
              <a:rPr lang="en-US" sz="1200" dirty="0">
                <a:solidFill>
                  <a:srgbClr val="CE1F39"/>
                </a:solidFill>
                <a:latin typeface="+mn-lt"/>
              </a:rPr>
              <a:t>You buy essential items at a higher price elsewhere today and tomorrow</a:t>
            </a:r>
          </a:p>
          <a:p>
            <a:endParaRPr lang="en-US" sz="1200" dirty="0">
              <a:latin typeface="+mn-lt"/>
            </a:endParaRPr>
          </a:p>
          <a:p>
            <a:r>
              <a:rPr lang="en-US" sz="1200" dirty="0">
                <a:solidFill>
                  <a:srgbClr val="005AA8"/>
                </a:solidFill>
                <a:latin typeface="+mn-lt"/>
              </a:rPr>
              <a:t>Big retailers earns zero profit today, zero profit tomorrow</a:t>
            </a:r>
          </a:p>
        </p:txBody>
      </p:sp>
      <p:sp>
        <p:nvSpPr>
          <p:cNvPr id="4" name="Rectangle 3">
            <a:extLst>
              <a:ext uri="{FF2B5EF4-FFF2-40B4-BE49-F238E27FC236}">
                <a16:creationId xmlns:a16="http://schemas.microsoft.com/office/drawing/2014/main" xmlns="" id="{E8DE1D91-0502-4B7C-B8A8-339008E8E13D}"/>
              </a:ext>
            </a:extLst>
          </p:cNvPr>
          <p:cNvSpPr/>
          <p:nvPr/>
        </p:nvSpPr>
        <p:spPr>
          <a:xfrm>
            <a:off x="8315325" y="5372886"/>
            <a:ext cx="573675" cy="226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503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Decisions Involving Uncertainty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122602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Is it Possible to Reduce the Risk of Future Global Pandemics?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198" y="1600198"/>
            <a:ext cx="5638801" cy="2695075"/>
          </a:xfrm>
        </p:spPr>
        <p:txBody>
          <a:bodyPr>
            <a:noAutofit/>
          </a:bodyPr>
          <a:lstStyle/>
          <a:p>
            <a:pPr>
              <a:buFont typeface="Wingdings" panose="05000000000000000000" pitchFamily="2" charset="2"/>
              <a:buChar char="§"/>
            </a:pPr>
            <a:r>
              <a:rPr lang="en-US" sz="2400" b="1" dirty="0"/>
              <a:t>Diversification: </a:t>
            </a:r>
            <a:r>
              <a:rPr lang="en-US" sz="2400" dirty="0"/>
              <a:t>current supply chains that over emphasize lean manufacturing and small inventories are vulnerable. Larger inventories and diversified locations (at home and abroad) are more resilient</a:t>
            </a:r>
          </a:p>
        </p:txBody>
      </p:sp>
      <p:pic>
        <p:nvPicPr>
          <p:cNvPr id="8" name="Picture 7" descr="A screenshot of a cell phone&#10;&#10;Description automatically generated">
            <a:extLst>
              <a:ext uri="{FF2B5EF4-FFF2-40B4-BE49-F238E27FC236}">
                <a16:creationId xmlns:a16="http://schemas.microsoft.com/office/drawing/2014/main" xmlns="" id="{86DF14F2-0A24-4107-8F9E-E29EAAD03C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9590" y="1600199"/>
            <a:ext cx="3073820" cy="2023460"/>
          </a:xfrm>
          <a:prstGeom prst="rect">
            <a:avLst/>
          </a:prstGeom>
        </p:spPr>
      </p:pic>
      <p:sp>
        <p:nvSpPr>
          <p:cNvPr id="9" name="TextBox 8">
            <a:extLst>
              <a:ext uri="{FF2B5EF4-FFF2-40B4-BE49-F238E27FC236}">
                <a16:creationId xmlns:a16="http://schemas.microsoft.com/office/drawing/2014/main" xmlns="" id="{95607AAE-4B5A-4D1B-8D1D-6931067AC22A}"/>
              </a:ext>
            </a:extLst>
          </p:cNvPr>
          <p:cNvSpPr txBox="1"/>
          <p:nvPr/>
        </p:nvSpPr>
        <p:spPr>
          <a:xfrm>
            <a:off x="6073002" y="2218353"/>
            <a:ext cx="2806995" cy="1323439"/>
          </a:xfrm>
          <a:prstGeom prst="rect">
            <a:avLst/>
          </a:prstGeom>
          <a:solidFill>
            <a:srgbClr val="F1F1F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Politicians ignore far-out risks: they need to up their game</a:t>
            </a: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a:t>
            </a:r>
            <a:r>
              <a:rPr lang="en-US" sz="1000" i="1" dirty="0">
                <a:latin typeface="Times New Roman" panose="02020603050405020304" pitchFamily="18" charset="0"/>
                <a:cs typeface="Times New Roman" panose="02020603050405020304" pitchFamily="18" charset="0"/>
                <a:hlinkClick r:id="rId9"/>
              </a:rPr>
              <a:t>The Economist</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(June 25, 2020)</a:t>
            </a:r>
          </a:p>
        </p:txBody>
      </p:sp>
      <p:sp>
        <p:nvSpPr>
          <p:cNvPr id="10" name="Content Placeholder 4">
            <a:extLst>
              <a:ext uri="{FF2B5EF4-FFF2-40B4-BE49-F238E27FC236}">
                <a16:creationId xmlns:a16="http://schemas.microsoft.com/office/drawing/2014/main" xmlns="" id="{E101B46E-588D-4681-9E34-8225B403AA6A}"/>
              </a:ext>
            </a:extLst>
          </p:cNvPr>
          <p:cNvSpPr txBox="1">
            <a:spLocks/>
          </p:cNvSpPr>
          <p:nvPr/>
        </p:nvSpPr>
        <p:spPr bwMode="auto">
          <a:xfrm>
            <a:off x="457199" y="3910263"/>
            <a:ext cx="8556212" cy="269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400" b="1" kern="0" dirty="0"/>
              <a:t>Gather Information: </a:t>
            </a:r>
            <a:r>
              <a:rPr lang="en-US" sz="2400" kern="0" dirty="0"/>
              <a:t>global systematic disease surveillance can provide monitoring and early warnings to enable rapid international response. Coordinated global research on diagnostics, treatment, and vaccine platforms expand world knowledge on infectious diseases</a:t>
            </a:r>
          </a:p>
        </p:txBody>
      </p:sp>
    </p:spTree>
    <p:extLst>
      <p:ext uri="{BB962C8B-B14F-4D97-AF65-F5344CB8AC3E}">
        <p14:creationId xmlns:p14="http://schemas.microsoft.com/office/powerpoint/2010/main" val="749504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Decisions Involving Private Information</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903453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extLst>
              <p:ext uri="{D42A27DB-BD31-4B8C-83A1-F6EECF244321}">
                <p14:modId xmlns:p14="http://schemas.microsoft.com/office/powerpoint/2010/main" val="3396431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u="none" strike="noStrike" kern="1200" cap="none" spc="0" normalizeH="0" noProof="0" dirty="0">
              <a:ln>
                <a:noFill/>
              </a:ln>
              <a:solidFill>
                <a:prstClr val="white"/>
              </a:solidFill>
              <a:effectLst/>
              <a:uLnTx/>
              <a:uFillTx/>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Do 'Immunization Passports' Solve Private Information Problems?</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198" y="1600198"/>
            <a:ext cx="5047014" cy="1828801"/>
          </a:xfrm>
        </p:spPr>
        <p:txBody>
          <a:bodyPr>
            <a:noAutofit/>
          </a:bodyPr>
          <a:lstStyle/>
          <a:p>
            <a:pPr>
              <a:buFont typeface="Wingdings" panose="05000000000000000000" pitchFamily="2" charset="2"/>
              <a:buChar char="§"/>
            </a:pPr>
            <a:r>
              <a:rPr lang="en-US" sz="2400" dirty="0"/>
              <a:t>As economies reopen, how will employers know who to hire to minimize the spread of Covid-19? Which workers have antibodies?</a:t>
            </a:r>
          </a:p>
        </p:txBody>
      </p:sp>
      <p:pic>
        <p:nvPicPr>
          <p:cNvPr id="8" name="Picture 7" descr="A screenshot of a cell phone&#10;&#10;Description automatically generated">
            <a:extLst>
              <a:ext uri="{FF2B5EF4-FFF2-40B4-BE49-F238E27FC236}">
                <a16:creationId xmlns:a16="http://schemas.microsoft.com/office/drawing/2014/main" xmlns="" id="{86DF14F2-0A24-4107-8F9E-E29EAAD03C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4212" y="1431236"/>
            <a:ext cx="3509198" cy="2310064"/>
          </a:xfrm>
          <a:prstGeom prst="rect">
            <a:avLst/>
          </a:prstGeom>
        </p:spPr>
      </p:pic>
      <p:sp>
        <p:nvSpPr>
          <p:cNvPr id="9" name="TextBox 8">
            <a:extLst>
              <a:ext uri="{FF2B5EF4-FFF2-40B4-BE49-F238E27FC236}">
                <a16:creationId xmlns:a16="http://schemas.microsoft.com/office/drawing/2014/main" xmlns="" id="{95607AAE-4B5A-4D1B-8D1D-6931067AC22A}"/>
              </a:ext>
            </a:extLst>
          </p:cNvPr>
          <p:cNvSpPr txBox="1"/>
          <p:nvPr/>
        </p:nvSpPr>
        <p:spPr>
          <a:xfrm>
            <a:off x="5550312" y="2203470"/>
            <a:ext cx="3416998" cy="1446550"/>
          </a:xfrm>
          <a:prstGeom prst="rect">
            <a:avLst/>
          </a:prstGeom>
          <a:solidFill>
            <a:srgbClr val="F1F1F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In Italy, Going Back to Work May Depend on Having the Right Antibodies</a:t>
            </a:r>
          </a:p>
          <a:p>
            <a:endParaRPr lang="en-US" sz="1000" i="1" dirty="0">
              <a:latin typeface="Times New Roman" panose="02020603050405020304" pitchFamily="18" charset="0"/>
              <a:cs typeface="Times New Roman" panose="02020603050405020304" pitchFamily="18" charset="0"/>
            </a:endParaRPr>
          </a:p>
          <a:p>
            <a:r>
              <a:rPr lang="en-US" sz="1200" i="1"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hlinkClick r:id="rId9"/>
              </a:rPr>
              <a:t>The New York Times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(April 4, 2020)</a:t>
            </a:r>
          </a:p>
        </p:txBody>
      </p:sp>
      <p:sp>
        <p:nvSpPr>
          <p:cNvPr id="12" name="Content Placeholder 4">
            <a:extLst>
              <a:ext uri="{FF2B5EF4-FFF2-40B4-BE49-F238E27FC236}">
                <a16:creationId xmlns:a16="http://schemas.microsoft.com/office/drawing/2014/main" xmlns="" id="{81590254-0D0E-48A5-8E58-07A97FF66782}"/>
              </a:ext>
            </a:extLst>
          </p:cNvPr>
          <p:cNvSpPr txBox="1">
            <a:spLocks/>
          </p:cNvSpPr>
          <p:nvPr/>
        </p:nvSpPr>
        <p:spPr bwMode="auto">
          <a:xfrm>
            <a:off x="457198" y="3650020"/>
            <a:ext cx="8510112" cy="269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400" kern="0" dirty="0"/>
              <a:t>One possible solution are ‘immunity passports’</a:t>
            </a:r>
          </a:p>
          <a:p>
            <a:pPr lvl="1">
              <a:buFont typeface="Wingdings" panose="05000000000000000000" pitchFamily="2" charset="2"/>
              <a:buChar char="§"/>
            </a:pPr>
            <a:r>
              <a:rPr lang="en-US" sz="2000" kern="0" dirty="0"/>
              <a:t>Proponents claim passports could protect those most vulnerable while allowing economies to reopen sooner</a:t>
            </a:r>
          </a:p>
          <a:p>
            <a:pPr lvl="1">
              <a:buFont typeface="Wingdings" panose="05000000000000000000" pitchFamily="2" charset="2"/>
              <a:buChar char="§"/>
            </a:pPr>
            <a:r>
              <a:rPr lang="en-US" sz="2000" kern="0" dirty="0"/>
              <a:t>Opponents caution that such a policy could lead to discrimination, an 'immunization certificate black-market', and demotivate employers from taking other preventative measures</a:t>
            </a:r>
          </a:p>
          <a:p>
            <a:pPr>
              <a:buFont typeface="Wingdings" panose="05000000000000000000" pitchFamily="2" charset="2"/>
              <a:buChar char="§"/>
            </a:pPr>
            <a:endParaRPr lang="en-US" sz="2400" kern="0" dirty="0"/>
          </a:p>
        </p:txBody>
      </p:sp>
    </p:spTree>
    <p:extLst>
      <p:ext uri="{BB962C8B-B14F-4D97-AF65-F5344CB8AC3E}">
        <p14:creationId xmlns:p14="http://schemas.microsoft.com/office/powerpoint/2010/main" val="3544799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Sizing Up the Economy Using GDP</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544355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extLst>
              <p:ext uri="{D42A27DB-BD31-4B8C-83A1-F6EECF244321}">
                <p14:modId xmlns:p14="http://schemas.microsoft.com/office/powerpoint/2010/main" val="328466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GDP’s Limitations are Exacerbated During a Pandemic</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8"/>
            <a:ext cx="5583568" cy="5322796"/>
          </a:xfrm>
        </p:spPr>
        <p:txBody>
          <a:bodyPr>
            <a:normAutofit fontScale="77500" lnSpcReduction="20000"/>
          </a:bodyPr>
          <a:lstStyle/>
          <a:p>
            <a:pPr>
              <a:buFont typeface="Wingdings" panose="05000000000000000000" pitchFamily="2" charset="2"/>
              <a:buChar char="§"/>
            </a:pPr>
            <a:r>
              <a:rPr lang="en-US" sz="3400" dirty="0"/>
              <a:t>GDP </a:t>
            </a:r>
            <a:r>
              <a:rPr lang="en-US" sz="3400" b="1" dirty="0"/>
              <a:t>does not measure </a:t>
            </a:r>
            <a:r>
              <a:rPr lang="en-US" sz="3400" dirty="0"/>
              <a:t>productive Nonmarket activities</a:t>
            </a:r>
          </a:p>
          <a:p>
            <a:pPr lvl="1">
              <a:buFont typeface="Wingdings" panose="05000000000000000000" pitchFamily="2" charset="2"/>
              <a:buChar char="§"/>
            </a:pPr>
            <a:r>
              <a:rPr lang="en-US" sz="3100" dirty="0"/>
              <a:t>The immense </a:t>
            </a:r>
            <a:r>
              <a:rPr lang="en-US" sz="3100" b="1" dirty="0"/>
              <a:t>value</a:t>
            </a:r>
            <a:r>
              <a:rPr lang="en-US" sz="3100" dirty="0"/>
              <a:t> of social distancing and lives saved </a:t>
            </a:r>
            <a:r>
              <a:rPr lang="en-US" sz="3100" b="1" dirty="0"/>
              <a:t>is not captured</a:t>
            </a:r>
          </a:p>
          <a:p>
            <a:pPr>
              <a:buFont typeface="Wingdings" panose="05000000000000000000" pitchFamily="2" charset="2"/>
              <a:buChar char="§"/>
            </a:pPr>
            <a:r>
              <a:rPr lang="en-US" sz="3400" dirty="0"/>
              <a:t>If a pharmaceutical company developed a drug that prevented coronavirus, but side effects caused people to stay home, quarterly GDP would measure total output in hundreds of billions dollars</a:t>
            </a:r>
          </a:p>
          <a:p>
            <a:pPr lvl="1">
              <a:buFont typeface="Wingdings" panose="05000000000000000000" pitchFamily="2" charset="2"/>
              <a:buChar char="§"/>
            </a:pPr>
            <a:r>
              <a:rPr lang="en-US" sz="3100" dirty="0"/>
              <a:t>But the </a:t>
            </a:r>
            <a:r>
              <a:rPr lang="en-US" sz="3100" b="1" dirty="0"/>
              <a:t>same outcome achieved through social distancing is not measured</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164" y="1417638"/>
            <a:ext cx="3048000" cy="2221424"/>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6040768" y="2070943"/>
            <a:ext cx="2949560" cy="147732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“G.D.P Doesn’t Credit Social Distancing, but It Should”</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hlinkClick r:id="rId9"/>
              </a:rPr>
              <a:t>The New York Times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(May 14, 2020)</a:t>
            </a:r>
            <a:endParaRPr lang="en-US" sz="1200" dirty="0"/>
          </a:p>
        </p:txBody>
      </p:sp>
      <p:sp>
        <p:nvSpPr>
          <p:cNvPr id="15" name="Speech Bubble: Oval 14">
            <a:extLst>
              <a:ext uri="{FF2B5EF4-FFF2-40B4-BE49-F238E27FC236}">
                <a16:creationId xmlns:a16="http://schemas.microsoft.com/office/drawing/2014/main" xmlns="" id="{EEDCE43D-15B4-4099-91C0-5BFEAA62B4BF}"/>
              </a:ext>
            </a:extLst>
          </p:cNvPr>
          <p:cNvSpPr/>
          <p:nvPr/>
        </p:nvSpPr>
        <p:spPr>
          <a:xfrm>
            <a:off x="5949591" y="3639062"/>
            <a:ext cx="2992769" cy="2387173"/>
          </a:xfrm>
          <a:prstGeom prst="wedgeEllipseCallout">
            <a:avLst>
              <a:gd name="adj1" fmla="val -47188"/>
              <a:gd name="adj2" fmla="val 48251"/>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“Failing to understand the assumptions that shape our economic statistics can lead to </a:t>
            </a:r>
            <a:r>
              <a:rPr lang="en-US" sz="1800" b="1" dirty="0">
                <a:solidFill>
                  <a:srgbClr val="215968"/>
                </a:solidFill>
              </a:rPr>
              <a:t>a misdiagnosis of our economic ills</a:t>
            </a:r>
            <a:r>
              <a:rPr lang="en-US" sz="1800" dirty="0">
                <a:solidFill>
                  <a:srgbClr val="215968"/>
                </a:solidFill>
              </a:rPr>
              <a:t>.”</a:t>
            </a:r>
          </a:p>
        </p:txBody>
      </p:sp>
      <p:sp>
        <p:nvSpPr>
          <p:cNvPr id="9" name="TextBox 8">
            <a:extLst>
              <a:ext uri="{FF2B5EF4-FFF2-40B4-BE49-F238E27FC236}">
                <a16:creationId xmlns:a16="http://schemas.microsoft.com/office/drawing/2014/main" xmlns="" id="{CCA30450-6847-47B0-AA07-D03CA92E3F3F}"/>
              </a:ext>
            </a:extLst>
          </p:cNvPr>
          <p:cNvSpPr txBox="1"/>
          <p:nvPr/>
        </p:nvSpPr>
        <p:spPr>
          <a:xfrm>
            <a:off x="5790392" y="6016543"/>
            <a:ext cx="3105125" cy="461665"/>
          </a:xfrm>
          <a:prstGeom prst="rect">
            <a:avLst/>
          </a:prstGeom>
          <a:noFill/>
        </p:spPr>
        <p:txBody>
          <a:bodyPr wrap="square" rtlCol="0">
            <a:spAutoFit/>
          </a:bodyPr>
          <a:lstStyle/>
          <a:p>
            <a:pPr marL="171450" lvl="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Justin Wolfers, professor of economics and public policy at the University of Michigan</a:t>
            </a:r>
          </a:p>
        </p:txBody>
      </p:sp>
    </p:spTree>
    <p:extLst>
      <p:ext uri="{BB962C8B-B14F-4D97-AF65-F5344CB8AC3E}">
        <p14:creationId xmlns:p14="http://schemas.microsoft.com/office/powerpoint/2010/main" val="34043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GDP’s Limitations are Exacerbated During a Pandemic</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600200"/>
            <a:ext cx="5638800" cy="4819650"/>
          </a:xfrm>
        </p:spPr>
        <p:txBody>
          <a:bodyPr>
            <a:normAutofit lnSpcReduction="10000"/>
          </a:bodyPr>
          <a:lstStyle/>
          <a:p>
            <a:pPr>
              <a:buFont typeface="Wingdings" panose="05000000000000000000" pitchFamily="2" charset="2"/>
              <a:buChar char="§"/>
            </a:pPr>
            <a:r>
              <a:rPr lang="en-US" sz="2800" dirty="0"/>
              <a:t>GDP could </a:t>
            </a:r>
            <a:r>
              <a:rPr lang="en-US" sz="2800" b="1" dirty="0"/>
              <a:t>evolve</a:t>
            </a:r>
            <a:r>
              <a:rPr lang="en-US" sz="2800" dirty="0"/>
              <a:t> to measure valuable Nonmarket activities</a:t>
            </a:r>
          </a:p>
          <a:p>
            <a:pPr lvl="1">
              <a:buFont typeface="Wingdings" panose="05000000000000000000" pitchFamily="2" charset="2"/>
              <a:buChar char="§"/>
            </a:pPr>
            <a:r>
              <a:rPr lang="en-US" sz="2200" dirty="0"/>
              <a:t>If so, GDP could account for valuable </a:t>
            </a:r>
            <a:r>
              <a:rPr lang="en-US" sz="2200" b="1" dirty="0"/>
              <a:t>‘public health services’ </a:t>
            </a:r>
            <a:r>
              <a:rPr lang="en-US" sz="2200" dirty="0"/>
              <a:t>that are not paid for</a:t>
            </a:r>
          </a:p>
          <a:p>
            <a:pPr>
              <a:buFont typeface="Wingdings" panose="05000000000000000000" pitchFamily="2" charset="2"/>
              <a:buChar char="§"/>
            </a:pPr>
            <a:r>
              <a:rPr lang="en-US" sz="2800" dirty="0"/>
              <a:t>A truer measure of GDP could also account for </a:t>
            </a:r>
            <a:r>
              <a:rPr lang="en-US" sz="2800" b="1" dirty="0"/>
              <a:t>unpaid labor</a:t>
            </a:r>
          </a:p>
          <a:p>
            <a:pPr lvl="1">
              <a:buFont typeface="Wingdings" panose="05000000000000000000" pitchFamily="2" charset="2"/>
              <a:buChar char="§"/>
            </a:pPr>
            <a:r>
              <a:rPr lang="en-US" sz="2200" dirty="0"/>
              <a:t>Unpaid labor includes housework, childcare and tending to the elderly/sick</a:t>
            </a:r>
          </a:p>
          <a:p>
            <a:pPr lvl="1">
              <a:buFont typeface="Wingdings" panose="05000000000000000000" pitchFamily="2" charset="2"/>
              <a:buChar char="§"/>
            </a:pPr>
            <a:r>
              <a:rPr lang="en-US" sz="2200" dirty="0"/>
              <a:t>Measuring unpaid labor could have implications for </a:t>
            </a:r>
            <a:r>
              <a:rPr lang="en-US" sz="2200" b="1" dirty="0"/>
              <a:t>greater gender equality</a:t>
            </a:r>
          </a:p>
        </p:txBody>
      </p:sp>
      <p:sp>
        <p:nvSpPr>
          <p:cNvPr id="15" name="Speech Bubble: Oval 14">
            <a:extLst>
              <a:ext uri="{FF2B5EF4-FFF2-40B4-BE49-F238E27FC236}">
                <a16:creationId xmlns:a16="http://schemas.microsoft.com/office/drawing/2014/main" xmlns="" id="{EEDCE43D-15B4-4099-91C0-5BFEAA62B4BF}"/>
              </a:ext>
            </a:extLst>
          </p:cNvPr>
          <p:cNvSpPr/>
          <p:nvPr/>
        </p:nvSpPr>
        <p:spPr>
          <a:xfrm>
            <a:off x="6096000" y="1600200"/>
            <a:ext cx="2992769" cy="3209925"/>
          </a:xfrm>
          <a:prstGeom prst="wedgeEllipseCallout">
            <a:avLst>
              <a:gd name="adj1" fmla="val 39463"/>
              <a:gd name="adj2" fmla="val 51656"/>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“A truer measure of output would recognize that collective output hasn’t fallen; it has merely shifted so that we’re producing less ‘stuff’ and more public health.”</a:t>
            </a:r>
          </a:p>
        </p:txBody>
      </p:sp>
      <p:sp>
        <p:nvSpPr>
          <p:cNvPr id="2" name="TextBox 1">
            <a:extLst>
              <a:ext uri="{FF2B5EF4-FFF2-40B4-BE49-F238E27FC236}">
                <a16:creationId xmlns:a16="http://schemas.microsoft.com/office/drawing/2014/main" xmlns="" id="{8E89E016-85E0-4F68-908B-2D11DC65585F}"/>
              </a:ext>
            </a:extLst>
          </p:cNvPr>
          <p:cNvSpPr txBox="1"/>
          <p:nvPr/>
        </p:nvSpPr>
        <p:spPr>
          <a:xfrm>
            <a:off x="6361043" y="4907905"/>
            <a:ext cx="2727726" cy="461665"/>
          </a:xfrm>
          <a:prstGeom prst="rect">
            <a:avLst/>
          </a:prstGeom>
          <a:noFill/>
        </p:spPr>
        <p:txBody>
          <a:bodyPr wrap="square" rtlCol="0">
            <a:spAutoFit/>
          </a:bodyPr>
          <a:lstStyle/>
          <a:p>
            <a:pPr marL="171450" lvl="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Justin Wolfers</a:t>
            </a:r>
          </a:p>
          <a:p>
            <a:pPr lvl="0"/>
            <a:r>
              <a:rPr lang="en-US" sz="1200" dirty="0">
                <a:solidFill>
                  <a:prstClr val="black"/>
                </a:solidFill>
                <a:latin typeface="Times New Roman" panose="02020603050405020304" pitchFamily="18" charset="0"/>
                <a:cs typeface="Times New Roman" panose="02020603050405020304" pitchFamily="18" charset="0"/>
              </a:rPr>
              <a:t>    (</a:t>
            </a:r>
            <a:r>
              <a:rPr lang="en-US" sz="1200" i="1" dirty="0">
                <a:solidFill>
                  <a:prstClr val="black"/>
                </a:solidFill>
                <a:latin typeface="Times New Roman" panose="02020603050405020304" pitchFamily="18" charset="0"/>
                <a:cs typeface="Times New Roman" panose="02020603050405020304" pitchFamily="18" charset="0"/>
                <a:hlinkClick r:id="rId8"/>
              </a:rPr>
              <a:t>The New York Times </a:t>
            </a:r>
            <a:r>
              <a:rPr lang="en-US" sz="1200" dirty="0">
                <a:solidFill>
                  <a:prstClr val="black"/>
                </a:solidFill>
                <a:latin typeface="Times New Roman" panose="02020603050405020304" pitchFamily="18" charset="0"/>
                <a:cs typeface="Times New Roman" panose="02020603050405020304" pitchFamily="18" charset="0"/>
              </a:rPr>
              <a:t>May 14, 2020)</a:t>
            </a:r>
            <a:endParaRPr lang="en-US" sz="1200" dirty="0">
              <a:solidFill>
                <a:prstClr val="black"/>
              </a:solidFill>
            </a:endParaRPr>
          </a:p>
        </p:txBody>
      </p:sp>
    </p:spTree>
    <p:extLst>
      <p:ext uri="{BB962C8B-B14F-4D97-AF65-F5344CB8AC3E}">
        <p14:creationId xmlns:p14="http://schemas.microsoft.com/office/powerpoint/2010/main" val="1911103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517CC9C-871E-444D-8954-0F2BC11D28FB}"/>
              </a:ext>
            </a:extLst>
          </p:cNvPr>
          <p:cNvGraphicFramePr>
            <a:graphicFrameLocks noChangeAspect="1"/>
          </p:cNvGraphicFramePr>
          <p:nvPr>
            <p:custDataLst>
              <p:tags r:id="rId2"/>
            </p:custDataLst>
            <p:extLst>
              <p:ext uri="{D42A27DB-BD31-4B8C-83A1-F6EECF244321}">
                <p14:modId xmlns:p14="http://schemas.microsoft.com/office/powerpoint/2010/main" val="986648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517CC9C-871E-444D-8954-0F2BC11D28F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78E6B2C-5FE6-47B8-894E-8B930E8A5C9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p:cNvSpPr>
            <a:spLocks noGrp="1"/>
          </p:cNvSpPr>
          <p:nvPr>
            <p:ph type="title"/>
          </p:nvPr>
        </p:nvSpPr>
        <p:spPr>
          <a:xfrm>
            <a:off x="0" y="274638"/>
            <a:ext cx="9144000" cy="1143000"/>
          </a:xfrm>
        </p:spPr>
        <p:txBody>
          <a:bodyPr>
            <a:normAutofit fontScale="90000"/>
          </a:bodyPr>
          <a:lstStyle/>
          <a:p>
            <a:r>
              <a:rPr lang="en-US" dirty="0"/>
              <a:t>Interpreting the data: GDP Conventions and Large Percentage Changes can be Misleading</a:t>
            </a:r>
          </a:p>
        </p:txBody>
      </p:sp>
      <p:sp>
        <p:nvSpPr>
          <p:cNvPr id="7" name="Content Placeholder 4">
            <a:extLst>
              <a:ext uri="{FF2B5EF4-FFF2-40B4-BE49-F238E27FC236}">
                <a16:creationId xmlns:a16="http://schemas.microsoft.com/office/drawing/2014/main" xmlns="" id="{6606CB0D-B8D0-4AC3-AB2C-33F570936909}"/>
              </a:ext>
            </a:extLst>
          </p:cNvPr>
          <p:cNvSpPr>
            <a:spLocks noGrp="1"/>
          </p:cNvSpPr>
          <p:nvPr>
            <p:ph idx="1"/>
          </p:nvPr>
        </p:nvSpPr>
        <p:spPr>
          <a:xfrm>
            <a:off x="0" y="1600199"/>
            <a:ext cx="9144000" cy="2400301"/>
          </a:xfrm>
        </p:spPr>
        <p:txBody>
          <a:bodyPr>
            <a:normAutofit lnSpcReduction="10000"/>
          </a:bodyPr>
          <a:lstStyle/>
          <a:p>
            <a:pPr>
              <a:buFont typeface="Wingdings" panose="05000000000000000000" pitchFamily="2" charset="2"/>
              <a:buChar char="§"/>
            </a:pPr>
            <a:r>
              <a:rPr lang="en-US" sz="2800" dirty="0"/>
              <a:t>By convention </a:t>
            </a:r>
            <a:r>
              <a:rPr lang="en-US" sz="2800" b="1" dirty="0"/>
              <a:t>quarterly GDP </a:t>
            </a:r>
            <a:r>
              <a:rPr lang="en-US" sz="2800" dirty="0"/>
              <a:t>measures are reported as an </a:t>
            </a:r>
            <a:r>
              <a:rPr lang="en-US" sz="2800" b="1" dirty="0"/>
              <a:t>annualized rate</a:t>
            </a:r>
          </a:p>
          <a:p>
            <a:pPr lvl="1">
              <a:buFont typeface="Wingdings" panose="05000000000000000000" pitchFamily="2" charset="2"/>
              <a:buChar char="§"/>
            </a:pPr>
            <a:r>
              <a:rPr lang="en-US" sz="2200" dirty="0"/>
              <a:t>If GDP falls approximately 13% in Q2, GDP will be reported at an annualized rate of roughly -43% </a:t>
            </a:r>
            <a:r>
              <a:rPr lang="en-US" sz="1800" dirty="0"/>
              <a:t>(calculation: -.43 = [(1 - .13)^4)-1])</a:t>
            </a:r>
          </a:p>
          <a:p>
            <a:pPr lvl="1">
              <a:buFont typeface="Wingdings" panose="05000000000000000000" pitchFamily="2" charset="2"/>
              <a:buChar char="§"/>
            </a:pPr>
            <a:r>
              <a:rPr lang="en-US" sz="2200" b="1" dirty="0"/>
              <a:t>Large swings</a:t>
            </a:r>
            <a:r>
              <a:rPr lang="en-US" sz="2200" dirty="0"/>
              <a:t> in the economy can cause percentage changes to be </a:t>
            </a:r>
            <a:r>
              <a:rPr lang="en-US" sz="2200" b="1" dirty="0"/>
              <a:t>misleading</a:t>
            </a:r>
          </a:p>
        </p:txBody>
      </p:sp>
      <p:grpSp>
        <p:nvGrpSpPr>
          <p:cNvPr id="32" name="Group 31">
            <a:extLst>
              <a:ext uri="{FF2B5EF4-FFF2-40B4-BE49-F238E27FC236}">
                <a16:creationId xmlns:a16="http://schemas.microsoft.com/office/drawing/2014/main" xmlns="" id="{F0935E37-D5C3-4916-83BD-2B18493A34FA}"/>
              </a:ext>
            </a:extLst>
          </p:cNvPr>
          <p:cNvGrpSpPr/>
          <p:nvPr/>
        </p:nvGrpSpPr>
        <p:grpSpPr>
          <a:xfrm>
            <a:off x="321879" y="3781425"/>
            <a:ext cx="8747892" cy="2719386"/>
            <a:chOff x="409575" y="2151061"/>
            <a:chExt cx="8747892" cy="4064000"/>
          </a:xfrm>
        </p:grpSpPr>
        <p:graphicFrame>
          <p:nvGraphicFramePr>
            <p:cNvPr id="33" name="Chart 32">
              <a:extLst>
                <a:ext uri="{FF2B5EF4-FFF2-40B4-BE49-F238E27FC236}">
                  <a16:creationId xmlns:a16="http://schemas.microsoft.com/office/drawing/2014/main" xmlns="" id="{46540CD2-2ECA-4F4E-8899-98B77FF5B955}"/>
                </a:ext>
              </a:extLst>
            </p:cNvPr>
            <p:cNvGraphicFramePr/>
            <p:nvPr>
              <p:extLst>
                <p:ext uri="{D42A27DB-BD31-4B8C-83A1-F6EECF244321}">
                  <p14:modId xmlns:p14="http://schemas.microsoft.com/office/powerpoint/2010/main" val="4287705089"/>
                </p:ext>
              </p:extLst>
            </p:nvPr>
          </p:nvGraphicFramePr>
          <p:xfrm>
            <a:off x="409575" y="2151061"/>
            <a:ext cx="7210425" cy="4064000"/>
          </p:xfrm>
          <a:graphic>
            <a:graphicData uri="http://schemas.openxmlformats.org/drawingml/2006/chart">
              <c:chart xmlns:c="http://schemas.openxmlformats.org/drawingml/2006/chart" xmlns:r="http://schemas.openxmlformats.org/officeDocument/2006/relationships" r:id="rId8"/>
            </a:graphicData>
          </a:graphic>
        </p:graphicFrame>
        <p:grpSp>
          <p:nvGrpSpPr>
            <p:cNvPr id="34" name="Group 33">
              <a:extLst>
                <a:ext uri="{FF2B5EF4-FFF2-40B4-BE49-F238E27FC236}">
                  <a16:creationId xmlns:a16="http://schemas.microsoft.com/office/drawing/2014/main" xmlns="" id="{505677A9-9D95-47FA-BE3E-428554DAD967}"/>
                </a:ext>
              </a:extLst>
            </p:cNvPr>
            <p:cNvGrpSpPr/>
            <p:nvPr/>
          </p:nvGrpSpPr>
          <p:grpSpPr>
            <a:xfrm rot="2255709">
              <a:off x="3355017" y="3205206"/>
              <a:ext cx="864840" cy="1029056"/>
              <a:chOff x="1579155" y="560266"/>
              <a:chExt cx="350206" cy="749402"/>
            </a:xfrm>
          </p:grpSpPr>
          <p:sp>
            <p:nvSpPr>
              <p:cNvPr id="48" name="Arrow: Right 47">
                <a:extLst>
                  <a:ext uri="{FF2B5EF4-FFF2-40B4-BE49-F238E27FC236}">
                    <a16:creationId xmlns:a16="http://schemas.microsoft.com/office/drawing/2014/main" xmlns="" id="{C71FD5AA-6F45-496C-B62F-58F9F2A39DE8}"/>
                  </a:ext>
                </a:extLst>
              </p:cNvPr>
              <p:cNvSpPr/>
              <p:nvPr/>
            </p:nvSpPr>
            <p:spPr>
              <a:xfrm rot="442653">
                <a:off x="1625938" y="954716"/>
                <a:ext cx="303423" cy="35495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xmlns="" id="{7402AE00-A114-45E0-A7EC-E0AFF06639A2}"/>
                  </a:ext>
                </a:extLst>
              </p:cNvPr>
              <p:cNvSpPr txBox="1"/>
              <p:nvPr/>
            </p:nvSpPr>
            <p:spPr>
              <a:xfrm>
                <a:off x="1579155" y="560266"/>
                <a:ext cx="212396" cy="2129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p:txBody>
          </p:sp>
        </p:grpSp>
        <p:grpSp>
          <p:nvGrpSpPr>
            <p:cNvPr id="35" name="Group 34">
              <a:extLst>
                <a:ext uri="{FF2B5EF4-FFF2-40B4-BE49-F238E27FC236}">
                  <a16:creationId xmlns:a16="http://schemas.microsoft.com/office/drawing/2014/main" xmlns="" id="{1FC8DF58-B7A4-4AB2-8EB3-7057217174EF}"/>
                </a:ext>
              </a:extLst>
            </p:cNvPr>
            <p:cNvGrpSpPr/>
            <p:nvPr/>
          </p:nvGrpSpPr>
          <p:grpSpPr>
            <a:xfrm>
              <a:off x="4913035" y="4078539"/>
              <a:ext cx="1423121" cy="507154"/>
              <a:chOff x="-601487" y="815841"/>
              <a:chExt cx="1572356" cy="858740"/>
            </a:xfrm>
          </p:grpSpPr>
          <p:sp>
            <p:nvSpPr>
              <p:cNvPr id="46" name="Rectangle: Rounded Corners 45">
                <a:extLst>
                  <a:ext uri="{FF2B5EF4-FFF2-40B4-BE49-F238E27FC236}">
                    <a16:creationId xmlns:a16="http://schemas.microsoft.com/office/drawing/2014/main" xmlns="" id="{CEA4BF8B-68B2-454E-B64D-DB8C07220A8C}"/>
                  </a:ext>
                </a:extLst>
              </p:cNvPr>
              <p:cNvSpPr/>
              <p:nvPr/>
            </p:nvSpPr>
            <p:spPr>
              <a:xfrm>
                <a:off x="-584546" y="815841"/>
                <a:ext cx="1431242" cy="8587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xmlns="" id="{1B8CBBA9-0972-44FB-AA6E-19CD9D71E4BE}"/>
                  </a:ext>
                </a:extLst>
              </p:cNvPr>
              <p:cNvSpPr txBox="1"/>
              <p:nvPr/>
            </p:nvSpPr>
            <p:spPr>
              <a:xfrm>
                <a:off x="-601487" y="840997"/>
                <a:ext cx="1572356" cy="808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800" kern="1200" dirty="0"/>
                  <a:t>+</a:t>
                </a:r>
                <a:r>
                  <a:rPr lang="en-US" sz="2800" dirty="0"/>
                  <a:t>123</a:t>
                </a:r>
                <a:r>
                  <a:rPr lang="en-US" sz="2800" kern="1200" dirty="0"/>
                  <a:t>%</a:t>
                </a:r>
              </a:p>
            </p:txBody>
          </p:sp>
        </p:grpSp>
        <p:grpSp>
          <p:nvGrpSpPr>
            <p:cNvPr id="36" name="Group 35">
              <a:extLst>
                <a:ext uri="{FF2B5EF4-FFF2-40B4-BE49-F238E27FC236}">
                  <a16:creationId xmlns:a16="http://schemas.microsoft.com/office/drawing/2014/main" xmlns="" id="{AF47D336-EE28-4432-8E33-DD00ABD65AE2}"/>
                </a:ext>
              </a:extLst>
            </p:cNvPr>
            <p:cNvGrpSpPr/>
            <p:nvPr/>
          </p:nvGrpSpPr>
          <p:grpSpPr>
            <a:xfrm rot="20041580">
              <a:off x="5086027" y="3476477"/>
              <a:ext cx="1497385" cy="1496214"/>
              <a:chOff x="1185201" y="560265"/>
              <a:chExt cx="606349" cy="1089608"/>
            </a:xfrm>
          </p:grpSpPr>
          <p:sp>
            <p:nvSpPr>
              <p:cNvPr id="44" name="Arrow: Right 43">
                <a:extLst>
                  <a:ext uri="{FF2B5EF4-FFF2-40B4-BE49-F238E27FC236}">
                    <a16:creationId xmlns:a16="http://schemas.microsoft.com/office/drawing/2014/main" xmlns="" id="{3CB36874-3E06-4577-8CC2-5081D2801DB1}"/>
                  </a:ext>
                </a:extLst>
              </p:cNvPr>
              <p:cNvSpPr/>
              <p:nvPr/>
            </p:nvSpPr>
            <p:spPr>
              <a:xfrm rot="1373071">
                <a:off x="1185201" y="1294925"/>
                <a:ext cx="303423" cy="35494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xmlns="" id="{EEB39D2C-82A3-4834-8769-63FD8F0BAA34}"/>
                  </a:ext>
                </a:extLst>
              </p:cNvPr>
              <p:cNvSpPr txBox="1"/>
              <p:nvPr/>
            </p:nvSpPr>
            <p:spPr>
              <a:xfrm>
                <a:off x="1579154" y="560265"/>
                <a:ext cx="212396" cy="2129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p:txBody>
          </p:sp>
        </p:grpSp>
        <p:grpSp>
          <p:nvGrpSpPr>
            <p:cNvPr id="37" name="Group 36">
              <a:extLst>
                <a:ext uri="{FF2B5EF4-FFF2-40B4-BE49-F238E27FC236}">
                  <a16:creationId xmlns:a16="http://schemas.microsoft.com/office/drawing/2014/main" xmlns="" id="{D78B8A77-B291-4BAB-A8E6-2EB991950570}"/>
                </a:ext>
              </a:extLst>
            </p:cNvPr>
            <p:cNvGrpSpPr/>
            <p:nvPr/>
          </p:nvGrpSpPr>
          <p:grpSpPr>
            <a:xfrm>
              <a:off x="3117707" y="4635710"/>
              <a:ext cx="1295400" cy="507159"/>
              <a:chOff x="-270744" y="1734107"/>
              <a:chExt cx="1431242" cy="858746"/>
            </a:xfrm>
          </p:grpSpPr>
          <p:sp>
            <p:nvSpPr>
              <p:cNvPr id="42" name="Rectangle: Rounded Corners 41">
                <a:extLst>
                  <a:ext uri="{FF2B5EF4-FFF2-40B4-BE49-F238E27FC236}">
                    <a16:creationId xmlns:a16="http://schemas.microsoft.com/office/drawing/2014/main" xmlns="" id="{AF59B11C-3476-46E3-8841-9A6834F9DD62}"/>
                  </a:ext>
                </a:extLst>
              </p:cNvPr>
              <p:cNvSpPr/>
              <p:nvPr/>
            </p:nvSpPr>
            <p:spPr>
              <a:xfrm>
                <a:off x="-270744" y="1734107"/>
                <a:ext cx="1431242" cy="8587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4">
                <a:extLst>
                  <a:ext uri="{FF2B5EF4-FFF2-40B4-BE49-F238E27FC236}">
                    <a16:creationId xmlns:a16="http://schemas.microsoft.com/office/drawing/2014/main" xmlns="" id="{1A52AD2B-C3A6-4048-9BE8-8895AA0D3627}"/>
                  </a:ext>
                </a:extLst>
              </p:cNvPr>
              <p:cNvSpPr txBox="1"/>
              <p:nvPr/>
            </p:nvSpPr>
            <p:spPr>
              <a:xfrm>
                <a:off x="-245590" y="1759257"/>
                <a:ext cx="1297032" cy="808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800" dirty="0"/>
                  <a:t>-96</a:t>
                </a:r>
                <a:r>
                  <a:rPr lang="en-US" sz="2800" kern="1200" dirty="0"/>
                  <a:t>%</a:t>
                </a:r>
              </a:p>
            </p:txBody>
          </p:sp>
        </p:grpSp>
        <p:grpSp>
          <p:nvGrpSpPr>
            <p:cNvPr id="38" name="Group 37">
              <a:extLst>
                <a:ext uri="{FF2B5EF4-FFF2-40B4-BE49-F238E27FC236}">
                  <a16:creationId xmlns:a16="http://schemas.microsoft.com/office/drawing/2014/main" xmlns="" id="{4555D1CF-510C-4645-B2D1-4CD80007E591}"/>
                </a:ext>
              </a:extLst>
            </p:cNvPr>
            <p:cNvGrpSpPr/>
            <p:nvPr/>
          </p:nvGrpSpPr>
          <p:grpSpPr>
            <a:xfrm>
              <a:off x="7566793" y="2598176"/>
              <a:ext cx="1295400" cy="507158"/>
              <a:chOff x="4788" y="237377"/>
              <a:chExt cx="1431242" cy="858745"/>
            </a:xfrm>
          </p:grpSpPr>
          <p:sp>
            <p:nvSpPr>
              <p:cNvPr id="40" name="Rectangle: Rounded Corners 39">
                <a:extLst>
                  <a:ext uri="{FF2B5EF4-FFF2-40B4-BE49-F238E27FC236}">
                    <a16:creationId xmlns:a16="http://schemas.microsoft.com/office/drawing/2014/main" xmlns="" id="{799D788F-2734-41DF-B460-5BCB9F2A3141}"/>
                  </a:ext>
                </a:extLst>
              </p:cNvPr>
              <p:cNvSpPr/>
              <p:nvPr/>
            </p:nvSpPr>
            <p:spPr>
              <a:xfrm>
                <a:off x="4788" y="237377"/>
                <a:ext cx="1431242" cy="8587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4">
                <a:extLst>
                  <a:ext uri="{FF2B5EF4-FFF2-40B4-BE49-F238E27FC236}">
                    <a16:creationId xmlns:a16="http://schemas.microsoft.com/office/drawing/2014/main" xmlns="" id="{843D4E09-8C96-4A46-9C26-429779796CD7}"/>
                  </a:ext>
                </a:extLst>
              </p:cNvPr>
              <p:cNvSpPr txBox="1"/>
              <p:nvPr/>
            </p:nvSpPr>
            <p:spPr>
              <a:xfrm>
                <a:off x="29940" y="262529"/>
                <a:ext cx="1380938" cy="808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800" dirty="0"/>
                  <a:t>-91</a:t>
                </a:r>
                <a:r>
                  <a:rPr lang="en-US" sz="2800" kern="1200" dirty="0"/>
                  <a:t>%</a:t>
                </a:r>
              </a:p>
            </p:txBody>
          </p:sp>
        </p:grpSp>
        <p:sp>
          <p:nvSpPr>
            <p:cNvPr id="39" name="TextBox 38">
              <a:extLst>
                <a:ext uri="{FF2B5EF4-FFF2-40B4-BE49-F238E27FC236}">
                  <a16:creationId xmlns:a16="http://schemas.microsoft.com/office/drawing/2014/main" xmlns="" id="{F2AE661D-F5B1-41B1-AAE6-5C9DEBF6E5CD}"/>
                </a:ext>
              </a:extLst>
            </p:cNvPr>
            <p:cNvSpPr txBox="1"/>
            <p:nvPr/>
          </p:nvSpPr>
          <p:spPr>
            <a:xfrm>
              <a:off x="7566793" y="3138279"/>
              <a:ext cx="1590674" cy="1793838"/>
            </a:xfrm>
            <a:prstGeom prst="rect">
              <a:avLst/>
            </a:prstGeom>
            <a:noFill/>
          </p:spPr>
          <p:txBody>
            <a:bodyPr wrap="square" rtlCol="0">
              <a:spAutoFit/>
            </a:bodyPr>
            <a:lstStyle/>
            <a:p>
              <a:r>
                <a:rPr lang="en-US" sz="1800" dirty="0">
                  <a:latin typeface="+mn-lt"/>
                </a:rPr>
                <a:t>Air travel is still 91% lower than normal</a:t>
              </a:r>
            </a:p>
          </p:txBody>
        </p:sp>
      </p:grpSp>
    </p:spTree>
    <p:extLst>
      <p:ext uri="{BB962C8B-B14F-4D97-AF65-F5344CB8AC3E}">
        <p14:creationId xmlns:p14="http://schemas.microsoft.com/office/powerpoint/2010/main" val="2024621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Economic Growth</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73925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0857872-86B4-4982-89D9-72C25622D06C}"/>
              </a:ext>
            </a:extLst>
          </p:cNvPr>
          <p:cNvGraphicFramePr>
            <a:graphicFrameLocks noChangeAspect="1"/>
          </p:cNvGraphicFramePr>
          <p:nvPr>
            <p:custDataLst>
              <p:tags r:id="rId2"/>
            </p:custDataLst>
            <p:extLst>
              <p:ext uri="{D42A27DB-BD31-4B8C-83A1-F6EECF244321}">
                <p14:modId xmlns:p14="http://schemas.microsoft.com/office/powerpoint/2010/main" val="3897426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xmlns="" id="{80857872-86B4-4982-89D9-72C25622D06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30EC2B03-6FA0-42B1-A5F5-7D072C3B20B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9" name="Title 8">
            <a:extLst>
              <a:ext uri="{FF2B5EF4-FFF2-40B4-BE49-F238E27FC236}">
                <a16:creationId xmlns:a16="http://schemas.microsoft.com/office/drawing/2014/main" xmlns="" id="{25575643-290D-4B33-BEB6-A241C357A931}"/>
              </a:ext>
            </a:extLst>
          </p:cNvPr>
          <p:cNvSpPr>
            <a:spLocks noGrp="1"/>
          </p:cNvSpPr>
          <p:nvPr>
            <p:ph type="title"/>
          </p:nvPr>
        </p:nvSpPr>
        <p:spPr/>
        <p:txBody>
          <a:bodyPr>
            <a:normAutofit/>
          </a:bodyPr>
          <a:lstStyle/>
          <a:p>
            <a:r>
              <a:rPr lang="en-US" dirty="0"/>
              <a:t>Discussion Questions</a:t>
            </a:r>
          </a:p>
        </p:txBody>
      </p:sp>
      <p:sp>
        <p:nvSpPr>
          <p:cNvPr id="10" name="Content Placeholder 9">
            <a:extLst>
              <a:ext uri="{FF2B5EF4-FFF2-40B4-BE49-F238E27FC236}">
                <a16:creationId xmlns:a16="http://schemas.microsoft.com/office/drawing/2014/main" xmlns="" id="{F560C81F-3054-4AF3-90B7-90AA90D2BF07}"/>
              </a:ext>
            </a:extLst>
          </p:cNvPr>
          <p:cNvSpPr>
            <a:spLocks noGrp="1"/>
          </p:cNvSpPr>
          <p:nvPr>
            <p:ph idx="1"/>
          </p:nvPr>
        </p:nvSpPr>
        <p:spPr>
          <a:xfrm>
            <a:off x="457200" y="1600201"/>
            <a:ext cx="8229600" cy="1828800"/>
          </a:xfrm>
        </p:spPr>
        <p:txBody>
          <a:bodyPr>
            <a:normAutofit/>
          </a:bodyPr>
          <a:lstStyle/>
          <a:p>
            <a:pPr marL="0" indent="0">
              <a:buNone/>
            </a:pPr>
            <a:r>
              <a:rPr lang="en-US" dirty="0"/>
              <a:t>How do you think market </a:t>
            </a:r>
            <a:r>
              <a:rPr lang="en-US" dirty="0">
                <a:solidFill>
                  <a:srgbClr val="0879C3"/>
                </a:solidFill>
              </a:rPr>
              <a:t>demand</a:t>
            </a:r>
            <a:r>
              <a:rPr lang="en-US" dirty="0"/>
              <a:t> will change in the post-</a:t>
            </a:r>
            <a:r>
              <a:rPr lang="en-US" dirty="0" err="1"/>
              <a:t>Covid</a:t>
            </a:r>
            <a:r>
              <a:rPr lang="en-US" dirty="0"/>
              <a:t> ‘new normal’?</a:t>
            </a:r>
          </a:p>
          <a:p>
            <a:pPr>
              <a:buFont typeface="Wingdings" panose="05000000000000000000" pitchFamily="2" charset="2"/>
              <a:buChar char="§"/>
            </a:pPr>
            <a:r>
              <a:rPr lang="en-US" dirty="0"/>
              <a:t>What are examples where demand will </a:t>
            </a:r>
            <a:r>
              <a:rPr lang="en-US" b="1" dirty="0"/>
              <a:t>increase</a:t>
            </a:r>
            <a:r>
              <a:rPr lang="en-US" dirty="0"/>
              <a:t> and examples where demand will </a:t>
            </a:r>
            <a:r>
              <a:rPr lang="en-US" b="1" dirty="0"/>
              <a:t>decrease</a:t>
            </a:r>
            <a:r>
              <a:rPr lang="en-US" dirty="0"/>
              <a:t>?</a:t>
            </a:r>
          </a:p>
        </p:txBody>
      </p:sp>
      <p:pic>
        <p:nvPicPr>
          <p:cNvPr id="19" name="Picture 18">
            <a:extLst>
              <a:ext uri="{FF2B5EF4-FFF2-40B4-BE49-F238E27FC236}">
                <a16:creationId xmlns:a16="http://schemas.microsoft.com/office/drawing/2014/main" xmlns="" id="{8E32421F-4D20-4005-98B2-1A29ED55D546}"/>
              </a:ext>
            </a:extLst>
          </p:cNvPr>
          <p:cNvPicPr>
            <a:picLocks noChangeAspect="1"/>
          </p:cNvPicPr>
          <p:nvPr/>
        </p:nvPicPr>
        <p:blipFill>
          <a:blip r:embed="rId8"/>
          <a:stretch>
            <a:fillRect/>
          </a:stretch>
        </p:blipFill>
        <p:spPr>
          <a:xfrm>
            <a:off x="3046440" y="5502525"/>
            <a:ext cx="563634" cy="155931"/>
          </a:xfrm>
          <a:prstGeom prst="rect">
            <a:avLst/>
          </a:prstGeom>
        </p:spPr>
      </p:pic>
      <p:cxnSp>
        <p:nvCxnSpPr>
          <p:cNvPr id="20" name="Straight Connector 19">
            <a:extLst>
              <a:ext uri="{FF2B5EF4-FFF2-40B4-BE49-F238E27FC236}">
                <a16:creationId xmlns:a16="http://schemas.microsoft.com/office/drawing/2014/main" xmlns="" id="{9994595E-936D-4483-996A-12F3E0B5AF3D}"/>
              </a:ext>
            </a:extLst>
          </p:cNvPr>
          <p:cNvCxnSpPr>
            <a:cxnSpLocks/>
          </p:cNvCxnSpPr>
          <p:nvPr/>
        </p:nvCxnSpPr>
        <p:spPr>
          <a:xfrm flipH="1">
            <a:off x="943213" y="3535364"/>
            <a:ext cx="1" cy="2601396"/>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54D7546C-C28A-430C-B22B-8966BCBABDC1}"/>
              </a:ext>
            </a:extLst>
          </p:cNvPr>
          <p:cNvCxnSpPr>
            <a:cxnSpLocks/>
          </p:cNvCxnSpPr>
          <p:nvPr/>
        </p:nvCxnSpPr>
        <p:spPr>
          <a:xfrm flipH="1" flipV="1">
            <a:off x="943215" y="6136759"/>
            <a:ext cx="3507514" cy="1"/>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E909563A-63FB-4154-B26B-ABA4371F75EA}"/>
              </a:ext>
            </a:extLst>
          </p:cNvPr>
          <p:cNvSpPr txBox="1"/>
          <p:nvPr/>
        </p:nvSpPr>
        <p:spPr>
          <a:xfrm>
            <a:off x="276225" y="3535364"/>
            <a:ext cx="587696" cy="257510"/>
          </a:xfrm>
          <a:prstGeom prst="rect">
            <a:avLst/>
          </a:prstGeom>
          <a:noFill/>
        </p:spPr>
        <p:txBody>
          <a:bodyPr wrap="square" rtlCol="0">
            <a:spAutoFit/>
          </a:bodyPr>
          <a:lstStyle/>
          <a:p>
            <a:r>
              <a:rPr lang="en-US" sz="1330" dirty="0">
                <a:latin typeface="+mn-lt"/>
              </a:rPr>
              <a:t>Price</a:t>
            </a:r>
          </a:p>
        </p:txBody>
      </p:sp>
      <p:sp>
        <p:nvSpPr>
          <p:cNvPr id="23" name="TextBox 22">
            <a:extLst>
              <a:ext uri="{FF2B5EF4-FFF2-40B4-BE49-F238E27FC236}">
                <a16:creationId xmlns:a16="http://schemas.microsoft.com/office/drawing/2014/main" xmlns="" id="{4463E407-2AC4-4B0E-83DE-BF84E40A9587}"/>
              </a:ext>
            </a:extLst>
          </p:cNvPr>
          <p:cNvSpPr txBox="1"/>
          <p:nvPr/>
        </p:nvSpPr>
        <p:spPr>
          <a:xfrm>
            <a:off x="3614729" y="6145018"/>
            <a:ext cx="836000" cy="257510"/>
          </a:xfrm>
          <a:prstGeom prst="rect">
            <a:avLst/>
          </a:prstGeom>
          <a:noFill/>
        </p:spPr>
        <p:txBody>
          <a:bodyPr wrap="square" rtlCol="0">
            <a:spAutoFit/>
          </a:bodyPr>
          <a:lstStyle/>
          <a:p>
            <a:r>
              <a:rPr lang="en-US" sz="1330" dirty="0">
                <a:latin typeface="+mn-lt"/>
              </a:rPr>
              <a:t>Quantity</a:t>
            </a:r>
          </a:p>
        </p:txBody>
      </p:sp>
      <p:cxnSp>
        <p:nvCxnSpPr>
          <p:cNvPr id="24" name="Straight Connector 23">
            <a:extLst>
              <a:ext uri="{FF2B5EF4-FFF2-40B4-BE49-F238E27FC236}">
                <a16:creationId xmlns:a16="http://schemas.microsoft.com/office/drawing/2014/main" xmlns="" id="{E7FEC73F-C175-4E40-96E2-80EB1BFFFD28}"/>
              </a:ext>
            </a:extLst>
          </p:cNvPr>
          <p:cNvCxnSpPr>
            <a:cxnSpLocks/>
          </p:cNvCxnSpPr>
          <p:nvPr/>
        </p:nvCxnSpPr>
        <p:spPr>
          <a:xfrm>
            <a:off x="1120455" y="3812771"/>
            <a:ext cx="2714594" cy="1728319"/>
          </a:xfrm>
          <a:prstGeom prst="line">
            <a:avLst/>
          </a:prstGeom>
          <a:ln w="28575">
            <a:solidFill>
              <a:srgbClr val="7EB7DC"/>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5F8BCCD3-5AF4-4658-8FD6-B160BCD7A9BA}"/>
              </a:ext>
            </a:extLst>
          </p:cNvPr>
          <p:cNvCxnSpPr>
            <a:cxnSpLocks/>
          </p:cNvCxnSpPr>
          <p:nvPr/>
        </p:nvCxnSpPr>
        <p:spPr>
          <a:xfrm>
            <a:off x="943213" y="4435530"/>
            <a:ext cx="2360111" cy="1501961"/>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6F5D1774-94C3-4E5A-8A18-F7D245A00466}"/>
              </a:ext>
            </a:extLst>
          </p:cNvPr>
          <p:cNvSpPr txBox="1"/>
          <p:nvPr/>
        </p:nvSpPr>
        <p:spPr>
          <a:xfrm>
            <a:off x="3328257" y="5635083"/>
            <a:ext cx="1027441" cy="501676"/>
          </a:xfrm>
          <a:prstGeom prst="rect">
            <a:avLst/>
          </a:prstGeom>
          <a:noFill/>
        </p:spPr>
        <p:txBody>
          <a:bodyPr wrap="square" rtlCol="0">
            <a:spAutoFit/>
          </a:bodyPr>
          <a:lstStyle/>
          <a:p>
            <a:r>
              <a:rPr lang="en-US" sz="1330" dirty="0">
                <a:solidFill>
                  <a:srgbClr val="0075C1"/>
                </a:solidFill>
                <a:latin typeface="+mn-lt"/>
              </a:rPr>
              <a:t>Decreased demand</a:t>
            </a:r>
          </a:p>
        </p:txBody>
      </p:sp>
      <p:pic>
        <p:nvPicPr>
          <p:cNvPr id="28" name="Picture 27">
            <a:extLst>
              <a:ext uri="{FF2B5EF4-FFF2-40B4-BE49-F238E27FC236}">
                <a16:creationId xmlns:a16="http://schemas.microsoft.com/office/drawing/2014/main" xmlns="" id="{56C176EB-BACA-4B2C-A2F5-6F5B9C0ADCE8}"/>
              </a:ext>
            </a:extLst>
          </p:cNvPr>
          <p:cNvPicPr>
            <a:picLocks noChangeAspect="1"/>
          </p:cNvPicPr>
          <p:nvPr/>
        </p:nvPicPr>
        <p:blipFill>
          <a:blip r:embed="rId8"/>
          <a:stretch>
            <a:fillRect/>
          </a:stretch>
        </p:blipFill>
        <p:spPr>
          <a:xfrm rot="10800000">
            <a:off x="7227915" y="5502525"/>
            <a:ext cx="563634" cy="155931"/>
          </a:xfrm>
          <a:prstGeom prst="rect">
            <a:avLst/>
          </a:prstGeom>
        </p:spPr>
      </p:pic>
      <p:cxnSp>
        <p:nvCxnSpPr>
          <p:cNvPr id="29" name="Straight Connector 28">
            <a:extLst>
              <a:ext uri="{FF2B5EF4-FFF2-40B4-BE49-F238E27FC236}">
                <a16:creationId xmlns:a16="http://schemas.microsoft.com/office/drawing/2014/main" xmlns="" id="{F40E39EB-6D7B-4275-B782-6178168F8564}"/>
              </a:ext>
            </a:extLst>
          </p:cNvPr>
          <p:cNvCxnSpPr>
            <a:cxnSpLocks/>
          </p:cNvCxnSpPr>
          <p:nvPr/>
        </p:nvCxnSpPr>
        <p:spPr>
          <a:xfrm flipH="1">
            <a:off x="5124688" y="3535364"/>
            <a:ext cx="1" cy="2601396"/>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xmlns="" id="{4B10F5D5-A78F-4848-BB42-E7C7A575A32E}"/>
              </a:ext>
            </a:extLst>
          </p:cNvPr>
          <p:cNvCxnSpPr>
            <a:cxnSpLocks/>
          </p:cNvCxnSpPr>
          <p:nvPr/>
        </p:nvCxnSpPr>
        <p:spPr>
          <a:xfrm flipH="1" flipV="1">
            <a:off x="5124690" y="6136759"/>
            <a:ext cx="3507514" cy="1"/>
          </a:xfrm>
          <a:prstGeom prst="line">
            <a:avLst/>
          </a:prstGeom>
          <a:ln w="1270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xmlns="" id="{E7103181-6ADF-40ED-B7AA-EC6786FF5210}"/>
              </a:ext>
            </a:extLst>
          </p:cNvPr>
          <p:cNvSpPr txBox="1"/>
          <p:nvPr/>
        </p:nvSpPr>
        <p:spPr>
          <a:xfrm>
            <a:off x="4457700" y="3535364"/>
            <a:ext cx="587696" cy="257510"/>
          </a:xfrm>
          <a:prstGeom prst="rect">
            <a:avLst/>
          </a:prstGeom>
          <a:noFill/>
        </p:spPr>
        <p:txBody>
          <a:bodyPr wrap="square" rtlCol="0">
            <a:spAutoFit/>
          </a:bodyPr>
          <a:lstStyle/>
          <a:p>
            <a:r>
              <a:rPr lang="en-US" sz="1330" dirty="0">
                <a:latin typeface="+mn-lt"/>
              </a:rPr>
              <a:t>Price</a:t>
            </a:r>
          </a:p>
        </p:txBody>
      </p:sp>
      <p:sp>
        <p:nvSpPr>
          <p:cNvPr id="32" name="TextBox 31">
            <a:extLst>
              <a:ext uri="{FF2B5EF4-FFF2-40B4-BE49-F238E27FC236}">
                <a16:creationId xmlns:a16="http://schemas.microsoft.com/office/drawing/2014/main" xmlns="" id="{96BB0BC8-E8A3-4048-961F-D368F9FBED4A}"/>
              </a:ext>
            </a:extLst>
          </p:cNvPr>
          <p:cNvSpPr txBox="1"/>
          <p:nvPr/>
        </p:nvSpPr>
        <p:spPr>
          <a:xfrm>
            <a:off x="7796204" y="6145018"/>
            <a:ext cx="836000" cy="257510"/>
          </a:xfrm>
          <a:prstGeom prst="rect">
            <a:avLst/>
          </a:prstGeom>
          <a:noFill/>
        </p:spPr>
        <p:txBody>
          <a:bodyPr wrap="square" rtlCol="0">
            <a:spAutoFit/>
          </a:bodyPr>
          <a:lstStyle/>
          <a:p>
            <a:r>
              <a:rPr lang="en-US" sz="1330" dirty="0">
                <a:latin typeface="+mn-lt"/>
              </a:rPr>
              <a:t>Quantity</a:t>
            </a:r>
          </a:p>
        </p:txBody>
      </p:sp>
      <p:cxnSp>
        <p:nvCxnSpPr>
          <p:cNvPr id="33" name="Straight Connector 32">
            <a:extLst>
              <a:ext uri="{FF2B5EF4-FFF2-40B4-BE49-F238E27FC236}">
                <a16:creationId xmlns:a16="http://schemas.microsoft.com/office/drawing/2014/main" xmlns="" id="{0109C688-0F6D-46C5-893A-0DE07906AACC}"/>
              </a:ext>
            </a:extLst>
          </p:cNvPr>
          <p:cNvCxnSpPr>
            <a:cxnSpLocks/>
          </p:cNvCxnSpPr>
          <p:nvPr/>
        </p:nvCxnSpPr>
        <p:spPr>
          <a:xfrm>
            <a:off x="5301930" y="3812771"/>
            <a:ext cx="2714594" cy="1728319"/>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40A042B3-88AD-43CC-A2BB-60231BE5DD46}"/>
              </a:ext>
            </a:extLst>
          </p:cNvPr>
          <p:cNvCxnSpPr>
            <a:cxnSpLocks/>
          </p:cNvCxnSpPr>
          <p:nvPr/>
        </p:nvCxnSpPr>
        <p:spPr>
          <a:xfrm>
            <a:off x="5124688" y="4435530"/>
            <a:ext cx="2360111" cy="1501961"/>
          </a:xfrm>
          <a:prstGeom prst="line">
            <a:avLst/>
          </a:prstGeom>
          <a:ln w="28575">
            <a:solidFill>
              <a:srgbClr val="7EB7DC"/>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xmlns="" id="{989CAB74-7529-431B-BDEA-92D8B60EA9A1}"/>
              </a:ext>
            </a:extLst>
          </p:cNvPr>
          <p:cNvSpPr txBox="1"/>
          <p:nvPr/>
        </p:nvSpPr>
        <p:spPr>
          <a:xfrm>
            <a:off x="7509732" y="5635083"/>
            <a:ext cx="1027441" cy="501676"/>
          </a:xfrm>
          <a:prstGeom prst="rect">
            <a:avLst/>
          </a:prstGeom>
          <a:noFill/>
        </p:spPr>
        <p:txBody>
          <a:bodyPr wrap="square" rtlCol="0">
            <a:spAutoFit/>
          </a:bodyPr>
          <a:lstStyle/>
          <a:p>
            <a:r>
              <a:rPr lang="en-US" sz="1330" dirty="0">
                <a:solidFill>
                  <a:srgbClr val="0075C1"/>
                </a:solidFill>
                <a:latin typeface="+mn-lt"/>
              </a:rPr>
              <a:t>Increased demand</a:t>
            </a:r>
          </a:p>
        </p:txBody>
      </p:sp>
    </p:spTree>
    <p:extLst>
      <p:ext uri="{BB962C8B-B14F-4D97-AF65-F5344CB8AC3E}">
        <p14:creationId xmlns:p14="http://schemas.microsoft.com/office/powerpoint/2010/main" val="1208334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257177" y="1387564"/>
            <a:ext cx="8629646" cy="595127"/>
          </a:xfrm>
        </p:spPr>
        <p:txBody>
          <a:bodyPr>
            <a:noAutofit/>
          </a:bodyPr>
          <a:lstStyle/>
          <a:p>
            <a:pPr marL="0" indent="0">
              <a:buNone/>
            </a:pPr>
            <a:r>
              <a:rPr lang="en-US" sz="2800" dirty="0"/>
              <a:t>How will Covid-19 change the </a:t>
            </a:r>
            <a:r>
              <a:rPr lang="en-US" sz="2800" b="1" dirty="0"/>
              <a:t>production function?</a:t>
            </a:r>
            <a:endParaRPr lang="en-US" sz="2800" dirty="0"/>
          </a:p>
        </p:txBody>
      </p:sp>
      <p:grpSp>
        <p:nvGrpSpPr>
          <p:cNvPr id="2" name="Group 1">
            <a:extLst>
              <a:ext uri="{FF2B5EF4-FFF2-40B4-BE49-F238E27FC236}">
                <a16:creationId xmlns:a16="http://schemas.microsoft.com/office/drawing/2014/main" xmlns="" id="{FF9F5331-FD58-4935-AD94-CE6ED51BDF15}"/>
              </a:ext>
            </a:extLst>
          </p:cNvPr>
          <p:cNvGrpSpPr/>
          <p:nvPr/>
        </p:nvGrpSpPr>
        <p:grpSpPr>
          <a:xfrm>
            <a:off x="1" y="3022739"/>
            <a:ext cx="5256298" cy="3309448"/>
            <a:chOff x="3164307" y="3114179"/>
            <a:chExt cx="5728902" cy="3309448"/>
          </a:xfrm>
        </p:grpSpPr>
        <p:cxnSp>
          <p:nvCxnSpPr>
            <p:cNvPr id="14" name="Straight Connector 13">
              <a:extLst>
                <a:ext uri="{FF2B5EF4-FFF2-40B4-BE49-F238E27FC236}">
                  <a16:creationId xmlns:a16="http://schemas.microsoft.com/office/drawing/2014/main" xmlns="" id="{BE4632A3-1F56-4B2F-B8A9-792B00C664D1}"/>
                </a:ext>
              </a:extLst>
            </p:cNvPr>
            <p:cNvCxnSpPr>
              <a:cxnSpLocks/>
            </p:cNvCxnSpPr>
            <p:nvPr/>
          </p:nvCxnSpPr>
          <p:spPr>
            <a:xfrm flipH="1">
              <a:off x="46551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F45B977C-E19B-4B40-8482-0F8BA69A0A74}"/>
                </a:ext>
              </a:extLst>
            </p:cNvPr>
            <p:cNvCxnSpPr>
              <a:cxnSpLocks/>
            </p:cNvCxnSpPr>
            <p:nvPr/>
          </p:nvCxnSpPr>
          <p:spPr>
            <a:xfrm flipH="1" flipV="1">
              <a:off x="46551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xmlns="" id="{ABE94C8E-2969-4876-80DF-2AAA013080FE}"/>
                </a:ext>
              </a:extLst>
            </p:cNvPr>
            <p:cNvSpPr txBox="1"/>
            <p:nvPr/>
          </p:nvSpPr>
          <p:spPr>
            <a:xfrm>
              <a:off x="3164307" y="3114179"/>
              <a:ext cx="1495594"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GDP per worker</a:t>
              </a:r>
            </a:p>
          </p:txBody>
        </p:sp>
        <p:sp>
          <p:nvSpPr>
            <p:cNvPr id="17" name="TextBox 16">
              <a:extLst>
                <a:ext uri="{FF2B5EF4-FFF2-40B4-BE49-F238E27FC236}">
                  <a16:creationId xmlns:a16="http://schemas.microsoft.com/office/drawing/2014/main" xmlns="" id="{7AF709DD-007C-46EC-9D2C-632B4D673CFC}"/>
                </a:ext>
              </a:extLst>
            </p:cNvPr>
            <p:cNvSpPr txBox="1"/>
            <p:nvPr/>
          </p:nvSpPr>
          <p:spPr>
            <a:xfrm>
              <a:off x="6667545" y="6124078"/>
              <a:ext cx="1728993" cy="29954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Capital per worker</a:t>
              </a:r>
            </a:p>
          </p:txBody>
        </p:sp>
        <p:sp>
          <p:nvSpPr>
            <p:cNvPr id="20" name="TextBox 19">
              <a:extLst>
                <a:ext uri="{FF2B5EF4-FFF2-40B4-BE49-F238E27FC236}">
                  <a16:creationId xmlns:a16="http://schemas.microsoft.com/office/drawing/2014/main" xmlns="" id="{175BEB67-D259-4743-8013-5BEE90668914}"/>
                </a:ext>
              </a:extLst>
            </p:cNvPr>
            <p:cNvSpPr txBox="1"/>
            <p:nvPr/>
          </p:nvSpPr>
          <p:spPr>
            <a:xfrm>
              <a:off x="7440933" y="4212989"/>
              <a:ext cx="1452276"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Production function</a:t>
              </a:r>
              <a:endParaRPr kumimoji="0" lang="en-US" sz="1300" b="0" i="0" u="none" strike="noStrike" kern="1200" cap="none" spc="0" normalizeH="0" baseline="0" noProof="0" dirty="0">
                <a:ln>
                  <a:noFill/>
                </a:ln>
                <a:solidFill>
                  <a:srgbClr val="0075C1"/>
                </a:solidFill>
                <a:effectLst/>
                <a:uLnTx/>
                <a:uFillTx/>
                <a:latin typeface="Arial"/>
              </a:endParaRPr>
            </a:p>
          </p:txBody>
        </p:sp>
        <p:sp>
          <p:nvSpPr>
            <p:cNvPr id="7" name="Freeform: Shape 6">
              <a:extLst>
                <a:ext uri="{FF2B5EF4-FFF2-40B4-BE49-F238E27FC236}">
                  <a16:creationId xmlns:a16="http://schemas.microsoft.com/office/drawing/2014/main" xmlns="" id="{97E7E65F-7A2E-4877-B6F0-444B801AD80B}"/>
                </a:ext>
              </a:extLst>
            </p:cNvPr>
            <p:cNvSpPr/>
            <p:nvPr/>
          </p:nvSpPr>
          <p:spPr>
            <a:xfrm>
              <a:off x="4692316" y="4271211"/>
              <a:ext cx="2683042" cy="1828800"/>
            </a:xfrm>
            <a:custGeom>
              <a:avLst/>
              <a:gdLst>
                <a:gd name="connsiteX0" fmla="*/ 0 w 2683042"/>
                <a:gd name="connsiteY0" fmla="*/ 1828800 h 1828800"/>
                <a:gd name="connsiteX1" fmla="*/ 782052 w 2683042"/>
                <a:gd name="connsiteY1" fmla="*/ 613610 h 1828800"/>
                <a:gd name="connsiteX2" fmla="*/ 2683042 w 2683042"/>
                <a:gd name="connsiteY2" fmla="*/ 0 h 1828800"/>
              </a:gdLst>
              <a:ahLst/>
              <a:cxnLst>
                <a:cxn ang="0">
                  <a:pos x="connsiteX0" y="connsiteY0"/>
                </a:cxn>
                <a:cxn ang="0">
                  <a:pos x="connsiteX1" y="connsiteY1"/>
                </a:cxn>
                <a:cxn ang="0">
                  <a:pos x="connsiteX2" y="connsiteY2"/>
                </a:cxn>
              </a:cxnLst>
              <a:rect l="l" t="t" r="r" b="b"/>
              <a:pathLst>
                <a:path w="2683042" h="1828800">
                  <a:moveTo>
                    <a:pt x="0" y="1828800"/>
                  </a:moveTo>
                  <a:cubicBezTo>
                    <a:pt x="167439" y="1373605"/>
                    <a:pt x="334878" y="918410"/>
                    <a:pt x="782052" y="613610"/>
                  </a:cubicBezTo>
                  <a:cubicBezTo>
                    <a:pt x="1229226" y="308810"/>
                    <a:pt x="1956134" y="154405"/>
                    <a:pt x="2683042" y="0"/>
                  </a:cubicBezTo>
                </a:path>
              </a:pathLst>
            </a:custGeom>
            <a:noFill/>
            <a:ln>
              <a:solidFill>
                <a:srgbClr val="0075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08F0BDE8-BC85-4B77-BDE4-09D316442A75}"/>
                </a:ext>
              </a:extLst>
            </p:cNvPr>
            <p:cNvSpPr/>
            <p:nvPr/>
          </p:nvSpPr>
          <p:spPr>
            <a:xfrm rot="264867">
              <a:off x="4784234" y="3270679"/>
              <a:ext cx="2523437" cy="2773410"/>
            </a:xfrm>
            <a:custGeom>
              <a:avLst/>
              <a:gdLst>
                <a:gd name="connsiteX0" fmla="*/ 60641 w 2491020"/>
                <a:gd name="connsiteY0" fmla="*/ 2141621 h 2141621"/>
                <a:gd name="connsiteX1" fmla="*/ 313305 w 2491020"/>
                <a:gd name="connsiteY1" fmla="*/ 770021 h 2141621"/>
                <a:gd name="connsiteX2" fmla="*/ 2491020 w 2491020"/>
                <a:gd name="connsiteY2" fmla="*/ 0 h 2141621"/>
                <a:gd name="connsiteX0" fmla="*/ 39939 w 2542872"/>
                <a:gd name="connsiteY0" fmla="*/ 2368150 h 2368150"/>
                <a:gd name="connsiteX1" fmla="*/ 365157 w 2542872"/>
                <a:gd name="connsiteY1" fmla="*/ 770021 h 2368150"/>
                <a:gd name="connsiteX2" fmla="*/ 2542872 w 2542872"/>
                <a:gd name="connsiteY2" fmla="*/ 0 h 2368150"/>
                <a:gd name="connsiteX0" fmla="*/ 2708 w 2505641"/>
                <a:gd name="connsiteY0" fmla="*/ 2368150 h 2368150"/>
                <a:gd name="connsiteX1" fmla="*/ 327926 w 2505641"/>
                <a:gd name="connsiteY1" fmla="*/ 770021 h 2368150"/>
                <a:gd name="connsiteX2" fmla="*/ 2505641 w 2505641"/>
                <a:gd name="connsiteY2" fmla="*/ 0 h 2368150"/>
                <a:gd name="connsiteX0" fmla="*/ 2708 w 2538887"/>
                <a:gd name="connsiteY0" fmla="*/ 2900961 h 2900961"/>
                <a:gd name="connsiteX1" fmla="*/ 327926 w 2538887"/>
                <a:gd name="connsiteY1" fmla="*/ 1302832 h 2900961"/>
                <a:gd name="connsiteX2" fmla="*/ 2538887 w 2538887"/>
                <a:gd name="connsiteY2" fmla="*/ 0 h 2900961"/>
                <a:gd name="connsiteX0" fmla="*/ 0 w 2536179"/>
                <a:gd name="connsiteY0" fmla="*/ 2900961 h 2900961"/>
                <a:gd name="connsiteX1" fmla="*/ 442947 w 2536179"/>
                <a:gd name="connsiteY1" fmla="*/ 1091416 h 2900961"/>
                <a:gd name="connsiteX2" fmla="*/ 2536179 w 2536179"/>
                <a:gd name="connsiteY2" fmla="*/ 0 h 2900961"/>
              </a:gdLst>
              <a:ahLst/>
              <a:cxnLst>
                <a:cxn ang="0">
                  <a:pos x="connsiteX0" y="connsiteY0"/>
                </a:cxn>
                <a:cxn ang="0">
                  <a:pos x="connsiteX1" y="connsiteY1"/>
                </a:cxn>
                <a:cxn ang="0">
                  <a:pos x="connsiteX2" y="connsiteY2"/>
                </a:cxn>
              </a:cxnLst>
              <a:rect l="l" t="t" r="r" b="b"/>
              <a:pathLst>
                <a:path w="2536179" h="2900961">
                  <a:moveTo>
                    <a:pt x="0" y="2900961"/>
                  </a:moveTo>
                  <a:cubicBezTo>
                    <a:pt x="8446" y="2381044"/>
                    <a:pt x="37884" y="1448353"/>
                    <a:pt x="442947" y="1091416"/>
                  </a:cubicBezTo>
                  <a:cubicBezTo>
                    <a:pt x="848010" y="734479"/>
                    <a:pt x="1649853" y="206542"/>
                    <a:pt x="2536179" y="0"/>
                  </a:cubicBezTo>
                </a:path>
              </a:pathLst>
            </a:custGeom>
            <a:noFill/>
            <a:ln>
              <a:solidFill>
                <a:srgbClr val="903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xmlns="" id="{3336B920-8573-43D8-9E1F-7F62572EC648}"/>
                </a:ext>
              </a:extLst>
            </p:cNvPr>
            <p:cNvCxnSpPr>
              <a:cxnSpLocks/>
            </p:cNvCxnSpPr>
            <p:nvPr/>
          </p:nvCxnSpPr>
          <p:spPr>
            <a:xfrm>
              <a:off x="6558017" y="3761993"/>
              <a:ext cx="0" cy="468714"/>
            </a:xfrm>
            <a:prstGeom prst="straightConnector1">
              <a:avLst/>
            </a:prstGeom>
            <a:ln>
              <a:solidFill>
                <a:srgbClr val="90339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B3F3EB4F-B716-485A-A4C0-9E0D36BB6A1C}"/>
                </a:ext>
              </a:extLst>
            </p:cNvPr>
            <p:cNvSpPr txBox="1"/>
            <p:nvPr/>
          </p:nvSpPr>
          <p:spPr>
            <a:xfrm>
              <a:off x="6667545" y="3816601"/>
              <a:ext cx="186074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903390"/>
                  </a:solidFill>
                </a:rPr>
                <a:t>Technological progress</a:t>
              </a:r>
              <a:endParaRPr kumimoji="0" lang="en-US" sz="1300" b="0" i="0" u="none" strike="noStrike" kern="1200" cap="none" spc="0" normalizeH="0" baseline="0" noProof="0" dirty="0">
                <a:ln>
                  <a:noFill/>
                </a:ln>
                <a:solidFill>
                  <a:srgbClr val="903390"/>
                </a:solidFill>
                <a:effectLst/>
                <a:uLnTx/>
                <a:uFillTx/>
              </a:endParaRPr>
            </a:p>
          </p:txBody>
        </p:sp>
      </p:gr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5486402" y="2643449"/>
            <a:ext cx="3657596"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Will shutdowns and a recession decrease production functions?</a:t>
            </a:r>
          </a:p>
          <a:p>
            <a:pPr>
              <a:buFont typeface="Wingdings" panose="05000000000000000000" pitchFamily="2" charset="2"/>
              <a:buChar char="§"/>
            </a:pPr>
            <a:r>
              <a:rPr lang="en-US" sz="2200" kern="0" dirty="0"/>
              <a:t> Or will </a:t>
            </a:r>
            <a:r>
              <a:rPr lang="en-US" sz="2200" kern="0" dirty="0" err="1"/>
              <a:t>Covid</a:t>
            </a:r>
            <a:r>
              <a:rPr lang="en-US" sz="2200" kern="0" dirty="0"/>
              <a:t>-related </a:t>
            </a:r>
            <a:r>
              <a:rPr lang="en-US" sz="2200" b="1" kern="0" dirty="0"/>
              <a:t>technological progress</a:t>
            </a:r>
            <a:r>
              <a:rPr lang="en-US" sz="2200" kern="0" dirty="0"/>
              <a:t> (ex. telemedicine or remote working) increase production functions?</a:t>
            </a:r>
            <a:endParaRPr lang="en-US" sz="2200" b="1" kern="0" dirty="0"/>
          </a:p>
        </p:txBody>
      </p:sp>
      <p:sp>
        <p:nvSpPr>
          <p:cNvPr id="3" name="Freeform: Shape 2">
            <a:extLst>
              <a:ext uri="{FF2B5EF4-FFF2-40B4-BE49-F238E27FC236}">
                <a16:creationId xmlns:a16="http://schemas.microsoft.com/office/drawing/2014/main" xmlns="" id="{EE657088-77B4-43A5-9407-71C9C634849F}"/>
              </a:ext>
            </a:extLst>
          </p:cNvPr>
          <p:cNvSpPr/>
          <p:nvPr/>
        </p:nvSpPr>
        <p:spPr>
          <a:xfrm>
            <a:off x="1382907" y="5103071"/>
            <a:ext cx="2697600" cy="943599"/>
          </a:xfrm>
          <a:custGeom>
            <a:avLst/>
            <a:gdLst>
              <a:gd name="connsiteX0" fmla="*/ 0 w 2683042"/>
              <a:gd name="connsiteY0" fmla="*/ 1828800 h 1828800"/>
              <a:gd name="connsiteX1" fmla="*/ 782052 w 2683042"/>
              <a:gd name="connsiteY1" fmla="*/ 613610 h 1828800"/>
              <a:gd name="connsiteX2" fmla="*/ 2683042 w 2683042"/>
              <a:gd name="connsiteY2" fmla="*/ 0 h 1828800"/>
            </a:gdLst>
            <a:ahLst/>
            <a:cxnLst>
              <a:cxn ang="0">
                <a:pos x="connsiteX0" y="connsiteY0"/>
              </a:cxn>
              <a:cxn ang="0">
                <a:pos x="connsiteX1" y="connsiteY1"/>
              </a:cxn>
              <a:cxn ang="0">
                <a:pos x="connsiteX2" y="connsiteY2"/>
              </a:cxn>
            </a:cxnLst>
            <a:rect l="l" t="t" r="r" b="b"/>
            <a:pathLst>
              <a:path w="2683042" h="1828800">
                <a:moveTo>
                  <a:pt x="0" y="1828800"/>
                </a:moveTo>
                <a:cubicBezTo>
                  <a:pt x="167439" y="1373605"/>
                  <a:pt x="334878" y="918410"/>
                  <a:pt x="782052" y="613610"/>
                </a:cubicBezTo>
                <a:cubicBezTo>
                  <a:pt x="1229226" y="308810"/>
                  <a:pt x="1956134" y="154405"/>
                  <a:pt x="2683042" y="0"/>
                </a:cubicBezTo>
              </a:path>
            </a:pathLst>
          </a:custGeom>
          <a:noFill/>
          <a:ln>
            <a:solidFill>
              <a:srgbClr val="AE1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xmlns="" id="{05EA1D71-5F94-499F-926C-1D4E5E9E487E}"/>
              </a:ext>
            </a:extLst>
          </p:cNvPr>
          <p:cNvCxnSpPr>
            <a:cxnSpLocks/>
          </p:cNvCxnSpPr>
          <p:nvPr/>
        </p:nvCxnSpPr>
        <p:spPr>
          <a:xfrm flipV="1">
            <a:off x="2914650" y="4623516"/>
            <a:ext cx="0" cy="465523"/>
          </a:xfrm>
          <a:prstGeom prst="straightConnector1">
            <a:avLst/>
          </a:prstGeom>
          <a:ln>
            <a:solidFill>
              <a:srgbClr val="AE1735"/>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7E84E91B-8ADE-4558-8065-712D97F6418A}"/>
              </a:ext>
            </a:extLst>
          </p:cNvPr>
          <p:cNvSpPr txBox="1"/>
          <p:nvPr/>
        </p:nvSpPr>
        <p:spPr>
          <a:xfrm>
            <a:off x="3047092" y="4623515"/>
            <a:ext cx="1543572" cy="4924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AE1735"/>
                </a:solidFill>
              </a:rPr>
              <a:t>Reduced production</a:t>
            </a:r>
            <a:endParaRPr kumimoji="0" lang="en-US" sz="1300" b="0" i="0" u="none" strike="noStrike" kern="1200" cap="none" spc="0" normalizeH="0" baseline="0" noProof="0" dirty="0">
              <a:ln>
                <a:noFill/>
              </a:ln>
              <a:solidFill>
                <a:srgbClr val="AE1735"/>
              </a:solidFill>
              <a:effectLst/>
              <a:uLnTx/>
              <a:uFillTx/>
            </a:endParaRPr>
          </a:p>
        </p:txBody>
      </p:sp>
    </p:spTree>
    <p:extLst>
      <p:ext uri="{BB962C8B-B14F-4D97-AF65-F5344CB8AC3E}">
        <p14:creationId xmlns:p14="http://schemas.microsoft.com/office/powerpoint/2010/main" val="4005083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Unemployment</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111667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extLst>
              <p:ext uri="{D42A27DB-BD31-4B8C-83A1-F6EECF244321}">
                <p14:modId xmlns:p14="http://schemas.microsoft.com/office/powerpoint/2010/main" val="4000250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Unemployment Numbers During Covid-19 Can be Difficult to Interpret</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314325" y="1417638"/>
            <a:ext cx="5429250" cy="5322796"/>
          </a:xfrm>
        </p:spPr>
        <p:txBody>
          <a:bodyPr>
            <a:normAutofit lnSpcReduction="10000"/>
          </a:bodyPr>
          <a:lstStyle/>
          <a:p>
            <a:pPr>
              <a:buFont typeface="Wingdings" panose="05000000000000000000" pitchFamily="2" charset="2"/>
              <a:buChar char="§"/>
            </a:pPr>
            <a:r>
              <a:rPr lang="en-US" sz="2600" dirty="0"/>
              <a:t>During the Great Recession, 9 million jobs were lost by 2010</a:t>
            </a:r>
          </a:p>
          <a:p>
            <a:pPr lvl="1">
              <a:buFont typeface="Wingdings" panose="05000000000000000000" pitchFamily="2" charset="2"/>
              <a:buChar char="§"/>
            </a:pPr>
            <a:r>
              <a:rPr lang="en-US" sz="2200" dirty="0"/>
              <a:t>Job growth did not return to pre-recession levels until 2014</a:t>
            </a:r>
          </a:p>
          <a:p>
            <a:pPr>
              <a:buFont typeface="Wingdings" panose="05000000000000000000" pitchFamily="2" charset="2"/>
              <a:buChar char="§"/>
            </a:pPr>
            <a:r>
              <a:rPr lang="en-US" sz="2600" dirty="0"/>
              <a:t>Between February &amp; April 21.4 million people were temporarily laid off due to Covid-19 shutdowns</a:t>
            </a:r>
          </a:p>
          <a:p>
            <a:pPr>
              <a:buFont typeface="Wingdings" panose="05000000000000000000" pitchFamily="2" charset="2"/>
              <a:buChar char="§"/>
            </a:pPr>
            <a:r>
              <a:rPr lang="en-US" sz="2600" dirty="0"/>
              <a:t>Most of the Great Recession loss jobs were permanently destroyed, but it’s unclear how much of the current job loss is permanent.</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3575" y="1447478"/>
            <a:ext cx="3400425" cy="2374147"/>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5743575" y="2209800"/>
            <a:ext cx="3400425" cy="147732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job numbers are horrible. But there’s more to this story.”</a:t>
            </a:r>
          </a:p>
          <a:p>
            <a:endParaRPr lang="en-US" sz="1200" dirty="0">
              <a:latin typeface="Times New Roman" panose="02020603050405020304" pitchFamily="18" charset="0"/>
              <a:cs typeface="Times New Roman" panose="02020603050405020304" pitchFamily="18" charset="0"/>
            </a:endParaRPr>
          </a:p>
          <a:p>
            <a:pPr marL="171450" indent="-171450">
              <a:buFontTx/>
              <a:buChar char="-"/>
            </a:pPr>
            <a:r>
              <a:rPr lang="en-US" sz="1200" i="1" dirty="0">
                <a:latin typeface="Times New Roman" panose="02020603050405020304" pitchFamily="18" charset="0"/>
                <a:cs typeface="Times New Roman" panose="02020603050405020304" pitchFamily="18" charset="0"/>
                <a:hlinkClick r:id="rId9"/>
              </a:rPr>
              <a:t>The Washington Post</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(May 9, 2020)</a:t>
            </a:r>
            <a:endParaRPr lang="en-US" sz="1200" dirty="0"/>
          </a:p>
        </p:txBody>
      </p:sp>
      <p:sp>
        <p:nvSpPr>
          <p:cNvPr id="15" name="Speech Bubble: Oval 14">
            <a:extLst>
              <a:ext uri="{FF2B5EF4-FFF2-40B4-BE49-F238E27FC236}">
                <a16:creationId xmlns:a16="http://schemas.microsoft.com/office/drawing/2014/main" xmlns="" id="{EEDCE43D-15B4-4099-91C0-5BFEAA62B4BF}"/>
              </a:ext>
            </a:extLst>
          </p:cNvPr>
          <p:cNvSpPr/>
          <p:nvPr/>
        </p:nvSpPr>
        <p:spPr>
          <a:xfrm>
            <a:off x="5436704" y="3835224"/>
            <a:ext cx="3620521" cy="2085015"/>
          </a:xfrm>
          <a:prstGeom prst="wedgeEllipseCallout">
            <a:avLst>
              <a:gd name="adj1" fmla="val -51486"/>
              <a:gd name="adj2" fmla="val 39091"/>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800" dirty="0">
                <a:solidFill>
                  <a:srgbClr val="215968"/>
                </a:solidFill>
              </a:rPr>
              <a:t>“We </a:t>
            </a:r>
            <a:r>
              <a:rPr lang="en-US" sz="1800" b="1" dirty="0">
                <a:solidFill>
                  <a:srgbClr val="215968"/>
                </a:solidFill>
              </a:rPr>
              <a:t>shouldn’t over-interpret</a:t>
            </a:r>
            <a:r>
              <a:rPr lang="en-US" sz="1800" dirty="0">
                <a:solidFill>
                  <a:srgbClr val="215968"/>
                </a:solidFill>
              </a:rPr>
              <a:t> any short-term improvements, either, just as we </a:t>
            </a:r>
            <a:r>
              <a:rPr lang="en-US" sz="1800" b="1" dirty="0">
                <a:solidFill>
                  <a:srgbClr val="215968"/>
                </a:solidFill>
              </a:rPr>
              <a:t>shouldn’t assume</a:t>
            </a:r>
            <a:r>
              <a:rPr lang="en-US" sz="1800" dirty="0">
                <a:solidFill>
                  <a:srgbClr val="215968"/>
                </a:solidFill>
              </a:rPr>
              <a:t> the horrible jobs numbers are permanent”</a:t>
            </a:r>
          </a:p>
        </p:txBody>
      </p:sp>
      <p:sp>
        <p:nvSpPr>
          <p:cNvPr id="9" name="TextBox 8">
            <a:extLst>
              <a:ext uri="{FF2B5EF4-FFF2-40B4-BE49-F238E27FC236}">
                <a16:creationId xmlns:a16="http://schemas.microsoft.com/office/drawing/2014/main" xmlns="" id="{2F0AD5F8-57AC-447D-80A3-EF06C3823060}"/>
              </a:ext>
            </a:extLst>
          </p:cNvPr>
          <p:cNvSpPr txBox="1"/>
          <p:nvPr/>
        </p:nvSpPr>
        <p:spPr>
          <a:xfrm>
            <a:off x="5303374" y="5905651"/>
            <a:ext cx="3264156" cy="461665"/>
          </a:xfrm>
          <a:prstGeom prst="rect">
            <a:avLst/>
          </a:prstGeom>
          <a:noFill/>
        </p:spPr>
        <p:txBody>
          <a:bodyPr wrap="square" rtlCol="0">
            <a:spAutoFit/>
          </a:bodyPr>
          <a:lstStyle/>
          <a:p>
            <a:pPr marL="171450" lvl="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Betsey Stevenson, professor of economics and public policy at the University of Michigan</a:t>
            </a:r>
          </a:p>
        </p:txBody>
      </p:sp>
    </p:spTree>
    <p:extLst>
      <p:ext uri="{BB962C8B-B14F-4D97-AF65-F5344CB8AC3E}">
        <p14:creationId xmlns:p14="http://schemas.microsoft.com/office/powerpoint/2010/main" val="35020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Inflation and Money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415887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1388E6-5E9C-4F17-82B5-A06425630489}"/>
              </a:ext>
            </a:extLst>
          </p:cNvPr>
          <p:cNvSpPr txBox="1"/>
          <p:nvPr/>
        </p:nvSpPr>
        <p:spPr>
          <a:xfrm>
            <a:off x="792580" y="4782767"/>
            <a:ext cx="8037095" cy="1631216"/>
          </a:xfrm>
          <a:prstGeom prst="rect">
            <a:avLst/>
          </a:prstGeom>
          <a:noFill/>
        </p:spPr>
        <p:txBody>
          <a:bodyPr wrap="square" rtlCol="0">
            <a:spAutoFit/>
          </a:bodyPr>
          <a:lstStyle/>
          <a:p>
            <a:r>
              <a:rPr lang="en-US" sz="2000" i="1" dirty="0">
                <a:solidFill>
                  <a:srgbClr val="215A69"/>
                </a:solidFill>
              </a:rPr>
              <a:t>“In many ways, an inflation surge in the early 2020s, would be a signal that all the efforts being taken now (to flood the financial system with cash, to prop up small businesses and aid unemployed people) had worked – preventing a deflationary spiral akin to what happened in the Great Depression.</a:t>
            </a:r>
            <a:endParaRPr lang="en-US" sz="2000" dirty="0"/>
          </a:p>
        </p:txBody>
      </p:sp>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Post-</a:t>
            </a:r>
            <a:r>
              <a:rPr lang="en-US" dirty="0" err="1"/>
              <a:t>Covid</a:t>
            </a:r>
            <a:r>
              <a:rPr lang="en-US" dirty="0"/>
              <a:t> Inflation May Not Be a Cause for Alarm</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314325" y="1417638"/>
            <a:ext cx="5429250" cy="3294062"/>
          </a:xfrm>
        </p:spPr>
        <p:txBody>
          <a:bodyPr>
            <a:normAutofit fontScale="92500"/>
          </a:bodyPr>
          <a:lstStyle/>
          <a:p>
            <a:pPr>
              <a:buFont typeface="Wingdings" panose="05000000000000000000" pitchFamily="2" charset="2"/>
              <a:buChar char="§"/>
            </a:pPr>
            <a:r>
              <a:rPr lang="en-US" sz="2600" dirty="0"/>
              <a:t>Rising </a:t>
            </a:r>
            <a:r>
              <a:rPr lang="en-US" sz="2600" b="1" dirty="0"/>
              <a:t>inflation</a:t>
            </a:r>
            <a:r>
              <a:rPr lang="en-US" sz="2600" dirty="0"/>
              <a:t> is often a cause for alarm in the media, but </a:t>
            </a:r>
            <a:r>
              <a:rPr lang="en-US" sz="2600" b="1" dirty="0"/>
              <a:t>deflation</a:t>
            </a:r>
            <a:r>
              <a:rPr lang="en-US" sz="2600" dirty="0"/>
              <a:t> can also cause problems</a:t>
            </a:r>
            <a:endParaRPr lang="en-US" sz="2600" b="1" dirty="0"/>
          </a:p>
          <a:p>
            <a:pPr lvl="1">
              <a:buFont typeface="Wingdings" panose="05000000000000000000" pitchFamily="2" charset="2"/>
              <a:buChar char="§"/>
            </a:pPr>
            <a:r>
              <a:rPr lang="en-US" sz="2200" dirty="0"/>
              <a:t>Post-</a:t>
            </a:r>
            <a:r>
              <a:rPr lang="en-US" sz="2200" dirty="0" err="1"/>
              <a:t>Covid</a:t>
            </a:r>
            <a:r>
              <a:rPr lang="en-US" sz="2200" dirty="0"/>
              <a:t> inflation may spike due to pent-up demand and supply shortages left over from shutdowns</a:t>
            </a:r>
          </a:p>
          <a:p>
            <a:pPr lvl="1">
              <a:buFont typeface="Wingdings" panose="05000000000000000000" pitchFamily="2" charset="2"/>
              <a:buChar char="§"/>
            </a:pPr>
            <a:r>
              <a:rPr lang="en-US" sz="2200" dirty="0"/>
              <a:t>Rising prices could be exacerbated by stagnant or decreasing wages due to mass unemployment</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3575" y="1447479"/>
            <a:ext cx="3400425" cy="2085016"/>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5743575" y="2209800"/>
            <a:ext cx="3400425" cy="113877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“Should We Fear Post-Pandemic Inflation?”</a:t>
            </a:r>
          </a:p>
          <a:p>
            <a:endParaRPr lang="en-US" sz="1200" dirty="0">
              <a:latin typeface="Times New Roman" panose="02020603050405020304" pitchFamily="18" charset="0"/>
              <a:cs typeface="Times New Roman" panose="02020603050405020304" pitchFamily="18" charset="0"/>
            </a:endParaRPr>
          </a:p>
          <a:p>
            <a:pPr marL="171450" indent="-171450">
              <a:buFontTx/>
              <a:buChar char="-"/>
            </a:pPr>
            <a:r>
              <a:rPr lang="en-US" sz="1200" i="1" dirty="0">
                <a:latin typeface="Times New Roman" panose="02020603050405020304" pitchFamily="18" charset="0"/>
                <a:cs typeface="Times New Roman" panose="02020603050405020304" pitchFamily="18" charset="0"/>
                <a:hlinkClick r:id="rId9"/>
              </a:rPr>
              <a:t>The New York Times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(May 28, 2020)</a:t>
            </a:r>
            <a:endParaRPr lang="en-US" sz="1200" dirty="0"/>
          </a:p>
        </p:txBody>
      </p:sp>
      <p:sp>
        <p:nvSpPr>
          <p:cNvPr id="9" name="TextBox 8">
            <a:extLst>
              <a:ext uri="{FF2B5EF4-FFF2-40B4-BE49-F238E27FC236}">
                <a16:creationId xmlns:a16="http://schemas.microsoft.com/office/drawing/2014/main" xmlns="" id="{2F0AD5F8-57AC-447D-80A3-EF06C3823060}"/>
              </a:ext>
            </a:extLst>
          </p:cNvPr>
          <p:cNvSpPr txBox="1"/>
          <p:nvPr/>
        </p:nvSpPr>
        <p:spPr>
          <a:xfrm>
            <a:off x="3028066" y="6130911"/>
            <a:ext cx="4858633" cy="276999"/>
          </a:xfrm>
          <a:prstGeom prst="rect">
            <a:avLst/>
          </a:prstGeom>
          <a:noFill/>
        </p:spPr>
        <p:txBody>
          <a:bodyPr wrap="square" rtlCol="0">
            <a:spAutoFit/>
          </a:bodyPr>
          <a:lstStyle/>
          <a:p>
            <a:pPr marL="171450" lvl="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Neil Irwin, senior economics correspondent - New York Times</a:t>
            </a:r>
          </a:p>
        </p:txBody>
      </p:sp>
    </p:spTree>
    <p:extLst>
      <p:ext uri="{BB962C8B-B14F-4D97-AF65-F5344CB8AC3E}">
        <p14:creationId xmlns:p14="http://schemas.microsoft.com/office/powerpoint/2010/main" val="21401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Consumption and Saving</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346903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929A62DD-D585-49B4-9BA7-CA36DBB405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929A62DD-D585-49B4-9BA7-CA36DBB405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40FA391D-561C-49D7-8B02-D606208C17C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8" name="Title 1">
            <a:extLst>
              <a:ext uri="{FF2B5EF4-FFF2-40B4-BE49-F238E27FC236}">
                <a16:creationId xmlns:a16="http://schemas.microsoft.com/office/drawing/2014/main" xmlns="" id="{D3CF566A-FF46-4734-82A9-6C3D8FCBFD07}"/>
              </a:ext>
            </a:extLst>
          </p:cNvPr>
          <p:cNvSpPr>
            <a:spLocks noGrp="1"/>
          </p:cNvSpPr>
          <p:nvPr>
            <p:ph type="title"/>
          </p:nvPr>
        </p:nvSpPr>
        <p:spPr>
          <a:xfrm>
            <a:off x="457200" y="274638"/>
            <a:ext cx="8229600" cy="1143000"/>
          </a:xfrm>
        </p:spPr>
        <p:txBody>
          <a:bodyPr>
            <a:noAutofit/>
          </a:bodyPr>
          <a:lstStyle/>
          <a:p>
            <a:r>
              <a:rPr lang="en-US" sz="3200" dirty="0"/>
              <a:t>Interpreting the Data: The CARES Act’s Unemployment Benefits Boosted Spending</a:t>
            </a:r>
          </a:p>
        </p:txBody>
      </p:sp>
      <p:pic>
        <p:nvPicPr>
          <p:cNvPr id="9" name="Picture 8">
            <a:extLst>
              <a:ext uri="{FF2B5EF4-FFF2-40B4-BE49-F238E27FC236}">
                <a16:creationId xmlns:a16="http://schemas.microsoft.com/office/drawing/2014/main" xmlns="" id="{D94F37F8-1F55-499A-8180-CDDB647E217E}"/>
              </a:ext>
            </a:extLst>
          </p:cNvPr>
          <p:cNvPicPr>
            <a:picLocks noChangeAspect="1"/>
          </p:cNvPicPr>
          <p:nvPr/>
        </p:nvPicPr>
        <p:blipFill>
          <a:blip r:embed="rId8"/>
          <a:stretch>
            <a:fillRect/>
          </a:stretch>
        </p:blipFill>
        <p:spPr>
          <a:xfrm>
            <a:off x="4808037" y="1558721"/>
            <a:ext cx="4089383" cy="4648861"/>
          </a:xfrm>
          <a:prstGeom prst="rect">
            <a:avLst/>
          </a:prstGeom>
        </p:spPr>
      </p:pic>
      <p:sp>
        <p:nvSpPr>
          <p:cNvPr id="13" name="Content Placeholder 4">
            <a:extLst>
              <a:ext uri="{FF2B5EF4-FFF2-40B4-BE49-F238E27FC236}">
                <a16:creationId xmlns:a16="http://schemas.microsoft.com/office/drawing/2014/main" xmlns="" id="{3BD7457F-EF15-460D-A68E-3B6CD119C8D3}"/>
              </a:ext>
            </a:extLst>
          </p:cNvPr>
          <p:cNvSpPr>
            <a:spLocks noGrp="1"/>
          </p:cNvSpPr>
          <p:nvPr>
            <p:ph idx="1"/>
          </p:nvPr>
        </p:nvSpPr>
        <p:spPr>
          <a:xfrm>
            <a:off x="314325" y="1417637"/>
            <a:ext cx="4257675" cy="5034533"/>
          </a:xfrm>
        </p:spPr>
        <p:txBody>
          <a:bodyPr>
            <a:normAutofit lnSpcReduction="10000"/>
          </a:bodyPr>
          <a:lstStyle/>
          <a:p>
            <a:pPr>
              <a:buFont typeface="Wingdings" panose="05000000000000000000" pitchFamily="2" charset="2"/>
              <a:buChar char="§"/>
            </a:pPr>
            <a:r>
              <a:rPr lang="en-US" sz="2000" dirty="0"/>
              <a:t>Macroeconomist Claudia </a:t>
            </a:r>
            <a:r>
              <a:rPr lang="en-US" sz="2000" dirty="0" err="1"/>
              <a:t>Sahm</a:t>
            </a:r>
            <a:r>
              <a:rPr lang="en-US" sz="2000" dirty="0"/>
              <a:t> provides data on family disposable income and retail sales relative to February 2020 (before the CARES Act was passed)</a:t>
            </a:r>
          </a:p>
          <a:p>
            <a:pPr lvl="1"/>
            <a:r>
              <a:rPr lang="en-US" sz="2000" dirty="0"/>
              <a:t>What does the data show happened to </a:t>
            </a:r>
            <a:r>
              <a:rPr lang="en-US" sz="2000" b="1" dirty="0"/>
              <a:t>income</a:t>
            </a:r>
            <a:r>
              <a:rPr lang="en-US" sz="2000" dirty="0"/>
              <a:t> and </a:t>
            </a:r>
            <a:r>
              <a:rPr lang="en-US" sz="2000" b="1" dirty="0"/>
              <a:t>consumption</a:t>
            </a:r>
            <a:r>
              <a:rPr lang="en-US" sz="2000" dirty="0"/>
              <a:t> after the relief bill was passed?</a:t>
            </a:r>
          </a:p>
          <a:p>
            <a:pPr>
              <a:buFont typeface="Wingdings" panose="05000000000000000000" pitchFamily="2" charset="2"/>
              <a:buChar char="§"/>
            </a:pPr>
            <a:r>
              <a:rPr lang="en-US" sz="2000" dirty="0"/>
              <a:t>How would the July 31</a:t>
            </a:r>
            <a:r>
              <a:rPr lang="en-US" sz="2000" baseline="30000" dirty="0"/>
              <a:t>st</a:t>
            </a:r>
            <a:r>
              <a:rPr lang="en-US" sz="2000" dirty="0"/>
              <a:t> expiration date of unemployment benefits effect </a:t>
            </a:r>
            <a:r>
              <a:rPr lang="en-US" sz="2000" b="1" dirty="0"/>
              <a:t>the Consumption function</a:t>
            </a:r>
            <a:r>
              <a:rPr lang="en-US" sz="2000" dirty="0"/>
              <a:t> of unemployed families in mid-July?</a:t>
            </a:r>
          </a:p>
        </p:txBody>
      </p:sp>
    </p:spTree>
    <p:extLst>
      <p:ext uri="{BB962C8B-B14F-4D97-AF65-F5344CB8AC3E}">
        <p14:creationId xmlns:p14="http://schemas.microsoft.com/office/powerpoint/2010/main" val="4221780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Investment</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254082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could the following factors change </a:t>
            </a:r>
            <a:r>
              <a:rPr lang="en-US" sz="2800" b="1" dirty="0"/>
              <a:t>the market for loanable funds?</a:t>
            </a:r>
            <a:endParaRPr lang="en-US" sz="2800" dirty="0"/>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kern="0" dirty="0"/>
              <a:t>1. High unemployment due to Covid-19 causes families to spend a larger portion of their income to make ends meet</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4005038" y="3108138"/>
            <a:ext cx="1239476" cy="5016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6334125" y="6124079"/>
            <a:ext cx="2321513"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loanable funds</a:t>
            </a: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4016708"/>
            <a:ext cx="2341924" cy="1640649"/>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416162" y="4016708"/>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rPr>
              <a:t>Savings</a:t>
            </a:r>
            <a:endParaRPr kumimoji="0" lang="en-US" sz="1300" b="0" i="0" u="none" strike="noStrike" kern="1200" cap="none" spc="0" normalizeH="0" baseline="0" noProof="0" dirty="0">
              <a:ln>
                <a:noFill/>
              </a:ln>
              <a:solidFill>
                <a:srgbClr val="E78B9E"/>
              </a:solidFill>
              <a:effectLst/>
              <a:uLnTx/>
              <a:uFillTx/>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182748" y="3335603"/>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713146" y="497860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Investments</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
        <p:nvSpPr>
          <p:cNvPr id="30" name="TextBox 29">
            <a:extLst>
              <a:ext uri="{FF2B5EF4-FFF2-40B4-BE49-F238E27FC236}">
                <a16:creationId xmlns:a16="http://schemas.microsoft.com/office/drawing/2014/main" xmlns="" id="{50B8C813-C46C-4B43-8059-7A62D4BF0E9F}"/>
              </a:ext>
            </a:extLst>
          </p:cNvPr>
          <p:cNvSpPr txBox="1"/>
          <p:nvPr/>
        </p:nvSpPr>
        <p:spPr>
          <a:xfrm>
            <a:off x="5290700" y="2924966"/>
            <a:ext cx="3151372"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Market for </a:t>
            </a:r>
            <a:r>
              <a:rPr lang="en-US" sz="1330" dirty="0">
                <a:solidFill>
                  <a:prstClr val="black"/>
                </a:solidFill>
                <a:latin typeface="Arial"/>
              </a:rPr>
              <a:t>Loanable Funds</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14" name="Straight Connector 13">
            <a:extLst>
              <a:ext uri="{FF2B5EF4-FFF2-40B4-BE49-F238E27FC236}">
                <a16:creationId xmlns:a16="http://schemas.microsoft.com/office/drawing/2014/main" xmlns="" id="{C923D3C1-8509-4040-8616-50EBD44D0A19}"/>
              </a:ext>
            </a:extLst>
          </p:cNvPr>
          <p:cNvCxnSpPr>
            <a:cxnSpLocks/>
          </p:cNvCxnSpPr>
          <p:nvPr/>
        </p:nvCxnSpPr>
        <p:spPr>
          <a:xfrm flipV="1">
            <a:off x="5074238" y="3469587"/>
            <a:ext cx="2211466" cy="1486692"/>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F3F22766-8BA0-4975-A0FD-5CFF859D6B7A}"/>
              </a:ext>
            </a:extLst>
          </p:cNvPr>
          <p:cNvSpPr txBox="1"/>
          <p:nvPr/>
        </p:nvSpPr>
        <p:spPr>
          <a:xfrm>
            <a:off x="7285703" y="3271545"/>
            <a:ext cx="1582993"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rPr>
              <a:t>Covid-19 Savings</a:t>
            </a:r>
            <a:endParaRPr kumimoji="0" lang="en-US" sz="1300" b="0" i="0" u="none" strike="noStrike" kern="1200" cap="none" spc="0" normalizeH="0" baseline="0" noProof="0" dirty="0">
              <a:ln>
                <a:noFill/>
              </a:ln>
              <a:solidFill>
                <a:srgbClr val="D72246"/>
              </a:solidFill>
              <a:effectLst/>
              <a:uLnTx/>
              <a:uFillTx/>
              <a:latin typeface="Lucida Grande" pitchFamily="1" charset="0"/>
              <a:ea typeface="Geneva" pitchFamily="1" charset="-128"/>
              <a:cs typeface="+mn-cs"/>
            </a:endParaRPr>
          </a:p>
        </p:txBody>
      </p:sp>
      <p:cxnSp>
        <p:nvCxnSpPr>
          <p:cNvPr id="20" name="Straight Arrow Connector 19">
            <a:extLst>
              <a:ext uri="{FF2B5EF4-FFF2-40B4-BE49-F238E27FC236}">
                <a16:creationId xmlns:a16="http://schemas.microsoft.com/office/drawing/2014/main" xmlns="" id="{47BAFD2B-28F4-4E2F-ABFF-3D7B079331CD}"/>
              </a:ext>
            </a:extLst>
          </p:cNvPr>
          <p:cNvCxnSpPr>
            <a:cxnSpLocks/>
          </p:cNvCxnSpPr>
          <p:nvPr/>
        </p:nvCxnSpPr>
        <p:spPr>
          <a:xfrm flipV="1">
            <a:off x="6555796" y="4065529"/>
            <a:ext cx="618285" cy="1"/>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5CB45DE-C5D0-4E64-8BA8-F04854CAD30D}"/>
              </a:ext>
            </a:extLst>
          </p:cNvPr>
          <p:cNvCxnSpPr>
            <a:cxnSpLocks/>
          </p:cNvCxnSpPr>
          <p:nvPr/>
        </p:nvCxnSpPr>
        <p:spPr>
          <a:xfrm flipH="1">
            <a:off x="5201939" y="4188540"/>
            <a:ext cx="2" cy="275304"/>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5413145-60A7-41D9-B168-4ED4D6BDD100}"/>
              </a:ext>
            </a:extLst>
          </p:cNvPr>
          <p:cNvCxnSpPr>
            <a:cxnSpLocks/>
          </p:cNvCxnSpPr>
          <p:nvPr/>
        </p:nvCxnSpPr>
        <p:spPr>
          <a:xfrm>
            <a:off x="6768774" y="4510672"/>
            <a:ext cx="0" cy="160388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xmlns="" id="{A367B851-D078-48DC-B42E-AC7397158A39}"/>
              </a:ext>
            </a:extLst>
          </p:cNvPr>
          <p:cNvCxnSpPr>
            <a:cxnSpLocks/>
          </p:cNvCxnSpPr>
          <p:nvPr/>
        </p:nvCxnSpPr>
        <p:spPr>
          <a:xfrm>
            <a:off x="6295428" y="4162982"/>
            <a:ext cx="0" cy="1961097"/>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xmlns="" id="{5A71C655-01C4-4480-9CBF-EDC3093380F8}"/>
              </a:ext>
            </a:extLst>
          </p:cNvPr>
          <p:cNvCxnSpPr>
            <a:cxnSpLocks/>
          </p:cNvCxnSpPr>
          <p:nvPr/>
        </p:nvCxnSpPr>
        <p:spPr>
          <a:xfrm>
            <a:off x="6375508" y="5657357"/>
            <a:ext cx="305740"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3DFFBE1-A6E8-48BE-B1E3-066B54B4A4E8}"/>
              </a:ext>
            </a:extLst>
          </p:cNvPr>
          <p:cNvCxnSpPr>
            <a:cxnSpLocks/>
          </p:cNvCxnSpPr>
          <p:nvPr/>
        </p:nvCxnSpPr>
        <p:spPr>
          <a:xfrm flipH="1">
            <a:off x="5073564" y="4473676"/>
            <a:ext cx="1706850"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xmlns="" id="{87B77B97-2DE4-4E2D-A6CE-5AA77F48CC97}"/>
              </a:ext>
            </a:extLst>
          </p:cNvPr>
          <p:cNvCxnSpPr>
            <a:cxnSpLocks/>
          </p:cNvCxnSpPr>
          <p:nvPr/>
        </p:nvCxnSpPr>
        <p:spPr>
          <a:xfrm flipH="1">
            <a:off x="5073564" y="4139379"/>
            <a:ext cx="1227108" cy="23603"/>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54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could the following factors change </a:t>
            </a:r>
            <a:r>
              <a:rPr lang="en-US" sz="2800" b="1" dirty="0"/>
              <a:t>the market for loanable funds?</a:t>
            </a:r>
            <a:endParaRPr lang="en-US" sz="2800" dirty="0"/>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kern="0" dirty="0"/>
              <a:t>2. Business leaders expect corporate profits to decrease for the next couple of years</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4005038" y="3108138"/>
            <a:ext cx="1239476" cy="5016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6334125" y="6124079"/>
            <a:ext cx="2321513"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loanable funds</a:t>
            </a: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4016708"/>
            <a:ext cx="2341924" cy="1640649"/>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416162" y="4016708"/>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FF0000"/>
                </a:solidFill>
              </a:rPr>
              <a:t>Savings</a:t>
            </a:r>
            <a:endParaRPr kumimoji="0" lang="en-US" sz="1300" b="0" i="0" u="none" strike="noStrike" kern="1200" cap="none" spc="0" normalizeH="0" baseline="0" noProof="0" dirty="0">
              <a:ln>
                <a:noFill/>
              </a:ln>
              <a:solidFill>
                <a:srgbClr val="FF0000"/>
              </a:solidFill>
              <a:effectLst/>
              <a:uLnTx/>
              <a:uFillTx/>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182748" y="3335603"/>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713146" y="497860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Investments</a:t>
            </a:r>
            <a:endParaRPr kumimoji="0" lang="en-US" sz="1300" b="0" i="0" u="none" strike="noStrike" kern="1200" cap="none" spc="0" normalizeH="0" baseline="0" noProof="0" dirty="0">
              <a:ln>
                <a:noFill/>
              </a:ln>
              <a:solidFill>
                <a:srgbClr val="76ACD6"/>
              </a:solidFill>
              <a:effectLst/>
              <a:uLnTx/>
              <a:uFillTx/>
              <a:latin typeface="Arial"/>
            </a:endParaRPr>
          </a:p>
        </p:txBody>
      </p:sp>
      <p:sp>
        <p:nvSpPr>
          <p:cNvPr id="30" name="TextBox 29">
            <a:extLst>
              <a:ext uri="{FF2B5EF4-FFF2-40B4-BE49-F238E27FC236}">
                <a16:creationId xmlns:a16="http://schemas.microsoft.com/office/drawing/2014/main" xmlns="" id="{50B8C813-C46C-4B43-8059-7A62D4BF0E9F}"/>
              </a:ext>
            </a:extLst>
          </p:cNvPr>
          <p:cNvSpPr txBox="1"/>
          <p:nvPr/>
        </p:nvSpPr>
        <p:spPr>
          <a:xfrm>
            <a:off x="5290700" y="2924966"/>
            <a:ext cx="3151372"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Market for </a:t>
            </a:r>
            <a:r>
              <a:rPr lang="en-US" sz="1330" dirty="0">
                <a:solidFill>
                  <a:prstClr val="black"/>
                </a:solidFill>
                <a:latin typeface="Arial"/>
              </a:rPr>
              <a:t>Loanable Funds</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0" name="Straight Arrow Connector 19">
            <a:extLst>
              <a:ext uri="{FF2B5EF4-FFF2-40B4-BE49-F238E27FC236}">
                <a16:creationId xmlns:a16="http://schemas.microsoft.com/office/drawing/2014/main" xmlns="" id="{47BAFD2B-28F4-4E2F-ABFF-3D7B079331CD}"/>
              </a:ext>
            </a:extLst>
          </p:cNvPr>
          <p:cNvCxnSpPr>
            <a:cxnSpLocks/>
          </p:cNvCxnSpPr>
          <p:nvPr/>
        </p:nvCxnSpPr>
        <p:spPr>
          <a:xfrm flipV="1">
            <a:off x="5556570" y="4268602"/>
            <a:ext cx="618285" cy="1"/>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5CB45DE-C5D0-4E64-8BA8-F04854CAD30D}"/>
              </a:ext>
            </a:extLst>
          </p:cNvPr>
          <p:cNvCxnSpPr>
            <a:cxnSpLocks/>
          </p:cNvCxnSpPr>
          <p:nvPr/>
        </p:nvCxnSpPr>
        <p:spPr>
          <a:xfrm flipH="1" flipV="1">
            <a:off x="5244514" y="4555375"/>
            <a:ext cx="587" cy="274535"/>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5413145-60A7-41D9-B168-4ED4D6BDD100}"/>
              </a:ext>
            </a:extLst>
          </p:cNvPr>
          <p:cNvCxnSpPr>
            <a:cxnSpLocks/>
          </p:cNvCxnSpPr>
          <p:nvPr/>
        </p:nvCxnSpPr>
        <p:spPr>
          <a:xfrm>
            <a:off x="6768774" y="4510672"/>
            <a:ext cx="0" cy="160388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xmlns="" id="{A367B851-D078-48DC-B42E-AC7397158A39}"/>
              </a:ext>
            </a:extLst>
          </p:cNvPr>
          <p:cNvCxnSpPr>
            <a:cxnSpLocks/>
          </p:cNvCxnSpPr>
          <p:nvPr/>
        </p:nvCxnSpPr>
        <p:spPr>
          <a:xfrm>
            <a:off x="6226604" y="4914597"/>
            <a:ext cx="0" cy="1209482"/>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xmlns="" id="{5A71C655-01C4-4480-9CBF-EDC3093380F8}"/>
              </a:ext>
            </a:extLst>
          </p:cNvPr>
          <p:cNvCxnSpPr>
            <a:cxnSpLocks/>
          </p:cNvCxnSpPr>
          <p:nvPr/>
        </p:nvCxnSpPr>
        <p:spPr>
          <a:xfrm>
            <a:off x="6334125" y="5955125"/>
            <a:ext cx="305740"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3DFFBE1-A6E8-48BE-B1E3-066B54B4A4E8}"/>
              </a:ext>
            </a:extLst>
          </p:cNvPr>
          <p:cNvCxnSpPr>
            <a:cxnSpLocks/>
          </p:cNvCxnSpPr>
          <p:nvPr/>
        </p:nvCxnSpPr>
        <p:spPr>
          <a:xfrm flipH="1">
            <a:off x="5073564" y="4473676"/>
            <a:ext cx="1706850"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xmlns="" id="{87B77B97-2DE4-4E2D-A6CE-5AA77F48CC97}"/>
              </a:ext>
            </a:extLst>
          </p:cNvPr>
          <p:cNvCxnSpPr>
            <a:cxnSpLocks/>
          </p:cNvCxnSpPr>
          <p:nvPr/>
        </p:nvCxnSpPr>
        <p:spPr>
          <a:xfrm flipH="1">
            <a:off x="5073564" y="4866969"/>
            <a:ext cx="1148452" cy="38103"/>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xmlns="" id="{C1FCB7F2-86FB-44D1-95FF-7F5296FA4F3F}"/>
              </a:ext>
            </a:extLst>
          </p:cNvPr>
          <p:cNvCxnSpPr>
            <a:cxnSpLocks/>
          </p:cNvCxnSpPr>
          <p:nvPr/>
        </p:nvCxnSpPr>
        <p:spPr>
          <a:xfrm>
            <a:off x="5079509" y="4048438"/>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E51432F9-04D3-4621-AA75-7DCD2A425822}"/>
              </a:ext>
            </a:extLst>
          </p:cNvPr>
          <p:cNvSpPr txBox="1"/>
          <p:nvPr/>
        </p:nvSpPr>
        <p:spPr>
          <a:xfrm>
            <a:off x="6936177" y="581248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Investments</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Tree>
    <p:extLst>
      <p:ext uri="{BB962C8B-B14F-4D97-AF65-F5344CB8AC3E}">
        <p14:creationId xmlns:p14="http://schemas.microsoft.com/office/powerpoint/2010/main" val="18960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4157AD1-0C4C-4717-A840-116662C42C56}"/>
              </a:ext>
            </a:extLst>
          </p:cNvPr>
          <p:cNvGraphicFramePr>
            <a:graphicFrameLocks noChangeAspect="1"/>
          </p:cNvGraphicFramePr>
          <p:nvPr>
            <p:custDataLst>
              <p:tags r:id="rId2"/>
            </p:custDataLst>
            <p:extLst>
              <p:ext uri="{D42A27DB-BD31-4B8C-83A1-F6EECF244321}">
                <p14:modId xmlns:p14="http://schemas.microsoft.com/office/powerpoint/2010/main" val="2716957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xmlns="" id="{E4157AD1-0C4C-4717-A840-116662C42C5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55692316-7BF1-4B23-93F9-805B920E10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2" name="Title 1">
            <a:extLst>
              <a:ext uri="{FF2B5EF4-FFF2-40B4-BE49-F238E27FC236}">
                <a16:creationId xmlns:a16="http://schemas.microsoft.com/office/drawing/2014/main" xmlns="" id="{8584DCFA-75D8-4A41-9B36-5D188F88A3C9}"/>
              </a:ext>
            </a:extLst>
          </p:cNvPr>
          <p:cNvSpPr>
            <a:spLocks noGrp="1"/>
          </p:cNvSpPr>
          <p:nvPr>
            <p:ph type="title"/>
          </p:nvPr>
        </p:nvSpPr>
        <p:spPr/>
        <p:txBody>
          <a:bodyPr/>
          <a:lstStyle/>
          <a:p>
            <a:r>
              <a:rPr lang="en-US" dirty="0"/>
              <a:t>Practice Question </a:t>
            </a:r>
          </a:p>
        </p:txBody>
      </p:sp>
      <p:sp>
        <p:nvSpPr>
          <p:cNvPr id="3" name="Content Placeholder 2">
            <a:extLst>
              <a:ext uri="{FF2B5EF4-FFF2-40B4-BE49-F238E27FC236}">
                <a16:creationId xmlns:a16="http://schemas.microsoft.com/office/drawing/2014/main" xmlns="" id="{D1C9038D-325B-46E4-A764-91D0D1CD2759}"/>
              </a:ext>
            </a:extLst>
          </p:cNvPr>
          <p:cNvSpPr>
            <a:spLocks noGrp="1"/>
          </p:cNvSpPr>
          <p:nvPr>
            <p:ph idx="1"/>
          </p:nvPr>
        </p:nvSpPr>
        <p:spPr>
          <a:xfrm>
            <a:off x="457198" y="1417638"/>
            <a:ext cx="8039100" cy="859220"/>
          </a:xfrm>
        </p:spPr>
        <p:txBody>
          <a:bodyPr>
            <a:noAutofit/>
          </a:bodyPr>
          <a:lstStyle/>
          <a:p>
            <a:pPr marL="0" indent="0">
              <a:buNone/>
            </a:pPr>
            <a:r>
              <a:rPr lang="en-US" sz="2600" dirty="0"/>
              <a:t>While in quarantine, many people started to bake which </a:t>
            </a:r>
            <a:r>
              <a:rPr lang="en-US" sz="2600" b="1" dirty="0"/>
              <a:t>increased</a:t>
            </a:r>
            <a:r>
              <a:rPr lang="en-US" sz="2600" dirty="0"/>
              <a:t> the </a:t>
            </a:r>
            <a:r>
              <a:rPr lang="en-US" sz="2600" dirty="0">
                <a:solidFill>
                  <a:srgbClr val="0879C3"/>
                </a:solidFill>
              </a:rPr>
              <a:t>demand</a:t>
            </a:r>
            <a:r>
              <a:rPr lang="en-US" sz="2600" dirty="0"/>
              <a:t> for flour. How did this </a:t>
            </a:r>
            <a:r>
              <a:rPr lang="en-US" sz="2600" b="1" dirty="0"/>
              <a:t>change in preferences </a:t>
            </a:r>
            <a:r>
              <a:rPr lang="en-US" sz="2600" dirty="0"/>
              <a:t>effect </a:t>
            </a:r>
            <a:r>
              <a:rPr lang="en-US" sz="2600" dirty="0">
                <a:solidFill>
                  <a:srgbClr val="0879C3"/>
                </a:solidFill>
              </a:rPr>
              <a:t>demand</a:t>
            </a:r>
            <a:r>
              <a:rPr lang="en-US" sz="2600" dirty="0"/>
              <a:t> for flour?</a:t>
            </a:r>
          </a:p>
        </p:txBody>
      </p:sp>
      <p:sp>
        <p:nvSpPr>
          <p:cNvPr id="8" name="Content Placeholder 7">
            <a:extLst>
              <a:ext uri="{FF2B5EF4-FFF2-40B4-BE49-F238E27FC236}">
                <a16:creationId xmlns:a16="http://schemas.microsoft.com/office/drawing/2014/main" xmlns="" id="{2D88370F-0F26-4E65-9680-A51FDDC6D5EF}"/>
              </a:ext>
            </a:extLst>
          </p:cNvPr>
          <p:cNvSpPr>
            <a:spLocks noGrp="1"/>
          </p:cNvSpPr>
          <p:nvPr>
            <p:ph idx="12"/>
          </p:nvPr>
        </p:nvSpPr>
        <p:spPr>
          <a:xfrm>
            <a:off x="457198" y="2964600"/>
            <a:ext cx="4567807" cy="1849138"/>
          </a:xfrm>
        </p:spPr>
        <p:txBody>
          <a:bodyPr>
            <a:noAutofit/>
          </a:bodyPr>
          <a:lstStyle/>
          <a:p>
            <a:pPr marL="457200" lvl="1">
              <a:buSzPct val="100000"/>
              <a:buFont typeface="+mj-lt"/>
              <a:buAutoNum type="alphaUcPeriod"/>
            </a:pPr>
            <a:r>
              <a:rPr lang="en-US" dirty="0"/>
              <a:t>it caused the demand curve to shift left</a:t>
            </a:r>
          </a:p>
          <a:p>
            <a:pPr marL="457200" lvl="1">
              <a:buSzPct val="100000"/>
              <a:buFont typeface="+mj-lt"/>
              <a:buAutoNum type="alphaUcPeriod"/>
            </a:pPr>
            <a:r>
              <a:rPr lang="en-US" dirty="0"/>
              <a:t>it caused a movement up along the demand curve</a:t>
            </a:r>
          </a:p>
          <a:p>
            <a:pPr marL="457200" lvl="1">
              <a:buSzPct val="100000"/>
              <a:buFont typeface="+mj-lt"/>
              <a:buAutoNum type="alphaUcPeriod"/>
            </a:pPr>
            <a:r>
              <a:rPr lang="en-US" dirty="0"/>
              <a:t>it caused the demand curve to shift right</a:t>
            </a:r>
          </a:p>
          <a:p>
            <a:pPr marL="457200" lvl="1">
              <a:buSzPct val="100000"/>
              <a:buFont typeface="+mj-lt"/>
              <a:buAutoNum type="alphaUcPeriod"/>
            </a:pPr>
            <a:r>
              <a:rPr lang="en-US" dirty="0"/>
              <a:t>It caused a movement down along the demand curve</a:t>
            </a:r>
          </a:p>
        </p:txBody>
      </p:sp>
      <p:pic>
        <p:nvPicPr>
          <p:cNvPr id="12" name="Picture 2" descr="A star."/>
          <p:cNvPicPr>
            <a:picLocks noGrp="1" noChangeAspect="1" noChangeArrowheads="1"/>
          </p:cNvPicPr>
          <p:nvPr>
            <p:ph type="pic" sz="quarter" idx="10"/>
          </p:nvPr>
        </p:nvPicPr>
        <p:blipFill>
          <a:blip r:embed="rId8">
            <a:extLst>
              <a:ext uri="{28A0092B-C50C-407E-A947-70E740481C1C}">
                <a14:useLocalDpi xmlns:a14="http://schemas.microsoft.com/office/drawing/2010/main" val="0"/>
              </a:ext>
            </a:extLst>
          </a:blip>
          <a:stretch>
            <a:fillRect/>
          </a:stretch>
        </p:blipFill>
        <p:spPr bwMode="auto">
          <a:xfrm>
            <a:off x="91406" y="4643035"/>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3149461" y="4984441"/>
            <a:ext cx="2654577" cy="501818"/>
          </a:xfrm>
        </p:spPr>
        <p:txBody>
          <a:bodyPr>
            <a:normAutofit/>
          </a:bodyPr>
          <a:lstStyle/>
          <a:p>
            <a:pPr marL="0" indent="0">
              <a:buNone/>
            </a:pPr>
            <a:r>
              <a:rPr lang="en-US" sz="2400" dirty="0"/>
              <a:t>- Correct Answer</a:t>
            </a:r>
          </a:p>
        </p:txBody>
      </p:sp>
      <p:pic>
        <p:nvPicPr>
          <p:cNvPr id="9" name="Picture 8" descr="A screenshot of a cell phone&#10;&#10;Description automatically generated">
            <a:extLst>
              <a:ext uri="{FF2B5EF4-FFF2-40B4-BE49-F238E27FC236}">
                <a16:creationId xmlns:a16="http://schemas.microsoft.com/office/drawing/2014/main" xmlns="" id="{80FB39FC-4F8A-484F-8A85-556517D784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6936" y="2696134"/>
            <a:ext cx="3240393" cy="2361642"/>
          </a:xfrm>
          <a:prstGeom prst="rect">
            <a:avLst/>
          </a:prstGeom>
        </p:spPr>
      </p:pic>
      <p:sp>
        <p:nvSpPr>
          <p:cNvPr id="10" name="TextBox 9">
            <a:extLst>
              <a:ext uri="{FF2B5EF4-FFF2-40B4-BE49-F238E27FC236}">
                <a16:creationId xmlns:a16="http://schemas.microsoft.com/office/drawing/2014/main" xmlns="" id="{C3ABBE24-9838-4CFB-9876-58AF508B6D3C}"/>
              </a:ext>
            </a:extLst>
          </p:cNvPr>
          <p:cNvSpPr txBox="1"/>
          <p:nvPr/>
        </p:nvSpPr>
        <p:spPr>
          <a:xfrm>
            <a:off x="5804038" y="3551854"/>
            <a:ext cx="2999184" cy="1261884"/>
          </a:xfrm>
          <a:prstGeom prst="rect">
            <a:avLst/>
          </a:prstGeom>
          <a:solidFill>
            <a:srgbClr val="F1F1F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Coronavirus Baking Boom Has Made It Hard to Find Flour.”</a:t>
            </a:r>
            <a:endParaRPr lang="en-US" sz="2000" i="1" dirty="0">
              <a:latin typeface="Times New Roman" panose="02020603050405020304" pitchFamily="18" charset="0"/>
              <a:cs typeface="Times New Roman" panose="02020603050405020304" pitchFamily="18" charset="0"/>
            </a:endParaRPr>
          </a:p>
          <a:p>
            <a:endParaRPr lang="en-US" sz="800" i="1" dirty="0">
              <a:latin typeface="Times New Roman" panose="02020603050405020304" pitchFamily="18" charset="0"/>
              <a:cs typeface="Times New Roman" panose="02020603050405020304" pitchFamily="18" charset="0"/>
            </a:endParaRPr>
          </a:p>
          <a:p>
            <a:r>
              <a:rPr lang="en-US" sz="800" i="1"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hlinkClick r:id="rId10"/>
              </a:rPr>
              <a:t>TIME</a:t>
            </a:r>
            <a:r>
              <a:rPr lang="en-US" sz="800" i="1"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(May 13, 2020)</a:t>
            </a:r>
          </a:p>
        </p:txBody>
      </p:sp>
    </p:spTree>
    <p:extLst>
      <p:ext uri="{BB962C8B-B14F-4D97-AF65-F5344CB8AC3E}">
        <p14:creationId xmlns:p14="http://schemas.microsoft.com/office/powerpoint/2010/main" val="384415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could the following factors change </a:t>
            </a:r>
            <a:r>
              <a:rPr lang="en-US" sz="2800" b="1" dirty="0"/>
              <a:t>the market for loanable funds?</a:t>
            </a:r>
            <a:endParaRPr lang="en-US" sz="2800" dirty="0"/>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kern="0" dirty="0"/>
              <a:t>3. Governments increase spending to combat the public health crisis and reduce the economic fallout</a:t>
            </a:r>
          </a:p>
          <a:p>
            <a:pPr marL="0" indent="0">
              <a:buNone/>
            </a:pPr>
            <a:endParaRPr lang="en-US" sz="2000" kern="0" dirty="0"/>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3114180"/>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6114553"/>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4005038" y="3108138"/>
            <a:ext cx="1239476" cy="5016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6334125" y="6124079"/>
            <a:ext cx="2321513"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Quantity of loanable funds</a:t>
            </a: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4016708"/>
            <a:ext cx="2341924" cy="1640649"/>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416162" y="4016708"/>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rPr>
              <a:t>Savings</a:t>
            </a:r>
            <a:endParaRPr kumimoji="0" lang="en-US" sz="1300" b="0" i="0" u="none" strike="noStrike" kern="1200" cap="none" spc="0" normalizeH="0" baseline="0" noProof="0" dirty="0">
              <a:ln>
                <a:noFill/>
              </a:ln>
              <a:solidFill>
                <a:srgbClr val="E78B9E"/>
              </a:solidFill>
              <a:effectLst/>
              <a:uLnTx/>
              <a:uFillTx/>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182748" y="3335603"/>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713146" y="497860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Investments</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
        <p:nvSpPr>
          <p:cNvPr id="30" name="TextBox 29">
            <a:extLst>
              <a:ext uri="{FF2B5EF4-FFF2-40B4-BE49-F238E27FC236}">
                <a16:creationId xmlns:a16="http://schemas.microsoft.com/office/drawing/2014/main" xmlns="" id="{50B8C813-C46C-4B43-8059-7A62D4BF0E9F}"/>
              </a:ext>
            </a:extLst>
          </p:cNvPr>
          <p:cNvSpPr txBox="1"/>
          <p:nvPr/>
        </p:nvSpPr>
        <p:spPr>
          <a:xfrm>
            <a:off x="5290700" y="2924966"/>
            <a:ext cx="3151372" cy="2970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Market for </a:t>
            </a:r>
            <a:r>
              <a:rPr lang="en-US" sz="1330" dirty="0">
                <a:solidFill>
                  <a:prstClr val="black"/>
                </a:solidFill>
                <a:latin typeface="Arial"/>
              </a:rPr>
              <a:t>Loanable Funds</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14" name="Straight Connector 13">
            <a:extLst>
              <a:ext uri="{FF2B5EF4-FFF2-40B4-BE49-F238E27FC236}">
                <a16:creationId xmlns:a16="http://schemas.microsoft.com/office/drawing/2014/main" xmlns="" id="{C923D3C1-8509-4040-8616-50EBD44D0A19}"/>
              </a:ext>
            </a:extLst>
          </p:cNvPr>
          <p:cNvCxnSpPr>
            <a:cxnSpLocks/>
          </p:cNvCxnSpPr>
          <p:nvPr/>
        </p:nvCxnSpPr>
        <p:spPr>
          <a:xfrm flipV="1">
            <a:off x="5074238" y="3469587"/>
            <a:ext cx="2211466" cy="1486692"/>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F3F22766-8BA0-4975-A0FD-5CFF859D6B7A}"/>
              </a:ext>
            </a:extLst>
          </p:cNvPr>
          <p:cNvSpPr txBox="1"/>
          <p:nvPr/>
        </p:nvSpPr>
        <p:spPr>
          <a:xfrm>
            <a:off x="7285703" y="3271545"/>
            <a:ext cx="1582993"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rPr>
              <a:t>Covid-19 Savings</a:t>
            </a:r>
            <a:endParaRPr kumimoji="0" lang="en-US" sz="1300" b="0" i="0" u="none" strike="noStrike" kern="1200" cap="none" spc="0" normalizeH="0" baseline="0" noProof="0" dirty="0">
              <a:ln>
                <a:noFill/>
              </a:ln>
              <a:solidFill>
                <a:srgbClr val="D72246"/>
              </a:solidFill>
              <a:effectLst/>
              <a:uLnTx/>
              <a:uFillTx/>
              <a:latin typeface="Lucida Grande" pitchFamily="1" charset="0"/>
              <a:ea typeface="Geneva" pitchFamily="1" charset="-128"/>
              <a:cs typeface="+mn-cs"/>
            </a:endParaRPr>
          </a:p>
        </p:txBody>
      </p:sp>
      <p:cxnSp>
        <p:nvCxnSpPr>
          <p:cNvPr id="20" name="Straight Arrow Connector 19">
            <a:extLst>
              <a:ext uri="{FF2B5EF4-FFF2-40B4-BE49-F238E27FC236}">
                <a16:creationId xmlns:a16="http://schemas.microsoft.com/office/drawing/2014/main" xmlns="" id="{47BAFD2B-28F4-4E2F-ABFF-3D7B079331CD}"/>
              </a:ext>
            </a:extLst>
          </p:cNvPr>
          <p:cNvCxnSpPr>
            <a:cxnSpLocks/>
          </p:cNvCxnSpPr>
          <p:nvPr/>
        </p:nvCxnSpPr>
        <p:spPr>
          <a:xfrm flipV="1">
            <a:off x="6555796" y="4065529"/>
            <a:ext cx="618285" cy="1"/>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5CB45DE-C5D0-4E64-8BA8-F04854CAD30D}"/>
              </a:ext>
            </a:extLst>
          </p:cNvPr>
          <p:cNvCxnSpPr>
            <a:cxnSpLocks/>
          </p:cNvCxnSpPr>
          <p:nvPr/>
        </p:nvCxnSpPr>
        <p:spPr>
          <a:xfrm flipH="1">
            <a:off x="5201939" y="4188540"/>
            <a:ext cx="2" cy="275304"/>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5413145-60A7-41D9-B168-4ED4D6BDD100}"/>
              </a:ext>
            </a:extLst>
          </p:cNvPr>
          <p:cNvCxnSpPr>
            <a:cxnSpLocks/>
          </p:cNvCxnSpPr>
          <p:nvPr/>
        </p:nvCxnSpPr>
        <p:spPr>
          <a:xfrm>
            <a:off x="6768774" y="4510672"/>
            <a:ext cx="0" cy="160388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xmlns="" id="{A367B851-D078-48DC-B42E-AC7397158A39}"/>
              </a:ext>
            </a:extLst>
          </p:cNvPr>
          <p:cNvCxnSpPr>
            <a:cxnSpLocks/>
          </p:cNvCxnSpPr>
          <p:nvPr/>
        </p:nvCxnSpPr>
        <p:spPr>
          <a:xfrm>
            <a:off x="6295428" y="4162982"/>
            <a:ext cx="0" cy="1961097"/>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xmlns="" id="{5A71C655-01C4-4480-9CBF-EDC3093380F8}"/>
              </a:ext>
            </a:extLst>
          </p:cNvPr>
          <p:cNvCxnSpPr>
            <a:cxnSpLocks/>
          </p:cNvCxnSpPr>
          <p:nvPr/>
        </p:nvCxnSpPr>
        <p:spPr>
          <a:xfrm>
            <a:off x="6375508" y="5657357"/>
            <a:ext cx="305740"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3DFFBE1-A6E8-48BE-B1E3-066B54B4A4E8}"/>
              </a:ext>
            </a:extLst>
          </p:cNvPr>
          <p:cNvCxnSpPr>
            <a:cxnSpLocks/>
          </p:cNvCxnSpPr>
          <p:nvPr/>
        </p:nvCxnSpPr>
        <p:spPr>
          <a:xfrm flipH="1">
            <a:off x="5073564" y="4473676"/>
            <a:ext cx="1706850"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xmlns="" id="{87B77B97-2DE4-4E2D-A6CE-5AA77F48CC97}"/>
              </a:ext>
            </a:extLst>
          </p:cNvPr>
          <p:cNvCxnSpPr>
            <a:cxnSpLocks/>
          </p:cNvCxnSpPr>
          <p:nvPr/>
        </p:nvCxnSpPr>
        <p:spPr>
          <a:xfrm flipH="1">
            <a:off x="5073564" y="4139379"/>
            <a:ext cx="1227108" cy="23603"/>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823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690753" y="3104707"/>
            <a:ext cx="4454557" cy="691116"/>
          </a:xfrm>
        </p:spPr>
        <p:txBody>
          <a:bodyPr/>
          <a:lstStyle/>
          <a:p>
            <a:r>
              <a:rPr lang="en-US" dirty="0"/>
              <a:t>The Financial Sector</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800060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45DC171-9B38-47B3-9F97-0846E92D8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45DC171-9B38-47B3-9F97-0846E92D85A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4473244-466A-4D6F-AE7A-B4E3EC005B7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E56DEF6D-7313-4ED3-BB40-AA957A7656F8}"/>
              </a:ext>
            </a:extLst>
          </p:cNvPr>
          <p:cNvSpPr>
            <a:spLocks noGrp="1"/>
          </p:cNvSpPr>
          <p:nvPr>
            <p:ph type="title"/>
          </p:nvPr>
        </p:nvSpPr>
        <p:spPr>
          <a:xfrm>
            <a:off x="0" y="274638"/>
            <a:ext cx="9144000" cy="1143000"/>
          </a:xfrm>
        </p:spPr>
        <p:txBody>
          <a:bodyPr>
            <a:noAutofit/>
          </a:bodyPr>
          <a:lstStyle/>
          <a:p>
            <a:r>
              <a:rPr lang="en-US" sz="3200" dirty="0"/>
              <a:t>Everyday Economics: The Stock Market Must be Interpreted Carefully</a:t>
            </a:r>
          </a:p>
        </p:txBody>
      </p:sp>
      <p:sp>
        <p:nvSpPr>
          <p:cNvPr id="5" name="Content Placeholder 4">
            <a:extLst>
              <a:ext uri="{FF2B5EF4-FFF2-40B4-BE49-F238E27FC236}">
                <a16:creationId xmlns:a16="http://schemas.microsoft.com/office/drawing/2014/main" xmlns="" id="{7862E23B-F866-4DEB-AE0F-1C906F211748}"/>
              </a:ext>
            </a:extLst>
          </p:cNvPr>
          <p:cNvSpPr>
            <a:spLocks noGrp="1"/>
          </p:cNvSpPr>
          <p:nvPr>
            <p:ph idx="1"/>
          </p:nvPr>
        </p:nvSpPr>
        <p:spPr>
          <a:xfrm>
            <a:off x="457200" y="1600200"/>
            <a:ext cx="4114800" cy="2512971"/>
          </a:xfrm>
        </p:spPr>
        <p:txBody>
          <a:bodyPr>
            <a:noAutofit/>
          </a:bodyPr>
          <a:lstStyle/>
          <a:p>
            <a:pPr>
              <a:buFont typeface="Wingdings" panose="05000000000000000000" pitchFamily="2" charset="2"/>
              <a:buChar char="§"/>
            </a:pPr>
            <a:r>
              <a:rPr lang="en-US" sz="2000" dirty="0"/>
              <a:t>Despite record unemployment, the S&amp;P 500 reached record highs in August</a:t>
            </a:r>
          </a:p>
          <a:p>
            <a:pPr>
              <a:buFont typeface="Wingdings" panose="05000000000000000000" pitchFamily="2" charset="2"/>
              <a:buChar char="§"/>
            </a:pPr>
            <a:r>
              <a:rPr lang="en-US" sz="2000" dirty="0"/>
              <a:t>Indicators like the S&amp;P 500 must be interpreted critically, the 5 largest stocks increased 35% while the remaining 495 stocks collectively declined 5%</a:t>
            </a:r>
          </a:p>
        </p:txBody>
      </p:sp>
      <p:pic>
        <p:nvPicPr>
          <p:cNvPr id="3" name="Picture 2">
            <a:extLst>
              <a:ext uri="{FF2B5EF4-FFF2-40B4-BE49-F238E27FC236}">
                <a16:creationId xmlns:a16="http://schemas.microsoft.com/office/drawing/2014/main" xmlns="" id="{6DF0F53B-7632-4BFE-B77A-42467729AF1D}"/>
              </a:ext>
            </a:extLst>
          </p:cNvPr>
          <p:cNvPicPr>
            <a:picLocks noChangeAspect="1"/>
          </p:cNvPicPr>
          <p:nvPr/>
        </p:nvPicPr>
        <p:blipFill>
          <a:blip r:embed="rId8"/>
          <a:stretch>
            <a:fillRect/>
          </a:stretch>
        </p:blipFill>
        <p:spPr>
          <a:xfrm>
            <a:off x="1278329" y="4183478"/>
            <a:ext cx="6480410" cy="2110550"/>
          </a:xfrm>
          <a:prstGeom prst="rect">
            <a:avLst/>
          </a:prstGeom>
        </p:spPr>
      </p:pic>
      <p:pic>
        <p:nvPicPr>
          <p:cNvPr id="10" name="Picture 9">
            <a:extLst>
              <a:ext uri="{FF2B5EF4-FFF2-40B4-BE49-F238E27FC236}">
                <a16:creationId xmlns:a16="http://schemas.microsoft.com/office/drawing/2014/main" xmlns="" id="{858932DD-DD3D-4059-8B46-3F4149B5A73E}"/>
              </a:ext>
            </a:extLst>
          </p:cNvPr>
          <p:cNvPicPr>
            <a:picLocks noChangeAspect="1"/>
          </p:cNvPicPr>
          <p:nvPr/>
        </p:nvPicPr>
        <p:blipFill rotWithShape="1">
          <a:blip r:embed="rId9"/>
          <a:srcRect b="23364"/>
          <a:stretch/>
        </p:blipFill>
        <p:spPr>
          <a:xfrm>
            <a:off x="4518534" y="1425836"/>
            <a:ext cx="4591826" cy="2408745"/>
          </a:xfrm>
          <a:prstGeom prst="rect">
            <a:avLst/>
          </a:prstGeom>
        </p:spPr>
      </p:pic>
      <p:sp>
        <p:nvSpPr>
          <p:cNvPr id="8" name="TextBox 7">
            <a:extLst>
              <a:ext uri="{FF2B5EF4-FFF2-40B4-BE49-F238E27FC236}">
                <a16:creationId xmlns:a16="http://schemas.microsoft.com/office/drawing/2014/main" xmlns="" id="{B12DCB43-AA93-4128-9240-742AF1A6D212}"/>
              </a:ext>
            </a:extLst>
          </p:cNvPr>
          <p:cNvSpPr txBox="1"/>
          <p:nvPr/>
        </p:nvSpPr>
        <p:spPr>
          <a:xfrm>
            <a:off x="1199805" y="6217140"/>
            <a:ext cx="3752850" cy="276999"/>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Source: Google Market Summary</a:t>
            </a:r>
          </a:p>
        </p:txBody>
      </p:sp>
      <p:sp>
        <p:nvSpPr>
          <p:cNvPr id="12" name="TextBox 11">
            <a:extLst>
              <a:ext uri="{FF2B5EF4-FFF2-40B4-BE49-F238E27FC236}">
                <a16:creationId xmlns:a16="http://schemas.microsoft.com/office/drawing/2014/main" xmlns="" id="{701839A1-0991-4D7A-975B-1759D8D31166}"/>
              </a:ext>
            </a:extLst>
          </p:cNvPr>
          <p:cNvSpPr txBox="1"/>
          <p:nvPr/>
        </p:nvSpPr>
        <p:spPr>
          <a:xfrm>
            <a:off x="3933648" y="4164606"/>
            <a:ext cx="1169769" cy="276999"/>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S&amp;P 500 Index</a:t>
            </a:r>
          </a:p>
        </p:txBody>
      </p:sp>
    </p:spTree>
    <p:extLst>
      <p:ext uri="{BB962C8B-B14F-4D97-AF65-F5344CB8AC3E}">
        <p14:creationId xmlns:p14="http://schemas.microsoft.com/office/powerpoint/2010/main" val="15558980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International Finance and the Exchange Rate</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3144637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A Global Public Health Crises Changes the Value of Currencies</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1" y="1417638"/>
            <a:ext cx="5370646" cy="2528211"/>
          </a:xfrm>
        </p:spPr>
        <p:txBody>
          <a:bodyPr>
            <a:noAutofit/>
          </a:bodyPr>
          <a:lstStyle/>
          <a:p>
            <a:pPr>
              <a:buFont typeface="Wingdings" panose="05000000000000000000" pitchFamily="2" charset="2"/>
              <a:buChar char="§"/>
            </a:pPr>
            <a:r>
              <a:rPr lang="en-US" sz="2000" dirty="0"/>
              <a:t>Early in the pandemic the US dollar value increased as foreign investors bought more of the ‘safe haven’ currency</a:t>
            </a:r>
          </a:p>
          <a:p>
            <a:pPr>
              <a:buFont typeface="Wingdings" panose="05000000000000000000" pitchFamily="2" charset="2"/>
              <a:buChar char="§"/>
            </a:pPr>
            <a:r>
              <a:rPr lang="en-US" sz="2000" dirty="0"/>
              <a:t>However, as the U.S. struggled to contain the virus the value of the U.S. dollar decreased rapidly due to foreigners’ decreased demand because of the U.S. response to Covid-19</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871" y="1417638"/>
            <a:ext cx="2760212" cy="1268843"/>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6378871" y="1886262"/>
            <a:ext cx="2760212" cy="800219"/>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“The US dollar is still king during the coronavirus”</a:t>
            </a:r>
          </a:p>
          <a:p>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hlinkClick r:id="rId9"/>
              </a:rPr>
              <a:t>CNN</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(April 17, 2020)</a:t>
            </a:r>
            <a:endParaRPr lang="en-US" sz="1000" dirty="0"/>
          </a:p>
        </p:txBody>
      </p:sp>
      <p:sp>
        <p:nvSpPr>
          <p:cNvPr id="9" name="TextBox 8">
            <a:extLst>
              <a:ext uri="{FF2B5EF4-FFF2-40B4-BE49-F238E27FC236}">
                <a16:creationId xmlns:a16="http://schemas.microsoft.com/office/drawing/2014/main" xmlns="" id="{ACFE37C3-EE4F-4B67-9B71-831C8979D7E5}"/>
              </a:ext>
            </a:extLst>
          </p:cNvPr>
          <p:cNvSpPr txBox="1"/>
          <p:nvPr/>
        </p:nvSpPr>
        <p:spPr>
          <a:xfrm>
            <a:off x="1144785" y="6231287"/>
            <a:ext cx="3752850" cy="276999"/>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Source: MarketWatch</a:t>
            </a:r>
          </a:p>
        </p:txBody>
      </p:sp>
      <p:pic>
        <p:nvPicPr>
          <p:cNvPr id="3" name="Picture 2">
            <a:extLst>
              <a:ext uri="{FF2B5EF4-FFF2-40B4-BE49-F238E27FC236}">
                <a16:creationId xmlns:a16="http://schemas.microsoft.com/office/drawing/2014/main" xmlns="" id="{E3E1289C-D260-4DEB-9D5F-6F36B60E723F}"/>
              </a:ext>
            </a:extLst>
          </p:cNvPr>
          <p:cNvPicPr>
            <a:picLocks noChangeAspect="1"/>
          </p:cNvPicPr>
          <p:nvPr/>
        </p:nvPicPr>
        <p:blipFill>
          <a:blip r:embed="rId10"/>
          <a:stretch>
            <a:fillRect/>
          </a:stretch>
        </p:blipFill>
        <p:spPr>
          <a:xfrm>
            <a:off x="1144785" y="4257074"/>
            <a:ext cx="6854429" cy="2011680"/>
          </a:xfrm>
          <a:prstGeom prst="rect">
            <a:avLst/>
          </a:prstGeom>
        </p:spPr>
      </p:pic>
      <p:sp>
        <p:nvSpPr>
          <p:cNvPr id="10" name="TextBox 9">
            <a:extLst>
              <a:ext uri="{FF2B5EF4-FFF2-40B4-BE49-F238E27FC236}">
                <a16:creationId xmlns:a16="http://schemas.microsoft.com/office/drawing/2014/main" xmlns="" id="{00B604E6-D6AB-4887-BA73-FA531A98FB0A}"/>
              </a:ext>
            </a:extLst>
          </p:cNvPr>
          <p:cNvSpPr txBox="1"/>
          <p:nvPr/>
        </p:nvSpPr>
        <p:spPr>
          <a:xfrm>
            <a:off x="1144785" y="3980075"/>
            <a:ext cx="3752850" cy="276999"/>
          </a:xfrm>
          <a:prstGeom prst="rect">
            <a:avLst/>
          </a:prstGeom>
          <a:noFill/>
        </p:spPr>
        <p:txBody>
          <a:bodyPr wrap="square" rtlCol="0">
            <a:spAutoFit/>
          </a:bodyPr>
          <a:lstStyle/>
          <a:p>
            <a:r>
              <a:rPr lang="en-US" sz="1200" dirty="0">
                <a:solidFill>
                  <a:prstClr val="black"/>
                </a:solidFill>
                <a:latin typeface="Times New Roman" panose="02020603050405020304" pitchFamily="18" charset="0"/>
                <a:cs typeface="Times New Roman" panose="02020603050405020304" pitchFamily="18" charset="0"/>
              </a:rPr>
              <a:t>U.S. Dollar Index</a:t>
            </a:r>
          </a:p>
        </p:txBody>
      </p:sp>
      <p:pic>
        <p:nvPicPr>
          <p:cNvPr id="17" name="Picture 16" descr="Newspaper clipart&#10;&#10;Description automatically generated">
            <a:extLst>
              <a:ext uri="{FF2B5EF4-FFF2-40B4-BE49-F238E27FC236}">
                <a16:creationId xmlns:a16="http://schemas.microsoft.com/office/drawing/2014/main" xmlns="" id="{9F0575C6-015C-4EDB-A065-63BA757060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9856" y="2630432"/>
            <a:ext cx="2855851" cy="1592710"/>
          </a:xfrm>
          <a:prstGeom prst="rect">
            <a:avLst/>
          </a:prstGeom>
        </p:spPr>
      </p:pic>
      <p:sp>
        <p:nvSpPr>
          <p:cNvPr id="18" name="TextBox 17">
            <a:extLst>
              <a:ext uri="{FF2B5EF4-FFF2-40B4-BE49-F238E27FC236}">
                <a16:creationId xmlns:a16="http://schemas.microsoft.com/office/drawing/2014/main" xmlns="" id="{8A7C34C6-D442-404E-9491-89D81B8DFD46}"/>
              </a:ext>
            </a:extLst>
          </p:cNvPr>
          <p:cNvSpPr txBox="1"/>
          <p:nvPr/>
        </p:nvSpPr>
        <p:spPr>
          <a:xfrm>
            <a:off x="5869856" y="3106474"/>
            <a:ext cx="2855851" cy="1077218"/>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“The world loves the US dollar … the pandemic could change that”</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hlinkClick r:id="rId11"/>
              </a:rPr>
              <a:t>CNN</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(July 16, 2020)</a:t>
            </a:r>
            <a:endParaRPr lang="en-US" sz="1000" dirty="0"/>
          </a:p>
        </p:txBody>
      </p:sp>
    </p:spTree>
    <p:extLst>
      <p:ext uri="{BB962C8B-B14F-4D97-AF65-F5344CB8AC3E}">
        <p14:creationId xmlns:p14="http://schemas.microsoft.com/office/powerpoint/2010/main" val="5105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E98D136F-48D4-41C5-9E56-D633A24A95B4}"/>
              </a:ext>
            </a:extLst>
          </p:cNvPr>
          <p:cNvGraphicFramePr>
            <a:graphicFrameLocks noChangeAspect="1"/>
          </p:cNvGraphicFramePr>
          <p:nvPr>
            <p:custDataLst>
              <p:tags r:id="rId2"/>
            </p:custDataLst>
            <p:extLst>
              <p:ext uri="{D42A27DB-BD31-4B8C-83A1-F6EECF244321}">
                <p14:modId xmlns:p14="http://schemas.microsoft.com/office/powerpoint/2010/main" val="4006884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E98D136F-48D4-41C5-9E56-D633A24A95B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1FA17EA0-A6D2-4C8E-A622-5A70349F1B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Arial" panose="020B0604020202020204" pitchFamily="34" charset="0"/>
              <a:sym typeface="Arial" panose="020B0604020202020204" pitchFamily="34" charset="0"/>
            </a:endParaRPr>
          </a:p>
        </p:txBody>
      </p:sp>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8"/>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3183304"/>
            <a:ext cx="4265744" cy="646331"/>
          </a:xfrm>
        </p:spPr>
        <p:txBody>
          <a:bodyPr/>
          <a:lstStyle/>
          <a:p>
            <a:r>
              <a:rPr lang="en-US" dirty="0"/>
              <a:t>Business Cycles</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1284110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115EDDD-5107-4312-9D21-8796536A8A20}"/>
              </a:ext>
            </a:extLst>
          </p:cNvPr>
          <p:cNvGraphicFramePr>
            <a:graphicFrameLocks noChangeAspect="1"/>
          </p:cNvGraphicFramePr>
          <p:nvPr>
            <p:custDataLst>
              <p:tags r:id="rId2"/>
            </p:custDataLst>
            <p:extLst>
              <p:ext uri="{D42A27DB-BD31-4B8C-83A1-F6EECF244321}">
                <p14:modId xmlns:p14="http://schemas.microsoft.com/office/powerpoint/2010/main" val="1033127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xmlns="" id="{8115EDDD-5107-4312-9D21-8796536A8A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69412EB5-C113-493D-A16C-B268867B395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4" name="Title 3">
            <a:extLst>
              <a:ext uri="{FF2B5EF4-FFF2-40B4-BE49-F238E27FC236}">
                <a16:creationId xmlns:a16="http://schemas.microsoft.com/office/drawing/2014/main" xmlns="" id="{7FE97EED-F6DD-4EDD-BD6E-9488BEC1B6EF}"/>
              </a:ext>
            </a:extLst>
          </p:cNvPr>
          <p:cNvSpPr>
            <a:spLocks noGrp="1"/>
          </p:cNvSpPr>
          <p:nvPr>
            <p:ph type="title"/>
          </p:nvPr>
        </p:nvSpPr>
        <p:spPr>
          <a:xfrm>
            <a:off x="0" y="274638"/>
            <a:ext cx="9144000" cy="1143000"/>
          </a:xfrm>
        </p:spPr>
        <p:txBody>
          <a:bodyPr>
            <a:normAutofit fontScale="90000"/>
          </a:bodyPr>
          <a:lstStyle/>
          <a:p>
            <a:r>
              <a:rPr lang="en-US" dirty="0"/>
              <a:t>Everyday Economics: Official Indicators Can’t Keep Pace with Abrupt Economic Changes</a:t>
            </a:r>
          </a:p>
        </p:txBody>
      </p:sp>
      <p:sp>
        <p:nvSpPr>
          <p:cNvPr id="5" name="Content Placeholder 4">
            <a:extLst>
              <a:ext uri="{FF2B5EF4-FFF2-40B4-BE49-F238E27FC236}">
                <a16:creationId xmlns:a16="http://schemas.microsoft.com/office/drawing/2014/main" xmlns="" id="{D94A73FE-9BF5-41C8-8C27-004C6AF3CA74}"/>
              </a:ext>
            </a:extLst>
          </p:cNvPr>
          <p:cNvSpPr>
            <a:spLocks noGrp="1"/>
          </p:cNvSpPr>
          <p:nvPr>
            <p:ph idx="1"/>
          </p:nvPr>
        </p:nvSpPr>
        <p:spPr>
          <a:xfrm>
            <a:off x="457200" y="1417639"/>
            <a:ext cx="5638799" cy="2011362"/>
          </a:xfrm>
        </p:spPr>
        <p:txBody>
          <a:bodyPr>
            <a:normAutofit lnSpcReduction="10000"/>
          </a:bodyPr>
          <a:lstStyle/>
          <a:p>
            <a:pPr>
              <a:buFont typeface="Wingdings" panose="05000000000000000000" pitchFamily="2" charset="2"/>
              <a:buChar char="§"/>
            </a:pPr>
            <a:r>
              <a:rPr lang="en-US" sz="2600" dirty="0"/>
              <a:t>Government’s official economic indicators can </a:t>
            </a:r>
            <a:r>
              <a:rPr lang="en-US" sz="2600" b="1" dirty="0"/>
              <a:t>take months to collect</a:t>
            </a:r>
            <a:r>
              <a:rPr lang="en-US" sz="2600" dirty="0"/>
              <a:t>, analyze and report - too slow for the swift economic disruption caused by Covid-19</a:t>
            </a:r>
          </a:p>
        </p:txBody>
      </p:sp>
      <p:pic>
        <p:nvPicPr>
          <p:cNvPr id="13" name="Picture 12" descr="Newspaper clipart&#10;&#10;Description automatically generated">
            <a:extLst>
              <a:ext uri="{FF2B5EF4-FFF2-40B4-BE49-F238E27FC236}">
                <a16:creationId xmlns:a16="http://schemas.microsoft.com/office/drawing/2014/main" xmlns="" id="{BDBFD0B6-D852-4226-9399-F7B6AA8AAD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4087" y="1600200"/>
            <a:ext cx="3279913" cy="2390445"/>
          </a:xfrm>
          <a:prstGeom prst="rect">
            <a:avLst/>
          </a:prstGeom>
        </p:spPr>
      </p:pic>
      <p:sp>
        <p:nvSpPr>
          <p:cNvPr id="14" name="TextBox 13">
            <a:extLst>
              <a:ext uri="{FF2B5EF4-FFF2-40B4-BE49-F238E27FC236}">
                <a16:creationId xmlns:a16="http://schemas.microsoft.com/office/drawing/2014/main" xmlns="" id="{A8F358F9-CE67-4BAB-847E-999E8199B2E6}"/>
              </a:ext>
            </a:extLst>
          </p:cNvPr>
          <p:cNvSpPr txBox="1"/>
          <p:nvPr/>
        </p:nvSpPr>
        <p:spPr>
          <a:xfrm>
            <a:off x="5893181" y="2293262"/>
            <a:ext cx="3173983" cy="147732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“Another Way to See the Recession: Power Usage Is Way Down”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hlinkClick r:id="rId9"/>
              </a:rPr>
              <a:t>The New York Times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(April 8, 2020)</a:t>
            </a:r>
            <a:endParaRPr lang="en-US" sz="1200" dirty="0"/>
          </a:p>
        </p:txBody>
      </p:sp>
      <p:sp>
        <p:nvSpPr>
          <p:cNvPr id="8" name="Content Placeholder 4">
            <a:extLst>
              <a:ext uri="{FF2B5EF4-FFF2-40B4-BE49-F238E27FC236}">
                <a16:creationId xmlns:a16="http://schemas.microsoft.com/office/drawing/2014/main" xmlns="" id="{7AF68866-2C3D-48CC-B3D8-756CCAE6C5A8}"/>
              </a:ext>
            </a:extLst>
          </p:cNvPr>
          <p:cNvSpPr txBox="1">
            <a:spLocks/>
          </p:cNvSpPr>
          <p:nvPr/>
        </p:nvSpPr>
        <p:spPr bwMode="auto">
          <a:xfrm>
            <a:off x="457200" y="3931920"/>
            <a:ext cx="8391525" cy="227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Arial" panose="020B0604020202020204" pitchFamily="34" charset="0"/>
              <a:buNone/>
            </a:pPr>
            <a:r>
              <a:rPr lang="en-US" sz="2200" i="1" kern="0" dirty="0">
                <a:solidFill>
                  <a:srgbClr val="215968"/>
                </a:solidFill>
              </a:rPr>
              <a:t>“Although the United States has an array of reliable official economic statistics, none are well suited to tracking a downturn like the current one [Covid-19] when the unemployment rate may change as much in two days as it typically does over an entire year. It is likely that these electricity data – which can be produced with a lag of about a day – will also provide the first clear signal of when the current free fall will end.”</a:t>
            </a:r>
          </a:p>
        </p:txBody>
      </p:sp>
      <p:sp>
        <p:nvSpPr>
          <p:cNvPr id="9" name="TextBox 8">
            <a:extLst>
              <a:ext uri="{FF2B5EF4-FFF2-40B4-BE49-F238E27FC236}">
                <a16:creationId xmlns:a16="http://schemas.microsoft.com/office/drawing/2014/main" xmlns="" id="{ACFE37C3-EE4F-4B67-9B71-831C8979D7E5}"/>
              </a:ext>
            </a:extLst>
          </p:cNvPr>
          <p:cNvSpPr txBox="1"/>
          <p:nvPr/>
        </p:nvSpPr>
        <p:spPr>
          <a:xfrm>
            <a:off x="2695575" y="6202681"/>
            <a:ext cx="3752850" cy="461665"/>
          </a:xfrm>
          <a:prstGeom prst="rect">
            <a:avLst/>
          </a:prstGeom>
          <a:noFill/>
        </p:spPr>
        <p:txBody>
          <a:bodyPr wrap="square" rtlCol="0">
            <a:spAutoFit/>
          </a:bodyPr>
          <a:lstStyle/>
          <a:p>
            <a:pPr marL="171450" indent="-171450">
              <a:buFontTx/>
              <a:buChar char="-"/>
            </a:pPr>
            <a:r>
              <a:rPr lang="en-US" sz="1200" dirty="0">
                <a:solidFill>
                  <a:prstClr val="black"/>
                </a:solidFill>
                <a:latin typeface="Times New Roman" panose="02020603050405020304" pitchFamily="18" charset="0"/>
                <a:cs typeface="Times New Roman" panose="02020603050405020304" pitchFamily="18" charset="0"/>
              </a:rPr>
              <a:t>Justin Wolfers </a:t>
            </a:r>
            <a:r>
              <a:rPr lang="en-US" sz="1200" i="1" dirty="0">
                <a:latin typeface="Times New Roman" panose="02020603050405020304" pitchFamily="18" charset="0"/>
                <a:cs typeface="Times New Roman" panose="02020603050405020304" pitchFamily="18" charset="0"/>
                <a:hlinkClick r:id="rId9"/>
              </a:rPr>
              <a:t>The New York Times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(April 8, 2020)</a:t>
            </a:r>
            <a:endParaRPr lang="en-US" sz="1200" dirty="0"/>
          </a:p>
          <a:p>
            <a:pPr marL="171450" lvl="0" indent="-171450">
              <a:buFontTx/>
              <a:buChar char="-"/>
            </a:pP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3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IS-MP Analysis: Interest Rates and Output</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765621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Let’s use the IS-MP framework to look at the larger picture of Covid-19</a:t>
            </a:r>
          </a:p>
          <a:p>
            <a:pPr>
              <a:buFont typeface="Wingdings" panose="05000000000000000000" pitchFamily="2" charset="2"/>
              <a:buChar char="§"/>
            </a:pPr>
            <a:r>
              <a:rPr lang="en-US" sz="2200" kern="0" dirty="0"/>
              <a:t>While there’s some debate on the details, lets start with the most straightforward: Covid-19 caused a </a:t>
            </a:r>
            <a:r>
              <a:rPr lang="en-US" sz="2200" b="1" kern="0" dirty="0"/>
              <a:t>spending shock</a:t>
            </a:r>
            <a:r>
              <a:rPr lang="en-US" sz="2200" kern="0" dirty="0"/>
              <a:t> in consumption</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a:off x="5071109" y="4130430"/>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946534" y="3997749"/>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MP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536709" y="3129124"/>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946534" y="477328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IS curve</a:t>
            </a:r>
            <a:endParaRPr kumimoji="0" lang="en-US" sz="1300" b="0" i="0" u="none" strike="noStrike" kern="1200" cap="none" spc="0" normalizeH="0" baseline="0" noProof="0" dirty="0">
              <a:ln>
                <a:noFill/>
              </a:ln>
              <a:solidFill>
                <a:srgbClr val="0075C1"/>
              </a:solidFill>
              <a:effectLst/>
              <a:uLnTx/>
              <a:uFillTx/>
              <a:latin typeface="Arial"/>
              <a:ea typeface="Geneva" pitchFamily="1" charset="-128"/>
              <a:cs typeface="+mn-cs"/>
            </a:endParaRPr>
          </a:p>
        </p:txBody>
      </p:sp>
    </p:spTree>
    <p:extLst>
      <p:ext uri="{BB962C8B-B14F-4D97-AF65-F5344CB8AC3E}">
        <p14:creationId xmlns:p14="http://schemas.microsoft.com/office/powerpoint/2010/main" val="2595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mj-lt"/>
              <a:buAutoNum type="arabicPeriod"/>
            </a:pPr>
            <a:r>
              <a:rPr lang="en-US" sz="2200" b="1" kern="0" dirty="0"/>
              <a:t>Spending Shock</a:t>
            </a:r>
            <a:endParaRPr lang="en-US" sz="2200" kern="0" dirty="0"/>
          </a:p>
          <a:p>
            <a:pPr>
              <a:buFont typeface="Wingdings" panose="05000000000000000000" pitchFamily="2" charset="2"/>
              <a:buChar char="§"/>
            </a:pPr>
            <a:r>
              <a:rPr lang="en-US" sz="2200" kern="0" dirty="0"/>
              <a:t>With government shutdowns and historic unemployment, will consumption increase or decrease?</a:t>
            </a:r>
          </a:p>
          <a:p>
            <a:pPr>
              <a:buFont typeface="Wingdings" panose="05000000000000000000" pitchFamily="2" charset="2"/>
              <a:buChar char="§"/>
            </a:pPr>
            <a:r>
              <a:rPr lang="en-US" sz="2200" kern="0" dirty="0"/>
              <a:t>How will the </a:t>
            </a:r>
            <a:r>
              <a:rPr lang="en-US" sz="2200" b="1" kern="0" dirty="0">
                <a:solidFill>
                  <a:srgbClr val="0075C1"/>
                </a:solidFill>
              </a:rPr>
              <a:t>IS curve</a:t>
            </a:r>
            <a:r>
              <a:rPr lang="en-US" sz="2200" kern="0" dirty="0"/>
              <a:t> respond? What will happen to the </a:t>
            </a:r>
            <a:r>
              <a:rPr lang="en-US" sz="2200" b="1" kern="0" dirty="0">
                <a:solidFill>
                  <a:srgbClr val="007032"/>
                </a:solidFill>
              </a:rPr>
              <a:t>Output gap</a:t>
            </a:r>
            <a:r>
              <a:rPr lang="en-US" sz="2200" kern="0" dirty="0"/>
              <a:t>?</a:t>
            </a:r>
          </a:p>
          <a:p>
            <a:pPr>
              <a:buFont typeface="Wingdings" panose="05000000000000000000" pitchFamily="2" charset="2"/>
              <a:buChar char="§"/>
            </a:pPr>
            <a:endParaRPr lang="en-US" sz="2200" kern="0" dirty="0"/>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a:off x="5071109" y="4130430"/>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946534" y="3997749"/>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MP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536709" y="3129124"/>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946534" y="477328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IS curve</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3" name="Straight Connector 12">
            <a:extLst>
              <a:ext uri="{FF2B5EF4-FFF2-40B4-BE49-F238E27FC236}">
                <a16:creationId xmlns:a16="http://schemas.microsoft.com/office/drawing/2014/main" xmlns="" id="{0CADCFD9-16C3-4B5C-A547-542079E749AE}"/>
              </a:ext>
            </a:extLst>
          </p:cNvPr>
          <p:cNvCxnSpPr>
            <a:cxnSpLocks/>
          </p:cNvCxnSpPr>
          <p:nvPr/>
        </p:nvCxnSpPr>
        <p:spPr>
          <a:xfrm>
            <a:off x="5071109" y="3647677"/>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84CDB1B-F95A-42A3-A7E3-0B4304776E0F}"/>
              </a:ext>
            </a:extLst>
          </p:cNvPr>
          <p:cNvSpPr txBox="1"/>
          <p:nvPr/>
        </p:nvSpPr>
        <p:spPr>
          <a:xfrm>
            <a:off x="7480934" y="529183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IS curve</a:t>
            </a:r>
            <a:endParaRPr kumimoji="0" lang="en-US" sz="1300" b="0" i="0" u="none" strike="noStrike" kern="1200" cap="none" spc="0" normalizeH="0" baseline="0" noProof="0" dirty="0">
              <a:ln>
                <a:noFill/>
              </a:ln>
              <a:solidFill>
                <a:srgbClr val="0075C1"/>
              </a:solidFill>
              <a:effectLst/>
              <a:uLnTx/>
              <a:uFillTx/>
              <a:latin typeface="Arial"/>
            </a:endParaRPr>
          </a:p>
        </p:txBody>
      </p:sp>
      <p:cxnSp>
        <p:nvCxnSpPr>
          <p:cNvPr id="15" name="Straight Arrow Connector 14">
            <a:extLst>
              <a:ext uri="{FF2B5EF4-FFF2-40B4-BE49-F238E27FC236}">
                <a16:creationId xmlns:a16="http://schemas.microsoft.com/office/drawing/2014/main" xmlns="" id="{1B22739E-F06E-4203-B0E8-2F49936C221E}"/>
              </a:ext>
            </a:extLst>
          </p:cNvPr>
          <p:cNvCxnSpPr>
            <a:cxnSpLocks/>
          </p:cNvCxnSpPr>
          <p:nvPr/>
        </p:nvCxnSpPr>
        <p:spPr>
          <a:xfrm>
            <a:off x="7108723" y="4861442"/>
            <a:ext cx="609600" cy="0"/>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B94101A-DF1A-4E85-A3AC-31BA52B8C3D2}"/>
              </a:ext>
            </a:extLst>
          </p:cNvPr>
          <p:cNvCxnSpPr>
            <a:cxnSpLocks/>
          </p:cNvCxnSpPr>
          <p:nvPr/>
        </p:nvCxnSpPr>
        <p:spPr>
          <a:xfrm>
            <a:off x="6937726" y="4130430"/>
            <a:ext cx="0" cy="1777644"/>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xmlns="" id="{9D5714E2-8395-4375-9234-2CD592126942}"/>
              </a:ext>
            </a:extLst>
          </p:cNvPr>
          <p:cNvCxnSpPr>
            <a:cxnSpLocks/>
          </p:cNvCxnSpPr>
          <p:nvPr/>
        </p:nvCxnSpPr>
        <p:spPr>
          <a:xfrm>
            <a:off x="5752939" y="4176852"/>
            <a:ext cx="0" cy="1731222"/>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xmlns="" id="{A5612C10-B3CD-4DFB-BDFA-E86BD492F091}"/>
              </a:ext>
            </a:extLst>
          </p:cNvPr>
          <p:cNvCxnSpPr>
            <a:cxnSpLocks/>
          </p:cNvCxnSpPr>
          <p:nvPr/>
        </p:nvCxnSpPr>
        <p:spPr>
          <a:xfrm>
            <a:off x="5938685" y="5379995"/>
            <a:ext cx="609600"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5C91E0A-6470-47F4-95AA-6B3467B2CC3C}"/>
              </a:ext>
            </a:extLst>
          </p:cNvPr>
          <p:cNvSpPr txBox="1"/>
          <p:nvPr/>
        </p:nvSpPr>
        <p:spPr>
          <a:xfrm>
            <a:off x="5725513" y="5923767"/>
            <a:ext cx="121221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Lower output</a:t>
            </a:r>
            <a:endParaRPr kumimoji="0" lang="en-US" sz="1300" b="0" i="0" u="none" strike="noStrike" kern="1200" cap="none" spc="0" normalizeH="0" baseline="0" noProof="0" dirty="0">
              <a:ln>
                <a:noFill/>
              </a:ln>
              <a:solidFill>
                <a:srgbClr val="007032"/>
              </a:solidFill>
              <a:effectLst/>
              <a:uLnTx/>
              <a:uFillTx/>
              <a:latin typeface="Arial"/>
            </a:endParaRPr>
          </a:p>
        </p:txBody>
      </p:sp>
    </p:spTree>
    <p:extLst>
      <p:ext uri="{BB962C8B-B14F-4D97-AF65-F5344CB8AC3E}">
        <p14:creationId xmlns:p14="http://schemas.microsoft.com/office/powerpoint/2010/main" val="150850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9" grpId="0"/>
      <p:bldP spid="14"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Supply: Thinking Like a Seller</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94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2. Monetary Response</a:t>
            </a:r>
            <a:endParaRPr lang="en-US" sz="2200" kern="0" dirty="0"/>
          </a:p>
          <a:p>
            <a:pPr>
              <a:buFont typeface="Wingdings" panose="05000000000000000000" pitchFamily="2" charset="2"/>
              <a:buChar char="§"/>
            </a:pPr>
            <a:r>
              <a:rPr lang="en-US" sz="2200" kern="0" dirty="0"/>
              <a:t>We know the Federal Reserve (the U.S. central bank) responded to the spending shock by cutting interest rates</a:t>
            </a:r>
          </a:p>
          <a:p>
            <a:pPr>
              <a:buFont typeface="Wingdings" panose="05000000000000000000" pitchFamily="2" charset="2"/>
              <a:buChar char="§"/>
            </a:pPr>
            <a:r>
              <a:rPr lang="en-US" sz="2200" kern="0" dirty="0"/>
              <a:t>How will the </a:t>
            </a:r>
            <a:r>
              <a:rPr lang="en-US" sz="2200" b="1" kern="0" dirty="0">
                <a:solidFill>
                  <a:srgbClr val="DA3052"/>
                </a:solidFill>
              </a:rPr>
              <a:t>MP curve</a:t>
            </a:r>
            <a:r>
              <a:rPr lang="en-US" sz="2200" kern="0" dirty="0"/>
              <a:t> respond? What will happen to the </a:t>
            </a:r>
            <a:r>
              <a:rPr lang="en-US" sz="2200" b="1" kern="0" dirty="0">
                <a:solidFill>
                  <a:srgbClr val="007032"/>
                </a:solidFill>
              </a:rPr>
              <a:t>Output gap</a:t>
            </a:r>
            <a:r>
              <a:rPr lang="en-US" sz="2200" kern="0" dirty="0"/>
              <a:t>?</a:t>
            </a:r>
          </a:p>
          <a:p>
            <a:pPr>
              <a:buFont typeface="Wingdings" panose="05000000000000000000" pitchFamily="2" charset="2"/>
              <a:buChar char="§"/>
            </a:pPr>
            <a:endParaRPr lang="en-US" sz="2200" kern="0" dirty="0"/>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a:off x="5071109" y="4130430"/>
            <a:ext cx="2773760" cy="1"/>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946534" y="3997749"/>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MP curve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536709" y="3129124"/>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946534" y="477328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IS curve</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3" name="Straight Connector 12">
            <a:extLst>
              <a:ext uri="{FF2B5EF4-FFF2-40B4-BE49-F238E27FC236}">
                <a16:creationId xmlns:a16="http://schemas.microsoft.com/office/drawing/2014/main" xmlns="" id="{0CADCFD9-16C3-4B5C-A547-542079E749AE}"/>
              </a:ext>
            </a:extLst>
          </p:cNvPr>
          <p:cNvCxnSpPr>
            <a:cxnSpLocks/>
          </p:cNvCxnSpPr>
          <p:nvPr/>
        </p:nvCxnSpPr>
        <p:spPr>
          <a:xfrm>
            <a:off x="5071109" y="3647677"/>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84CDB1B-F95A-42A3-A7E3-0B4304776E0F}"/>
              </a:ext>
            </a:extLst>
          </p:cNvPr>
          <p:cNvSpPr txBox="1"/>
          <p:nvPr/>
        </p:nvSpPr>
        <p:spPr>
          <a:xfrm>
            <a:off x="7480934" y="529183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IS curve</a:t>
            </a:r>
            <a:endParaRPr kumimoji="0" lang="en-US" sz="1300" b="0" i="0" u="none" strike="noStrike" kern="1200" cap="none" spc="0" normalizeH="0" baseline="0" noProof="0" dirty="0">
              <a:ln>
                <a:noFill/>
              </a:ln>
              <a:solidFill>
                <a:srgbClr val="0075C1"/>
              </a:solidFill>
              <a:effectLst/>
              <a:uLnTx/>
              <a:uFillTx/>
              <a:latin typeface="Arial"/>
            </a:endParaRPr>
          </a:p>
        </p:txBody>
      </p:sp>
      <p:cxnSp>
        <p:nvCxnSpPr>
          <p:cNvPr id="15" name="Straight Arrow Connector 14">
            <a:extLst>
              <a:ext uri="{FF2B5EF4-FFF2-40B4-BE49-F238E27FC236}">
                <a16:creationId xmlns:a16="http://schemas.microsoft.com/office/drawing/2014/main" xmlns="" id="{1B22739E-F06E-4203-B0E8-2F49936C221E}"/>
              </a:ext>
            </a:extLst>
          </p:cNvPr>
          <p:cNvCxnSpPr>
            <a:cxnSpLocks/>
          </p:cNvCxnSpPr>
          <p:nvPr/>
        </p:nvCxnSpPr>
        <p:spPr>
          <a:xfrm flipV="1">
            <a:off x="5241741" y="4176852"/>
            <a:ext cx="0" cy="412605"/>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B94101A-DF1A-4E85-A3AC-31BA52B8C3D2}"/>
              </a:ext>
            </a:extLst>
          </p:cNvPr>
          <p:cNvCxnSpPr>
            <a:cxnSpLocks/>
          </p:cNvCxnSpPr>
          <p:nvPr/>
        </p:nvCxnSpPr>
        <p:spPr>
          <a:xfrm>
            <a:off x="6444309" y="4641632"/>
            <a:ext cx="13680" cy="127596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xmlns="" id="{9D5714E2-8395-4375-9234-2CD592126942}"/>
              </a:ext>
            </a:extLst>
          </p:cNvPr>
          <p:cNvCxnSpPr>
            <a:cxnSpLocks/>
          </p:cNvCxnSpPr>
          <p:nvPr/>
        </p:nvCxnSpPr>
        <p:spPr>
          <a:xfrm>
            <a:off x="5752939" y="4176852"/>
            <a:ext cx="0" cy="1731222"/>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xmlns="" id="{A5612C10-B3CD-4DFB-BDFA-E86BD492F091}"/>
              </a:ext>
            </a:extLst>
          </p:cNvPr>
          <p:cNvCxnSpPr>
            <a:cxnSpLocks/>
          </p:cNvCxnSpPr>
          <p:nvPr/>
        </p:nvCxnSpPr>
        <p:spPr>
          <a:xfrm flipH="1">
            <a:off x="5867481" y="5363830"/>
            <a:ext cx="464139"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5C91E0A-6470-47F4-95AA-6B3467B2CC3C}"/>
              </a:ext>
            </a:extLst>
          </p:cNvPr>
          <p:cNvSpPr txBox="1"/>
          <p:nvPr/>
        </p:nvSpPr>
        <p:spPr>
          <a:xfrm>
            <a:off x="5500917" y="5914152"/>
            <a:ext cx="1194850"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Higher output</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32" name="Straight Connector 31">
            <a:extLst>
              <a:ext uri="{FF2B5EF4-FFF2-40B4-BE49-F238E27FC236}">
                <a16:creationId xmlns:a16="http://schemas.microsoft.com/office/drawing/2014/main" xmlns="" id="{2A9D912D-7E2E-4C6F-BAEF-FFC1506ADBA1}"/>
              </a:ext>
            </a:extLst>
          </p:cNvPr>
          <p:cNvCxnSpPr>
            <a:cxnSpLocks/>
          </p:cNvCxnSpPr>
          <p:nvPr/>
        </p:nvCxnSpPr>
        <p:spPr>
          <a:xfrm>
            <a:off x="5076024" y="4626954"/>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6EF5132F-D92B-4BDB-B491-EB4B98A57113}"/>
              </a:ext>
            </a:extLst>
          </p:cNvPr>
          <p:cNvSpPr txBox="1"/>
          <p:nvPr/>
        </p:nvSpPr>
        <p:spPr>
          <a:xfrm>
            <a:off x="7573806" y="4345329"/>
            <a:ext cx="161711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err="1">
                <a:solidFill>
                  <a:srgbClr val="D72246"/>
                </a:solidFill>
                <a:latin typeface="+mn-lt"/>
              </a:rPr>
              <a:t>Covid</a:t>
            </a:r>
            <a:r>
              <a:rPr lang="en-US" sz="1300" dirty="0">
                <a:solidFill>
                  <a:srgbClr val="D72246"/>
                </a:solidFill>
                <a:latin typeface="+mn-lt"/>
              </a:rPr>
              <a:t>-19 </a:t>
            </a:r>
            <a:r>
              <a:rPr lang="en-US" sz="1300" noProof="0" dirty="0">
                <a:solidFill>
                  <a:srgbClr val="D72246"/>
                </a:solidFill>
                <a:latin typeface="+mn-lt"/>
              </a:rPr>
              <a:t>MP curve</a:t>
            </a:r>
            <a:endParaRPr kumimoji="0" lang="en-US" sz="1300" b="0" i="0" u="none" strike="noStrike" kern="1200" cap="none" spc="0" normalizeH="0" baseline="0" noProof="0" dirty="0">
              <a:ln>
                <a:noFill/>
              </a:ln>
              <a:solidFill>
                <a:srgbClr val="D72246"/>
              </a:solidFill>
              <a:effectLst/>
              <a:uLnTx/>
              <a:uFillTx/>
              <a:latin typeface="+mn-lt"/>
            </a:endParaRPr>
          </a:p>
        </p:txBody>
      </p:sp>
    </p:spTree>
    <p:extLst>
      <p:ext uri="{BB962C8B-B14F-4D97-AF65-F5344CB8AC3E}">
        <p14:creationId xmlns:p14="http://schemas.microsoft.com/office/powerpoint/2010/main" val="11939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9" grpId="0"/>
      <p:bldP spid="14" grpId="0"/>
      <p:bldP spid="30" grpId="0"/>
      <p:bldP spid="3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3. Putting It All Together</a:t>
            </a:r>
            <a:endParaRPr lang="en-US" sz="2200" kern="0" dirty="0"/>
          </a:p>
          <a:p>
            <a:pPr>
              <a:buFont typeface="Wingdings" panose="05000000000000000000" pitchFamily="2" charset="2"/>
              <a:buChar char="§"/>
            </a:pPr>
            <a:r>
              <a:rPr lang="en-US" sz="2200" kern="0" dirty="0"/>
              <a:t>We know the real interest rate decreased, but the change in </a:t>
            </a:r>
            <a:r>
              <a:rPr lang="en-US" sz="2200" b="1" kern="0" dirty="0">
                <a:solidFill>
                  <a:srgbClr val="007032"/>
                </a:solidFill>
              </a:rPr>
              <a:t>Output gap </a:t>
            </a:r>
            <a:r>
              <a:rPr lang="en-US" sz="2200" kern="0" dirty="0">
                <a:solidFill>
                  <a:schemeClr val="tx1"/>
                </a:solidFill>
              </a:rPr>
              <a:t>is ambiguous</a:t>
            </a:r>
          </a:p>
          <a:p>
            <a:pPr>
              <a:buFont typeface="Wingdings" panose="05000000000000000000" pitchFamily="2" charset="2"/>
              <a:buChar char="§"/>
            </a:pPr>
            <a:r>
              <a:rPr lang="en-US" sz="2200" kern="0" dirty="0"/>
              <a:t>Which curve do you think shifted more, the </a:t>
            </a:r>
            <a:r>
              <a:rPr lang="en-US" sz="2200" b="1" kern="0" dirty="0">
                <a:solidFill>
                  <a:srgbClr val="0075C1"/>
                </a:solidFill>
              </a:rPr>
              <a:t>IS Curve</a:t>
            </a:r>
            <a:r>
              <a:rPr lang="en-US" sz="2200" kern="0" dirty="0"/>
              <a:t> or the </a:t>
            </a:r>
            <a:r>
              <a:rPr lang="en-US" sz="2200" b="1" kern="0" dirty="0">
                <a:solidFill>
                  <a:srgbClr val="DA3052"/>
                </a:solidFill>
              </a:rPr>
              <a:t>MP Curve</a:t>
            </a:r>
            <a:r>
              <a:rPr lang="en-US" sz="2200" kern="0" dirty="0"/>
              <a:t>? Why?</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a:off x="5071109" y="4130430"/>
            <a:ext cx="2773760" cy="1"/>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946534" y="3997749"/>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MP curve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536709" y="3129124"/>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946534" y="4773286"/>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IS curve</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3" name="Straight Connector 12">
            <a:extLst>
              <a:ext uri="{FF2B5EF4-FFF2-40B4-BE49-F238E27FC236}">
                <a16:creationId xmlns:a16="http://schemas.microsoft.com/office/drawing/2014/main" xmlns="" id="{0CADCFD9-16C3-4B5C-A547-542079E749AE}"/>
              </a:ext>
            </a:extLst>
          </p:cNvPr>
          <p:cNvCxnSpPr>
            <a:cxnSpLocks/>
          </p:cNvCxnSpPr>
          <p:nvPr/>
        </p:nvCxnSpPr>
        <p:spPr>
          <a:xfrm>
            <a:off x="5071109" y="3647677"/>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84CDB1B-F95A-42A3-A7E3-0B4304776E0F}"/>
              </a:ext>
            </a:extLst>
          </p:cNvPr>
          <p:cNvSpPr txBox="1"/>
          <p:nvPr/>
        </p:nvSpPr>
        <p:spPr>
          <a:xfrm>
            <a:off x="7480934" y="529183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IS curve</a:t>
            </a:r>
            <a:endParaRPr kumimoji="0" lang="en-US" sz="1300" b="0" i="0" u="none" strike="noStrike" kern="1200" cap="none" spc="0" normalizeH="0" baseline="0" noProof="0" dirty="0">
              <a:ln>
                <a:noFill/>
              </a:ln>
              <a:solidFill>
                <a:srgbClr val="0075C1"/>
              </a:solidFill>
              <a:effectLst/>
              <a:uLnTx/>
              <a:uFillTx/>
              <a:latin typeface="Arial"/>
            </a:endParaRPr>
          </a:p>
        </p:txBody>
      </p:sp>
      <p:cxnSp>
        <p:nvCxnSpPr>
          <p:cNvPr id="15" name="Straight Arrow Connector 14">
            <a:extLst>
              <a:ext uri="{FF2B5EF4-FFF2-40B4-BE49-F238E27FC236}">
                <a16:creationId xmlns:a16="http://schemas.microsoft.com/office/drawing/2014/main" xmlns="" id="{1B22739E-F06E-4203-B0E8-2F49936C221E}"/>
              </a:ext>
            </a:extLst>
          </p:cNvPr>
          <p:cNvCxnSpPr>
            <a:cxnSpLocks/>
          </p:cNvCxnSpPr>
          <p:nvPr/>
        </p:nvCxnSpPr>
        <p:spPr>
          <a:xfrm flipV="1">
            <a:off x="5241741" y="4176852"/>
            <a:ext cx="0" cy="412605"/>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B94101A-DF1A-4E85-A3AC-31BA52B8C3D2}"/>
              </a:ext>
            </a:extLst>
          </p:cNvPr>
          <p:cNvCxnSpPr>
            <a:cxnSpLocks/>
          </p:cNvCxnSpPr>
          <p:nvPr/>
        </p:nvCxnSpPr>
        <p:spPr>
          <a:xfrm>
            <a:off x="6444309" y="4641632"/>
            <a:ext cx="13680" cy="127596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xmlns="" id="{A5612C10-B3CD-4DFB-BDFA-E86BD492F091}"/>
              </a:ext>
            </a:extLst>
          </p:cNvPr>
          <p:cNvCxnSpPr>
            <a:cxnSpLocks/>
          </p:cNvCxnSpPr>
          <p:nvPr/>
        </p:nvCxnSpPr>
        <p:spPr>
          <a:xfrm>
            <a:off x="6548284" y="5382078"/>
            <a:ext cx="369778"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5C91E0A-6470-47F4-95AA-6B3467B2CC3C}"/>
              </a:ext>
            </a:extLst>
          </p:cNvPr>
          <p:cNvSpPr txBox="1"/>
          <p:nvPr/>
        </p:nvSpPr>
        <p:spPr>
          <a:xfrm>
            <a:off x="6011469" y="5875680"/>
            <a:ext cx="758387"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Unclear</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32" name="Straight Connector 31">
            <a:extLst>
              <a:ext uri="{FF2B5EF4-FFF2-40B4-BE49-F238E27FC236}">
                <a16:creationId xmlns:a16="http://schemas.microsoft.com/office/drawing/2014/main" xmlns="" id="{2A9D912D-7E2E-4C6F-BAEF-FFC1506ADBA1}"/>
              </a:ext>
            </a:extLst>
          </p:cNvPr>
          <p:cNvCxnSpPr>
            <a:cxnSpLocks/>
          </p:cNvCxnSpPr>
          <p:nvPr/>
        </p:nvCxnSpPr>
        <p:spPr>
          <a:xfrm>
            <a:off x="5076024" y="4626954"/>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6EF5132F-D92B-4BDB-B491-EB4B98A57113}"/>
              </a:ext>
            </a:extLst>
          </p:cNvPr>
          <p:cNvSpPr txBox="1"/>
          <p:nvPr/>
        </p:nvSpPr>
        <p:spPr>
          <a:xfrm>
            <a:off x="7573806" y="4345329"/>
            <a:ext cx="161711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err="1">
                <a:solidFill>
                  <a:srgbClr val="D72246"/>
                </a:solidFill>
                <a:latin typeface="+mn-lt"/>
              </a:rPr>
              <a:t>Covid</a:t>
            </a:r>
            <a:r>
              <a:rPr lang="en-US" sz="1300" dirty="0">
                <a:solidFill>
                  <a:srgbClr val="D72246"/>
                </a:solidFill>
                <a:latin typeface="+mn-lt"/>
              </a:rPr>
              <a:t>-19 </a:t>
            </a:r>
            <a:r>
              <a:rPr lang="en-US" sz="1300" noProof="0" dirty="0">
                <a:solidFill>
                  <a:srgbClr val="D72246"/>
                </a:solidFill>
                <a:latin typeface="+mn-lt"/>
              </a:rPr>
              <a:t>MP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1" name="Straight Connector 30">
            <a:extLst>
              <a:ext uri="{FF2B5EF4-FFF2-40B4-BE49-F238E27FC236}">
                <a16:creationId xmlns:a16="http://schemas.microsoft.com/office/drawing/2014/main" xmlns="" id="{4DEF1116-FA99-4E17-93DD-7D4F078BDD6E}"/>
              </a:ext>
            </a:extLst>
          </p:cNvPr>
          <p:cNvCxnSpPr>
            <a:cxnSpLocks/>
          </p:cNvCxnSpPr>
          <p:nvPr/>
        </p:nvCxnSpPr>
        <p:spPr>
          <a:xfrm>
            <a:off x="6937726" y="4130430"/>
            <a:ext cx="0" cy="1777644"/>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xmlns="" id="{62933880-C60B-49CF-B816-10DB792C8EF9}"/>
              </a:ext>
            </a:extLst>
          </p:cNvPr>
          <p:cNvCxnSpPr>
            <a:cxnSpLocks/>
          </p:cNvCxnSpPr>
          <p:nvPr/>
        </p:nvCxnSpPr>
        <p:spPr>
          <a:xfrm flipV="1">
            <a:off x="7180973" y="4950801"/>
            <a:ext cx="472981" cy="1"/>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452074D-AB09-4F25-BF80-87C2F56CC4C5}"/>
              </a:ext>
            </a:extLst>
          </p:cNvPr>
          <p:cNvCxnSpPr>
            <a:cxnSpLocks/>
          </p:cNvCxnSpPr>
          <p:nvPr/>
        </p:nvCxnSpPr>
        <p:spPr>
          <a:xfrm>
            <a:off x="5752939" y="4176852"/>
            <a:ext cx="0" cy="1731222"/>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xmlns="" id="{7D35BE68-C816-4B95-BBE8-26AAEAA9A399}"/>
              </a:ext>
            </a:extLst>
          </p:cNvPr>
          <p:cNvCxnSpPr>
            <a:cxnSpLocks/>
          </p:cNvCxnSpPr>
          <p:nvPr/>
        </p:nvCxnSpPr>
        <p:spPr>
          <a:xfrm flipH="1">
            <a:off x="5880843" y="5378912"/>
            <a:ext cx="374403" cy="1083"/>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9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9" grpId="0"/>
      <p:bldP spid="14" grpId="0"/>
      <p:bldP spid="30" grpId="0"/>
      <p:bldP spid="3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8" y="2691075"/>
            <a:ext cx="82295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Bonus: It’s Complicated</a:t>
            </a:r>
            <a:endParaRPr lang="en-US" sz="2200" kern="0" dirty="0"/>
          </a:p>
          <a:p>
            <a:pPr>
              <a:buFont typeface="Wingdings" panose="05000000000000000000" pitchFamily="2" charset="2"/>
              <a:buChar char="§"/>
            </a:pPr>
            <a:r>
              <a:rPr lang="en-US" sz="2200" b="1" kern="0" dirty="0"/>
              <a:t>The Zero Lower Bound</a:t>
            </a:r>
            <a:r>
              <a:rPr lang="en-US" sz="2200" kern="0" dirty="0"/>
              <a:t>: the Fed is limited in how much it can cut interest rates; nominal interest rates cannot be effectively set below zero</a:t>
            </a:r>
          </a:p>
        </p:txBody>
      </p:sp>
      <p:pic>
        <p:nvPicPr>
          <p:cNvPr id="3" name="Picture 2">
            <a:extLst>
              <a:ext uri="{FF2B5EF4-FFF2-40B4-BE49-F238E27FC236}">
                <a16:creationId xmlns:a16="http://schemas.microsoft.com/office/drawing/2014/main" xmlns="" id="{401AA287-8A0E-4AA0-AEA5-1F671653F81F}"/>
              </a:ext>
            </a:extLst>
          </p:cNvPr>
          <p:cNvPicPr>
            <a:picLocks noChangeAspect="1"/>
          </p:cNvPicPr>
          <p:nvPr/>
        </p:nvPicPr>
        <p:blipFill>
          <a:blip r:embed="rId3"/>
          <a:stretch>
            <a:fillRect/>
          </a:stretch>
        </p:blipFill>
        <p:spPr>
          <a:xfrm>
            <a:off x="801281" y="3834075"/>
            <a:ext cx="7541437" cy="2586390"/>
          </a:xfrm>
          <a:prstGeom prst="rect">
            <a:avLst/>
          </a:prstGeom>
        </p:spPr>
      </p:pic>
    </p:spTree>
    <p:extLst>
      <p:ext uri="{BB962C8B-B14F-4D97-AF65-F5344CB8AC3E}">
        <p14:creationId xmlns:p14="http://schemas.microsoft.com/office/powerpoint/2010/main" val="412253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Bonus: It’s Complicated</a:t>
            </a:r>
            <a:endParaRPr lang="en-US" sz="2200" kern="0" dirty="0"/>
          </a:p>
          <a:p>
            <a:pPr>
              <a:buFont typeface="Wingdings" panose="05000000000000000000" pitchFamily="2" charset="2"/>
              <a:buChar char="§"/>
            </a:pPr>
            <a:r>
              <a:rPr lang="en-US" sz="2200" kern="0" dirty="0"/>
              <a:t>Many companies had limited cash and were finding it difficult to borrow; this </a:t>
            </a:r>
            <a:r>
              <a:rPr lang="en-US" sz="2200" b="1" kern="0" dirty="0"/>
              <a:t>Financial Shock</a:t>
            </a:r>
            <a:r>
              <a:rPr lang="en-US" sz="2200" kern="0" dirty="0"/>
              <a:t> increased the risk premium shifting the MP curve upward and limiting the effectiveness of the Fed</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a:off x="5071109" y="4130430"/>
            <a:ext cx="2773760" cy="1"/>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180972" y="3821539"/>
            <a:ext cx="150581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Original MP curve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13" name="Straight Connector 12">
            <a:extLst>
              <a:ext uri="{FF2B5EF4-FFF2-40B4-BE49-F238E27FC236}">
                <a16:creationId xmlns:a16="http://schemas.microsoft.com/office/drawing/2014/main" xmlns="" id="{0CADCFD9-16C3-4B5C-A547-542079E749AE}"/>
              </a:ext>
            </a:extLst>
          </p:cNvPr>
          <p:cNvCxnSpPr>
            <a:cxnSpLocks/>
          </p:cNvCxnSpPr>
          <p:nvPr/>
        </p:nvCxnSpPr>
        <p:spPr>
          <a:xfrm>
            <a:off x="5071109" y="3647677"/>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84CDB1B-F95A-42A3-A7E3-0B4304776E0F}"/>
              </a:ext>
            </a:extLst>
          </p:cNvPr>
          <p:cNvSpPr txBox="1"/>
          <p:nvPr/>
        </p:nvSpPr>
        <p:spPr>
          <a:xfrm>
            <a:off x="7480934" y="5291839"/>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5C1"/>
                </a:solidFill>
                <a:latin typeface="Arial"/>
              </a:rPr>
              <a:t>Covid-19 IS curve</a:t>
            </a:r>
            <a:endParaRPr kumimoji="0" lang="en-US" sz="1300" b="0" i="0" u="none" strike="noStrike" kern="1200" cap="none" spc="0" normalizeH="0" baseline="0" noProof="0" dirty="0">
              <a:ln>
                <a:noFill/>
              </a:ln>
              <a:solidFill>
                <a:srgbClr val="0075C1"/>
              </a:solidFill>
              <a:effectLst/>
              <a:uLnTx/>
              <a:uFillTx/>
              <a:latin typeface="Arial"/>
            </a:endParaRPr>
          </a:p>
        </p:txBody>
      </p:sp>
      <p:cxnSp>
        <p:nvCxnSpPr>
          <p:cNvPr id="15" name="Straight Arrow Connector 14">
            <a:extLst>
              <a:ext uri="{FF2B5EF4-FFF2-40B4-BE49-F238E27FC236}">
                <a16:creationId xmlns:a16="http://schemas.microsoft.com/office/drawing/2014/main" xmlns="" id="{1B22739E-F06E-4203-B0E8-2F49936C221E}"/>
              </a:ext>
            </a:extLst>
          </p:cNvPr>
          <p:cNvCxnSpPr>
            <a:cxnSpLocks/>
          </p:cNvCxnSpPr>
          <p:nvPr/>
        </p:nvCxnSpPr>
        <p:spPr>
          <a:xfrm flipV="1">
            <a:off x="5241741" y="4176852"/>
            <a:ext cx="0" cy="412605"/>
          </a:xfrm>
          <a:prstGeom prst="straightConnector1">
            <a:avLst/>
          </a:prstGeom>
          <a:ln>
            <a:solidFill>
              <a:srgbClr val="E78B9E"/>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A9D912D-7E2E-4C6F-BAEF-FFC1506ADBA1}"/>
              </a:ext>
            </a:extLst>
          </p:cNvPr>
          <p:cNvCxnSpPr>
            <a:cxnSpLocks/>
          </p:cNvCxnSpPr>
          <p:nvPr/>
        </p:nvCxnSpPr>
        <p:spPr>
          <a:xfrm>
            <a:off x="5076024" y="4626954"/>
            <a:ext cx="2773760" cy="1"/>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6EF5132F-D92B-4BDB-B491-EB4B98A57113}"/>
              </a:ext>
            </a:extLst>
          </p:cNvPr>
          <p:cNvSpPr txBox="1"/>
          <p:nvPr/>
        </p:nvSpPr>
        <p:spPr>
          <a:xfrm>
            <a:off x="7508101" y="4375414"/>
            <a:ext cx="161711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E78B9E"/>
                </a:solidFill>
                <a:latin typeface="+mn-lt"/>
              </a:rPr>
              <a:t>Monetary response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25" name="Straight Connector 24">
            <a:extLst>
              <a:ext uri="{FF2B5EF4-FFF2-40B4-BE49-F238E27FC236}">
                <a16:creationId xmlns:a16="http://schemas.microsoft.com/office/drawing/2014/main" xmlns="" id="{AA8FC4F5-8AD4-4B7C-9347-970C4B1BBF73}"/>
              </a:ext>
            </a:extLst>
          </p:cNvPr>
          <p:cNvCxnSpPr>
            <a:cxnSpLocks/>
          </p:cNvCxnSpPr>
          <p:nvPr/>
        </p:nvCxnSpPr>
        <p:spPr>
          <a:xfrm>
            <a:off x="5071109" y="4386066"/>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xmlns="" id="{F478C789-90E9-4BBC-AD89-E0E4DFF2863A}"/>
              </a:ext>
            </a:extLst>
          </p:cNvPr>
          <p:cNvSpPr txBox="1"/>
          <p:nvPr/>
        </p:nvSpPr>
        <p:spPr>
          <a:xfrm>
            <a:off x="7588555" y="4104441"/>
            <a:ext cx="161711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Financial </a:t>
            </a:r>
            <a:r>
              <a:rPr lang="en-US" sz="1300" dirty="0">
                <a:solidFill>
                  <a:srgbClr val="D72246"/>
                </a:solidFill>
                <a:latin typeface="+mn-lt"/>
              </a:rPr>
              <a:t>shock</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6" name="Straight Arrow Connector 35">
            <a:extLst>
              <a:ext uri="{FF2B5EF4-FFF2-40B4-BE49-F238E27FC236}">
                <a16:creationId xmlns:a16="http://schemas.microsoft.com/office/drawing/2014/main" xmlns="" id="{1166F9A6-FBFA-4EE1-AD07-30420C62E5CF}"/>
              </a:ext>
            </a:extLst>
          </p:cNvPr>
          <p:cNvCxnSpPr>
            <a:cxnSpLocks/>
          </p:cNvCxnSpPr>
          <p:nvPr/>
        </p:nvCxnSpPr>
        <p:spPr>
          <a:xfrm>
            <a:off x="5433470" y="4391640"/>
            <a:ext cx="0" cy="208943"/>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14" grpId="0"/>
      <p:bldP spid="33" grpId="0"/>
      <p:bldP spid="3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the macroeconomy?</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612560"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Bonus: It’s Complicated</a:t>
            </a:r>
            <a:endParaRPr lang="en-US" sz="2200" kern="0" dirty="0"/>
          </a:p>
          <a:p>
            <a:pPr>
              <a:buFont typeface="Wingdings" panose="05000000000000000000" pitchFamily="2" charset="2"/>
              <a:buChar char="§"/>
            </a:pPr>
            <a:r>
              <a:rPr lang="en-US" sz="2200" kern="0" dirty="0"/>
              <a:t>The U.S. government responded to Covid-19 with the largest stimulus package in history (CARES Act)</a:t>
            </a:r>
          </a:p>
          <a:p>
            <a:pPr>
              <a:buFont typeface="Wingdings" panose="05000000000000000000" pitchFamily="2" charset="2"/>
              <a:buChar char="§"/>
            </a:pPr>
            <a:r>
              <a:rPr lang="en-US" sz="2200" kern="0" dirty="0"/>
              <a:t>How do you think this </a:t>
            </a:r>
            <a:r>
              <a:rPr lang="en-US" sz="2200" b="1" kern="0" dirty="0"/>
              <a:t>Fiscal Policy</a:t>
            </a:r>
            <a:r>
              <a:rPr lang="en-US" sz="2200" kern="0" dirty="0"/>
              <a:t> changes the IS-MP Curves?</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837891"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Real interest rate</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7" name="Straight Connector 26">
            <a:extLst>
              <a:ext uri="{FF2B5EF4-FFF2-40B4-BE49-F238E27FC236}">
                <a16:creationId xmlns:a16="http://schemas.microsoft.com/office/drawing/2014/main" xmlns="" id="{31E912DC-2C68-4A4F-84AD-CB666072065A}"/>
              </a:ext>
            </a:extLst>
          </p:cNvPr>
          <p:cNvCxnSpPr>
            <a:cxnSpLocks/>
          </p:cNvCxnSpPr>
          <p:nvPr/>
        </p:nvCxnSpPr>
        <p:spPr>
          <a:xfrm>
            <a:off x="5536709" y="3129124"/>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EDCBF6D0-636A-4433-8B3A-89B0760DDC4A}"/>
              </a:ext>
            </a:extLst>
          </p:cNvPr>
          <p:cNvSpPr txBox="1"/>
          <p:nvPr/>
        </p:nvSpPr>
        <p:spPr>
          <a:xfrm>
            <a:off x="7638815" y="4854451"/>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Original IS curve</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13" name="Straight Connector 12">
            <a:extLst>
              <a:ext uri="{FF2B5EF4-FFF2-40B4-BE49-F238E27FC236}">
                <a16:creationId xmlns:a16="http://schemas.microsoft.com/office/drawing/2014/main" xmlns="" id="{0CADCFD9-16C3-4B5C-A547-542079E749AE}"/>
              </a:ext>
            </a:extLst>
          </p:cNvPr>
          <p:cNvCxnSpPr>
            <a:cxnSpLocks/>
          </p:cNvCxnSpPr>
          <p:nvPr/>
        </p:nvCxnSpPr>
        <p:spPr>
          <a:xfrm>
            <a:off x="5071109" y="3647677"/>
            <a:ext cx="2409825" cy="1732318"/>
          </a:xfrm>
          <a:prstGeom prst="line">
            <a:avLst/>
          </a:prstGeom>
          <a:ln w="28575">
            <a:solidFill>
              <a:srgbClr val="76ACD6"/>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B84CDB1B-F95A-42A3-A7E3-0B4304776E0F}"/>
              </a:ext>
            </a:extLst>
          </p:cNvPr>
          <p:cNvSpPr txBox="1"/>
          <p:nvPr/>
        </p:nvSpPr>
        <p:spPr>
          <a:xfrm>
            <a:off x="5938685" y="5272898"/>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76ACD6"/>
                </a:solidFill>
                <a:latin typeface="Arial"/>
              </a:rPr>
              <a:t>Spending shock</a:t>
            </a:r>
            <a:endParaRPr kumimoji="0" lang="en-US" sz="1300" b="0" i="0" u="none" strike="noStrike" kern="1200" cap="none" spc="0" normalizeH="0" baseline="0" noProof="0" dirty="0">
              <a:ln>
                <a:noFill/>
              </a:ln>
              <a:solidFill>
                <a:srgbClr val="76ACD6"/>
              </a:solidFill>
              <a:effectLst/>
              <a:uLnTx/>
              <a:uFillTx/>
              <a:latin typeface="Arial"/>
            </a:endParaRPr>
          </a:p>
        </p:txBody>
      </p:sp>
      <p:cxnSp>
        <p:nvCxnSpPr>
          <p:cNvPr id="32" name="Straight Connector 31">
            <a:extLst>
              <a:ext uri="{FF2B5EF4-FFF2-40B4-BE49-F238E27FC236}">
                <a16:creationId xmlns:a16="http://schemas.microsoft.com/office/drawing/2014/main" xmlns="" id="{2A9D912D-7E2E-4C6F-BAEF-FFC1506ADBA1}"/>
              </a:ext>
            </a:extLst>
          </p:cNvPr>
          <p:cNvCxnSpPr>
            <a:cxnSpLocks/>
          </p:cNvCxnSpPr>
          <p:nvPr/>
        </p:nvCxnSpPr>
        <p:spPr>
          <a:xfrm>
            <a:off x="5076024" y="4626954"/>
            <a:ext cx="2773760" cy="1"/>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xmlns="" id="{6EF5132F-D92B-4BDB-B491-EB4B98A57113}"/>
              </a:ext>
            </a:extLst>
          </p:cNvPr>
          <p:cNvSpPr txBox="1"/>
          <p:nvPr/>
        </p:nvSpPr>
        <p:spPr>
          <a:xfrm>
            <a:off x="7367431" y="4225848"/>
            <a:ext cx="161711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err="1">
                <a:solidFill>
                  <a:srgbClr val="D72246"/>
                </a:solidFill>
                <a:latin typeface="+mn-lt"/>
              </a:rPr>
              <a:t>Covid</a:t>
            </a:r>
            <a:r>
              <a:rPr lang="en-US" sz="1300" dirty="0">
                <a:solidFill>
                  <a:srgbClr val="D72246"/>
                </a:solidFill>
                <a:latin typeface="+mn-lt"/>
              </a:rPr>
              <a:t>-19 </a:t>
            </a:r>
            <a:r>
              <a:rPr lang="en-US" sz="1300" noProof="0" dirty="0">
                <a:solidFill>
                  <a:srgbClr val="D72246"/>
                </a:solidFill>
                <a:latin typeface="+mn-lt"/>
              </a:rPr>
              <a:t>MP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4" name="Straight Arrow Connector 33">
            <a:extLst>
              <a:ext uri="{FF2B5EF4-FFF2-40B4-BE49-F238E27FC236}">
                <a16:creationId xmlns:a16="http://schemas.microsoft.com/office/drawing/2014/main" xmlns="" id="{62933880-C60B-49CF-B816-10DB792C8EF9}"/>
              </a:ext>
            </a:extLst>
          </p:cNvPr>
          <p:cNvCxnSpPr>
            <a:cxnSpLocks/>
          </p:cNvCxnSpPr>
          <p:nvPr/>
        </p:nvCxnSpPr>
        <p:spPr>
          <a:xfrm>
            <a:off x="6794089" y="4714830"/>
            <a:ext cx="849216" cy="3286"/>
          </a:xfrm>
          <a:prstGeom prst="straightConnector1">
            <a:avLst/>
          </a:prstGeom>
          <a:ln>
            <a:solidFill>
              <a:srgbClr val="76ACD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F0C611D-0331-474E-8B6B-67FD5120F391}"/>
              </a:ext>
            </a:extLst>
          </p:cNvPr>
          <p:cNvCxnSpPr>
            <a:cxnSpLocks/>
          </p:cNvCxnSpPr>
          <p:nvPr/>
        </p:nvCxnSpPr>
        <p:spPr>
          <a:xfrm>
            <a:off x="5307252" y="3396675"/>
            <a:ext cx="2409825" cy="1732318"/>
          </a:xfrm>
          <a:prstGeom prst="line">
            <a:avLst/>
          </a:prstGeom>
          <a:ln w="28575">
            <a:solidFill>
              <a:srgbClr val="0075C1"/>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xmlns="" id="{921B22F7-B31E-43B3-81B2-22BF0A90D8CE}"/>
              </a:ext>
            </a:extLst>
          </p:cNvPr>
          <p:cNvSpPr txBox="1"/>
          <p:nvPr/>
        </p:nvSpPr>
        <p:spPr>
          <a:xfrm>
            <a:off x="7595037" y="5171375"/>
            <a:ext cx="192568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0075C1"/>
                </a:solidFill>
                <a:latin typeface="Arial"/>
              </a:rPr>
              <a:t>Fiscal Policy</a:t>
            </a:r>
            <a:endParaRPr kumimoji="0" lang="en-US" sz="1300" b="0" i="0" u="none" strike="noStrike" kern="1200" cap="none" spc="0" normalizeH="0" baseline="0" noProof="0" dirty="0">
              <a:ln>
                <a:noFill/>
              </a:ln>
              <a:solidFill>
                <a:srgbClr val="0075C1"/>
              </a:solidFill>
              <a:effectLst/>
              <a:uLnTx/>
              <a:uFillTx/>
              <a:latin typeface="Arial"/>
            </a:endParaRPr>
          </a:p>
        </p:txBody>
      </p:sp>
      <p:cxnSp>
        <p:nvCxnSpPr>
          <p:cNvPr id="36" name="Straight Arrow Connector 35">
            <a:extLst>
              <a:ext uri="{FF2B5EF4-FFF2-40B4-BE49-F238E27FC236}">
                <a16:creationId xmlns:a16="http://schemas.microsoft.com/office/drawing/2014/main" xmlns="" id="{32786520-8293-4C9D-BBA0-82817FA0ED6A}"/>
              </a:ext>
            </a:extLst>
          </p:cNvPr>
          <p:cNvCxnSpPr>
            <a:cxnSpLocks/>
          </p:cNvCxnSpPr>
          <p:nvPr/>
        </p:nvCxnSpPr>
        <p:spPr>
          <a:xfrm flipH="1">
            <a:off x="7154675" y="5062085"/>
            <a:ext cx="346144" cy="12879"/>
          </a:xfrm>
          <a:prstGeom prst="straightConnector1">
            <a:avLst/>
          </a:prstGeom>
          <a:ln>
            <a:solidFill>
              <a:srgbClr val="0075C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3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9" grpId="0"/>
      <p:bldP spid="14" grpId="0"/>
      <p:bldP spid="33" grpId="0"/>
      <p:bldP spid="3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906305"/>
            <a:ext cx="4265744" cy="1200329"/>
          </a:xfrm>
        </p:spPr>
        <p:txBody>
          <a:bodyPr/>
          <a:lstStyle/>
          <a:p>
            <a:r>
              <a:rPr lang="en-US" dirty="0"/>
              <a:t>The Phillips Curve and Inflation</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7173690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unexpected inflation?</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803142"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Let’s use the </a:t>
            </a:r>
            <a:r>
              <a:rPr lang="en-US" sz="2200" b="1" kern="0" dirty="0">
                <a:solidFill>
                  <a:srgbClr val="DA3052"/>
                </a:solidFill>
              </a:rPr>
              <a:t>Phillips curve</a:t>
            </a:r>
            <a:r>
              <a:rPr lang="en-US" sz="2200" kern="0" dirty="0"/>
              <a:t> to connect Covid-19 and </a:t>
            </a:r>
            <a:r>
              <a:rPr lang="en-US" sz="2200" b="1" kern="0" dirty="0"/>
              <a:t>unexpected inflation</a:t>
            </a:r>
          </a:p>
          <a:p>
            <a:pPr>
              <a:buFont typeface="Wingdings" panose="05000000000000000000" pitchFamily="2" charset="2"/>
              <a:buChar char="§"/>
            </a:pPr>
            <a:r>
              <a:rPr lang="en-US" sz="2200" kern="0" dirty="0"/>
              <a:t>While there’s some debate on the details, lets assume Covid-19 caused a negative </a:t>
            </a:r>
            <a:r>
              <a:rPr lang="en-US" sz="2200" b="1" kern="0" dirty="0"/>
              <a:t>spending shock</a:t>
            </a:r>
            <a:r>
              <a:rPr lang="en-US" sz="2200" kern="0" dirty="0"/>
              <a:t> in consumption that made the </a:t>
            </a:r>
            <a:r>
              <a:rPr lang="en-US" sz="2200" b="1" kern="0" dirty="0">
                <a:solidFill>
                  <a:srgbClr val="007032"/>
                </a:solidFill>
              </a:rPr>
              <a:t>Output Gap </a:t>
            </a:r>
            <a:r>
              <a:rPr lang="en-US" sz="2200" kern="0" dirty="0">
                <a:solidFill>
                  <a:schemeClr val="tx1"/>
                </a:solidFill>
              </a:rPr>
              <a:t>more negative</a:t>
            </a:r>
          </a:p>
          <a:p>
            <a:pPr>
              <a:buFont typeface="Wingdings" panose="05000000000000000000" pitchFamily="2" charset="2"/>
              <a:buChar char="§"/>
            </a:pPr>
            <a:r>
              <a:rPr lang="en-US" sz="2200" kern="0" dirty="0"/>
              <a:t>How would this change the </a:t>
            </a:r>
            <a:r>
              <a:rPr lang="en-US" sz="2200" b="1" kern="0" dirty="0">
                <a:solidFill>
                  <a:srgbClr val="DA3052"/>
                </a:solidFill>
              </a:rPr>
              <a:t>Phillips curve</a:t>
            </a:r>
            <a:r>
              <a:rPr lang="en-US" sz="2200" kern="0" dirty="0"/>
              <a:t> and </a:t>
            </a:r>
            <a:r>
              <a:rPr lang="en-US" sz="2200" b="1" kern="0" dirty="0"/>
              <a:t>unexpected inflation</a:t>
            </a:r>
            <a:r>
              <a:rPr lang="en-US" sz="2200" kern="0" dirty="0"/>
              <a:t>?</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916547"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Unexpected inflation</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3628757"/>
            <a:ext cx="2860394" cy="2279319"/>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777317" y="3809463"/>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Phillips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16" name="Straight Connector 15">
            <a:extLst>
              <a:ext uri="{FF2B5EF4-FFF2-40B4-BE49-F238E27FC236}">
                <a16:creationId xmlns:a16="http://schemas.microsoft.com/office/drawing/2014/main" xmlns="" id="{9645BA36-9092-413A-9505-7FAB3AB1A6E4}"/>
              </a:ext>
            </a:extLst>
          </p:cNvPr>
          <p:cNvCxnSpPr>
            <a:cxnSpLocks/>
          </p:cNvCxnSpPr>
          <p:nvPr/>
        </p:nvCxnSpPr>
        <p:spPr>
          <a:xfrm>
            <a:off x="6457989" y="4817806"/>
            <a:ext cx="0" cy="1099794"/>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xmlns="" id="{68204359-8AC0-4FBD-9F13-6DCC1A0CFC3D}"/>
              </a:ext>
            </a:extLst>
          </p:cNvPr>
          <p:cNvCxnSpPr>
            <a:cxnSpLocks/>
          </p:cNvCxnSpPr>
          <p:nvPr/>
        </p:nvCxnSpPr>
        <p:spPr>
          <a:xfrm>
            <a:off x="6508956" y="5203348"/>
            <a:ext cx="369778"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4268F6C-E295-4FB9-8206-A9B1B959AD84}"/>
              </a:ext>
            </a:extLst>
          </p:cNvPr>
          <p:cNvSpPr txBox="1"/>
          <p:nvPr/>
        </p:nvSpPr>
        <p:spPr>
          <a:xfrm>
            <a:off x="6159674" y="5609354"/>
            <a:ext cx="1212214"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Lower output</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25" name="Straight Connector 24">
            <a:extLst>
              <a:ext uri="{FF2B5EF4-FFF2-40B4-BE49-F238E27FC236}">
                <a16:creationId xmlns:a16="http://schemas.microsoft.com/office/drawing/2014/main" xmlns="" id="{03889186-0FFB-4337-8836-740D5F166549}"/>
              </a:ext>
            </a:extLst>
          </p:cNvPr>
          <p:cNvCxnSpPr>
            <a:cxnSpLocks/>
          </p:cNvCxnSpPr>
          <p:nvPr/>
        </p:nvCxnSpPr>
        <p:spPr>
          <a:xfrm>
            <a:off x="6937726" y="4434348"/>
            <a:ext cx="0" cy="147372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xmlns="" id="{CF56D076-8628-495D-882E-10AA9AA1A4DC}"/>
              </a:ext>
            </a:extLst>
          </p:cNvPr>
          <p:cNvCxnSpPr>
            <a:cxnSpLocks/>
          </p:cNvCxnSpPr>
          <p:nvPr/>
        </p:nvCxnSpPr>
        <p:spPr>
          <a:xfrm flipH="1">
            <a:off x="5073564" y="4434348"/>
            <a:ext cx="186416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xmlns="" id="{AB79D066-9731-4C01-A273-BBD4A0B808FA}"/>
              </a:ext>
            </a:extLst>
          </p:cNvPr>
          <p:cNvCxnSpPr>
            <a:cxnSpLocks/>
          </p:cNvCxnSpPr>
          <p:nvPr/>
        </p:nvCxnSpPr>
        <p:spPr>
          <a:xfrm flipH="1">
            <a:off x="5073564" y="4817806"/>
            <a:ext cx="1384425" cy="2254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xmlns="" id="{1F50EDB0-2945-4983-B622-9A46D570DDC3}"/>
              </a:ext>
            </a:extLst>
          </p:cNvPr>
          <p:cNvCxnSpPr>
            <a:cxnSpLocks/>
          </p:cNvCxnSpPr>
          <p:nvPr/>
        </p:nvCxnSpPr>
        <p:spPr>
          <a:xfrm flipV="1">
            <a:off x="5261405" y="4493340"/>
            <a:ext cx="0" cy="255639"/>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B43279D-9653-4DCB-AFCA-F5BE4F63107F}"/>
              </a:ext>
            </a:extLst>
          </p:cNvPr>
          <p:cNvSpPr txBox="1"/>
          <p:nvPr/>
        </p:nvSpPr>
        <p:spPr>
          <a:xfrm>
            <a:off x="3861013" y="4274910"/>
            <a:ext cx="1212214" cy="6924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00" dirty="0">
                <a:solidFill>
                  <a:srgbClr val="842A82"/>
                </a:solidFill>
                <a:latin typeface="Arial"/>
              </a:rPr>
              <a:t>Decreased unexpected inflation</a:t>
            </a:r>
            <a:endParaRPr kumimoji="0" lang="en-US" sz="1300" b="0" i="0" u="none" strike="noStrike" kern="1200" cap="none" spc="0" normalizeH="0" baseline="0" noProof="0" dirty="0">
              <a:ln>
                <a:noFill/>
              </a:ln>
              <a:solidFill>
                <a:srgbClr val="842A82"/>
              </a:solidFill>
              <a:effectLst/>
              <a:uLnTx/>
              <a:uFillTx/>
              <a:latin typeface="Arial"/>
            </a:endParaRPr>
          </a:p>
        </p:txBody>
      </p:sp>
    </p:spTree>
    <p:extLst>
      <p:ext uri="{BB962C8B-B14F-4D97-AF65-F5344CB8AC3E}">
        <p14:creationId xmlns:p14="http://schemas.microsoft.com/office/powerpoint/2010/main" val="4181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0" grpId="0"/>
      <p:bldP spid="3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unexpected inflation?</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803142"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In addition to the </a:t>
            </a:r>
            <a:r>
              <a:rPr lang="en-US" sz="2200" b="1" kern="0" dirty="0"/>
              <a:t>Demand-pull</a:t>
            </a:r>
            <a:r>
              <a:rPr lang="en-US" sz="2200" kern="0" dirty="0"/>
              <a:t> decreased inflation, there is also a </a:t>
            </a:r>
            <a:r>
              <a:rPr lang="en-US" sz="2200" b="1" kern="0" dirty="0"/>
              <a:t>Cost-push effect</a:t>
            </a:r>
          </a:p>
          <a:p>
            <a:pPr>
              <a:buFont typeface="Wingdings" panose="05000000000000000000" pitchFamily="2" charset="2"/>
              <a:buChar char="§"/>
            </a:pPr>
            <a:r>
              <a:rPr lang="en-US" sz="2200" kern="0" dirty="0"/>
              <a:t>At the start of the pandemic and during government shutdowns there was also a </a:t>
            </a:r>
            <a:r>
              <a:rPr lang="en-US" sz="2200" b="1" kern="0" dirty="0"/>
              <a:t>Supply Shock</a:t>
            </a:r>
          </a:p>
          <a:p>
            <a:pPr>
              <a:buFont typeface="Wingdings" panose="05000000000000000000" pitchFamily="2" charset="2"/>
              <a:buChar char="§"/>
            </a:pPr>
            <a:r>
              <a:rPr lang="en-US" sz="2200" kern="0" dirty="0"/>
              <a:t>How would this change the </a:t>
            </a:r>
            <a:r>
              <a:rPr lang="en-US" sz="2200" b="1" kern="0" dirty="0">
                <a:solidFill>
                  <a:srgbClr val="DA3052"/>
                </a:solidFill>
              </a:rPr>
              <a:t>Phillips curve</a:t>
            </a:r>
            <a:r>
              <a:rPr lang="en-US" sz="2200" kern="0" dirty="0"/>
              <a:t> and </a:t>
            </a:r>
            <a:r>
              <a:rPr lang="en-US" sz="2200" b="1" kern="0" dirty="0"/>
              <a:t>unexpected inflation</a:t>
            </a:r>
            <a:r>
              <a:rPr lang="en-US" sz="2200" kern="0" dirty="0"/>
              <a:t>?</a:t>
            </a:r>
          </a:p>
          <a:p>
            <a:pPr>
              <a:buFont typeface="Wingdings" panose="05000000000000000000" pitchFamily="2" charset="2"/>
              <a:buChar char="§"/>
            </a:pPr>
            <a:r>
              <a:rPr lang="en-US" sz="2200" kern="0" dirty="0"/>
              <a:t>What </a:t>
            </a:r>
            <a:r>
              <a:rPr lang="en-US" sz="2200" b="1" kern="0" dirty="0"/>
              <a:t>type of supply shock</a:t>
            </a:r>
            <a:r>
              <a:rPr lang="en-US" sz="2200" kern="0" dirty="0"/>
              <a:t> do you think Covid-19 caused?</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916547"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Unexpected inflation</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3628757"/>
            <a:ext cx="2860394" cy="2279319"/>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777317" y="3809463"/>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Phillips curve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16" name="Straight Connector 15">
            <a:extLst>
              <a:ext uri="{FF2B5EF4-FFF2-40B4-BE49-F238E27FC236}">
                <a16:creationId xmlns:a16="http://schemas.microsoft.com/office/drawing/2014/main" xmlns="" id="{9645BA36-9092-413A-9505-7FAB3AB1A6E4}"/>
              </a:ext>
            </a:extLst>
          </p:cNvPr>
          <p:cNvCxnSpPr>
            <a:cxnSpLocks/>
          </p:cNvCxnSpPr>
          <p:nvPr/>
        </p:nvCxnSpPr>
        <p:spPr>
          <a:xfrm>
            <a:off x="6457989" y="4837471"/>
            <a:ext cx="0" cy="1080129"/>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xmlns="" id="{68204359-8AC0-4FBD-9F13-6DCC1A0CFC3D}"/>
              </a:ext>
            </a:extLst>
          </p:cNvPr>
          <p:cNvCxnSpPr>
            <a:cxnSpLocks/>
          </p:cNvCxnSpPr>
          <p:nvPr/>
        </p:nvCxnSpPr>
        <p:spPr>
          <a:xfrm>
            <a:off x="6508956" y="5203348"/>
            <a:ext cx="369778"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4268F6C-E295-4FB9-8206-A9B1B959AD84}"/>
              </a:ext>
            </a:extLst>
          </p:cNvPr>
          <p:cNvSpPr txBox="1"/>
          <p:nvPr/>
        </p:nvSpPr>
        <p:spPr>
          <a:xfrm>
            <a:off x="6159674" y="5609354"/>
            <a:ext cx="1212214"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Lower output</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25" name="Straight Connector 24">
            <a:extLst>
              <a:ext uri="{FF2B5EF4-FFF2-40B4-BE49-F238E27FC236}">
                <a16:creationId xmlns:a16="http://schemas.microsoft.com/office/drawing/2014/main" xmlns="" id="{03889186-0FFB-4337-8836-740D5F166549}"/>
              </a:ext>
            </a:extLst>
          </p:cNvPr>
          <p:cNvCxnSpPr>
            <a:cxnSpLocks/>
          </p:cNvCxnSpPr>
          <p:nvPr/>
        </p:nvCxnSpPr>
        <p:spPr>
          <a:xfrm>
            <a:off x="6937726" y="4434348"/>
            <a:ext cx="0" cy="147372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xmlns="" id="{CF56D076-8628-495D-882E-10AA9AA1A4DC}"/>
              </a:ext>
            </a:extLst>
          </p:cNvPr>
          <p:cNvCxnSpPr>
            <a:cxnSpLocks/>
          </p:cNvCxnSpPr>
          <p:nvPr/>
        </p:nvCxnSpPr>
        <p:spPr>
          <a:xfrm flipH="1">
            <a:off x="5073564" y="4434348"/>
            <a:ext cx="186416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xmlns="" id="{AB79D066-9731-4C01-A273-BBD4A0B808FA}"/>
              </a:ext>
            </a:extLst>
          </p:cNvPr>
          <p:cNvCxnSpPr>
            <a:cxnSpLocks/>
          </p:cNvCxnSpPr>
          <p:nvPr/>
        </p:nvCxnSpPr>
        <p:spPr>
          <a:xfrm flipH="1">
            <a:off x="5073564" y="4090218"/>
            <a:ext cx="1384425" cy="2254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xmlns="" id="{1F50EDB0-2945-4983-B622-9A46D570DDC3}"/>
              </a:ext>
            </a:extLst>
          </p:cNvPr>
          <p:cNvCxnSpPr>
            <a:cxnSpLocks/>
          </p:cNvCxnSpPr>
          <p:nvPr/>
        </p:nvCxnSpPr>
        <p:spPr>
          <a:xfrm>
            <a:off x="5261405" y="4142864"/>
            <a:ext cx="0" cy="252156"/>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B43279D-9653-4DCB-AFCA-F5BE4F63107F}"/>
              </a:ext>
            </a:extLst>
          </p:cNvPr>
          <p:cNvSpPr txBox="1"/>
          <p:nvPr/>
        </p:nvSpPr>
        <p:spPr>
          <a:xfrm>
            <a:off x="3861013" y="3940615"/>
            <a:ext cx="1212214" cy="6924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00" dirty="0">
                <a:solidFill>
                  <a:srgbClr val="842A82"/>
                </a:solidFill>
                <a:latin typeface="Arial"/>
              </a:rPr>
              <a:t>Increased unexpected inflation</a:t>
            </a:r>
            <a:endParaRPr kumimoji="0" lang="en-US" sz="1300" b="0" i="0" u="none" strike="noStrike" kern="1200" cap="none" spc="0" normalizeH="0" baseline="0" noProof="0" dirty="0">
              <a:ln>
                <a:noFill/>
              </a:ln>
              <a:solidFill>
                <a:srgbClr val="842A82"/>
              </a:solidFill>
              <a:effectLst/>
              <a:uLnTx/>
              <a:uFillTx/>
              <a:latin typeface="Arial"/>
            </a:endParaRPr>
          </a:p>
        </p:txBody>
      </p:sp>
      <p:cxnSp>
        <p:nvCxnSpPr>
          <p:cNvPr id="27" name="Straight Connector 26">
            <a:extLst>
              <a:ext uri="{FF2B5EF4-FFF2-40B4-BE49-F238E27FC236}">
                <a16:creationId xmlns:a16="http://schemas.microsoft.com/office/drawing/2014/main" xmlns="" id="{36EB85E6-144A-4B55-9F55-2A0F9825E373}"/>
              </a:ext>
            </a:extLst>
          </p:cNvPr>
          <p:cNvCxnSpPr>
            <a:cxnSpLocks/>
          </p:cNvCxnSpPr>
          <p:nvPr/>
        </p:nvCxnSpPr>
        <p:spPr>
          <a:xfrm flipV="1">
            <a:off x="5074238" y="3256199"/>
            <a:ext cx="2489074" cy="1851986"/>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2213901A-C4BF-4C5D-9E50-C924710F476C}"/>
              </a:ext>
            </a:extLst>
          </p:cNvPr>
          <p:cNvSpPr txBox="1"/>
          <p:nvPr/>
        </p:nvSpPr>
        <p:spPr>
          <a:xfrm>
            <a:off x="7098034" y="2939591"/>
            <a:ext cx="201708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Phillips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3" name="Straight Arrow Connector 32">
            <a:extLst>
              <a:ext uri="{FF2B5EF4-FFF2-40B4-BE49-F238E27FC236}">
                <a16:creationId xmlns:a16="http://schemas.microsoft.com/office/drawing/2014/main" xmlns="" id="{C45A1159-C8CA-4CE5-9CA1-F0E1417A9BBC}"/>
              </a:ext>
            </a:extLst>
          </p:cNvPr>
          <p:cNvCxnSpPr>
            <a:cxnSpLocks/>
          </p:cNvCxnSpPr>
          <p:nvPr/>
        </p:nvCxnSpPr>
        <p:spPr>
          <a:xfrm>
            <a:off x="6878734" y="3848791"/>
            <a:ext cx="684578" cy="0"/>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DD86CE0-BE8D-4FE2-87C7-43846AFE3680}"/>
              </a:ext>
            </a:extLst>
          </p:cNvPr>
          <p:cNvCxnSpPr>
            <a:cxnSpLocks/>
          </p:cNvCxnSpPr>
          <p:nvPr/>
        </p:nvCxnSpPr>
        <p:spPr>
          <a:xfrm>
            <a:off x="6457989" y="4090218"/>
            <a:ext cx="3112" cy="65099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498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0" grpId="0"/>
      <p:bldP spid="32" grpId="0"/>
      <p:bldP spid="2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E13035-5041-40C3-BDA1-7076856F7EDA}"/>
              </a:ext>
            </a:extLst>
          </p:cNvPr>
          <p:cNvSpPr>
            <a:spLocks noGrp="1"/>
          </p:cNvSpPr>
          <p:nvPr>
            <p:ph type="title"/>
          </p:nvPr>
        </p:nvSpPr>
        <p:spPr/>
        <p:txBody>
          <a:bodyPr>
            <a:normAutofit/>
          </a:bodyPr>
          <a:lstStyle/>
          <a:p>
            <a:r>
              <a:rPr lang="en-US" dirty="0"/>
              <a:t>Discussion Question</a:t>
            </a:r>
          </a:p>
        </p:txBody>
      </p:sp>
      <p:sp>
        <p:nvSpPr>
          <p:cNvPr id="5" name="Content Placeholder 4">
            <a:extLst>
              <a:ext uri="{FF2B5EF4-FFF2-40B4-BE49-F238E27FC236}">
                <a16:creationId xmlns:a16="http://schemas.microsoft.com/office/drawing/2014/main" xmlns="" id="{BBD7C275-E090-490F-B85B-D362F96198E2}"/>
              </a:ext>
            </a:extLst>
          </p:cNvPr>
          <p:cNvSpPr>
            <a:spLocks noGrp="1"/>
          </p:cNvSpPr>
          <p:nvPr>
            <p:ph idx="1"/>
          </p:nvPr>
        </p:nvSpPr>
        <p:spPr>
          <a:xfrm>
            <a:off x="457200" y="1417638"/>
            <a:ext cx="8229600" cy="595127"/>
          </a:xfrm>
        </p:spPr>
        <p:txBody>
          <a:bodyPr>
            <a:noAutofit/>
          </a:bodyPr>
          <a:lstStyle/>
          <a:p>
            <a:pPr marL="0" indent="0">
              <a:buNone/>
            </a:pPr>
            <a:r>
              <a:rPr lang="en-US" sz="2800" dirty="0"/>
              <a:t>How is Covid-19 affecting unexpected inflation?</a:t>
            </a:r>
          </a:p>
        </p:txBody>
      </p:sp>
      <p:sp>
        <p:nvSpPr>
          <p:cNvPr id="28" name="Content Placeholder 4">
            <a:extLst>
              <a:ext uri="{FF2B5EF4-FFF2-40B4-BE49-F238E27FC236}">
                <a16:creationId xmlns:a16="http://schemas.microsoft.com/office/drawing/2014/main" xmlns="" id="{009B1403-48B7-4D1E-8943-43706C846FC1}"/>
              </a:ext>
            </a:extLst>
          </p:cNvPr>
          <p:cNvSpPr txBox="1">
            <a:spLocks/>
          </p:cNvSpPr>
          <p:nvPr/>
        </p:nvSpPr>
        <p:spPr bwMode="auto">
          <a:xfrm>
            <a:off x="457199" y="2691074"/>
            <a:ext cx="3803142" cy="368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ts val="624"/>
              </a:spcBef>
              <a:spcAft>
                <a:spcPct val="0"/>
              </a:spcAft>
              <a:buClr>
                <a:schemeClr val="tx1"/>
              </a:buClr>
              <a:buFont typeface="Arial" panose="020B0604020202020204" pitchFamily="34" charset="0"/>
              <a:buChar char="•"/>
              <a:defRPr sz="3200">
                <a:solidFill>
                  <a:srgbClr val="000000"/>
                </a:solidFill>
                <a:latin typeface="+mn-lt"/>
                <a:ea typeface="ＭＳ Ｐゴシック" charset="0"/>
                <a:cs typeface="ＭＳ Ｐゴシック" charset="0"/>
              </a:defRPr>
            </a:lvl1pPr>
            <a:lvl2pPr marL="914400" indent="-457200" algn="l" rtl="0" eaLnBrk="1" fontAlgn="base" hangingPunct="1">
              <a:spcBef>
                <a:spcPts val="624"/>
              </a:spcBef>
              <a:spcAft>
                <a:spcPct val="0"/>
              </a:spcAft>
              <a:buClr>
                <a:schemeClr val="tx1"/>
              </a:buClr>
              <a:buSzPct val="80000"/>
              <a:buFont typeface="Arial" panose="020B0604020202020204" pitchFamily="34" charset="0"/>
              <a:buChar char="–"/>
              <a:defRPr sz="2400">
                <a:solidFill>
                  <a:srgbClr val="000000"/>
                </a:solidFill>
                <a:latin typeface="+mn-lt"/>
                <a:ea typeface="ＭＳ Ｐゴシック" charset="0"/>
              </a:defRPr>
            </a:lvl2pPr>
            <a:lvl3pPr marL="1371600" indent="-457200" algn="l" rtl="0" eaLnBrk="1" fontAlgn="base" hangingPunct="1">
              <a:spcBef>
                <a:spcPts val="624"/>
              </a:spcBef>
              <a:spcAft>
                <a:spcPct val="0"/>
              </a:spcAft>
              <a:buClr>
                <a:schemeClr val="tx1"/>
              </a:buClr>
              <a:buFont typeface="Wingdings" panose="05000000000000000000" pitchFamily="2" charset="2"/>
              <a:buChar char="§"/>
              <a:tabLst>
                <a:tab pos="1316038" algn="l"/>
              </a:tabLst>
              <a:defRPr sz="2200">
                <a:solidFill>
                  <a:srgbClr val="000000"/>
                </a:solidFill>
                <a:latin typeface="+mn-lt"/>
                <a:ea typeface="ＭＳ Ｐゴシック" charset="0"/>
              </a:defRPr>
            </a:lvl3pPr>
            <a:lvl4pPr marL="16002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ts val="624"/>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
            </a:pPr>
            <a:r>
              <a:rPr lang="en-US" sz="2200" kern="0" dirty="0"/>
              <a:t>Putting both shocks together we see that the effect on unexpected inflation is ambiguous</a:t>
            </a:r>
          </a:p>
          <a:p>
            <a:pPr>
              <a:buFont typeface="Wingdings" panose="05000000000000000000" pitchFamily="2" charset="2"/>
              <a:buChar char="§"/>
            </a:pPr>
            <a:r>
              <a:rPr lang="en-US" sz="2200" kern="0" dirty="0"/>
              <a:t>Are there any reasons why you would expect on shock to have a larger effect?</a:t>
            </a:r>
          </a:p>
        </p:txBody>
      </p:sp>
      <p:cxnSp>
        <p:nvCxnSpPr>
          <p:cNvPr id="18" name="Straight Connector 17">
            <a:extLst>
              <a:ext uri="{FF2B5EF4-FFF2-40B4-BE49-F238E27FC236}">
                <a16:creationId xmlns:a16="http://schemas.microsoft.com/office/drawing/2014/main" xmlns="" id="{C5FAB322-7BEF-4D63-B9A5-3AE8992B4196}"/>
              </a:ext>
            </a:extLst>
          </p:cNvPr>
          <p:cNvCxnSpPr>
            <a:cxnSpLocks/>
          </p:cNvCxnSpPr>
          <p:nvPr/>
        </p:nvCxnSpPr>
        <p:spPr>
          <a:xfrm flipH="1">
            <a:off x="5074238" y="2907701"/>
            <a:ext cx="1" cy="3000374"/>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5EC31FB6-EEB4-4488-B3BD-0310A9AF64B8}"/>
              </a:ext>
            </a:extLst>
          </p:cNvPr>
          <p:cNvCxnSpPr>
            <a:cxnSpLocks/>
          </p:cNvCxnSpPr>
          <p:nvPr/>
        </p:nvCxnSpPr>
        <p:spPr>
          <a:xfrm flipH="1" flipV="1">
            <a:off x="5074240" y="5908074"/>
            <a:ext cx="3581398" cy="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4C4E6FE4-02D7-4E7F-9821-2017394CA606}"/>
              </a:ext>
            </a:extLst>
          </p:cNvPr>
          <p:cNvSpPr txBox="1"/>
          <p:nvPr/>
        </p:nvSpPr>
        <p:spPr>
          <a:xfrm>
            <a:off x="3916547" y="2901659"/>
            <a:ext cx="1239476"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Unexpected inflation</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sp>
        <p:nvSpPr>
          <p:cNvPr id="22" name="TextBox 21">
            <a:extLst>
              <a:ext uri="{FF2B5EF4-FFF2-40B4-BE49-F238E27FC236}">
                <a16:creationId xmlns:a16="http://schemas.microsoft.com/office/drawing/2014/main" xmlns="" id="{440ED05C-8000-494E-975E-67315DABB404}"/>
              </a:ext>
            </a:extLst>
          </p:cNvPr>
          <p:cNvSpPr txBox="1"/>
          <p:nvPr/>
        </p:nvSpPr>
        <p:spPr>
          <a:xfrm>
            <a:off x="5938685" y="5917600"/>
            <a:ext cx="2716954" cy="50167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rPr>
              <a:t>Output gap</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1330" dirty="0">
                <a:solidFill>
                  <a:prstClr val="black"/>
                </a:solidFill>
                <a:latin typeface="Arial"/>
              </a:rPr>
              <a:t>(GDP, relative to potential GDP)</a:t>
            </a:r>
            <a:endParaRPr kumimoji="0" lang="en-US" sz="1330" b="0" i="0" u="none" strike="noStrike" kern="1200" cap="none" spc="0" normalizeH="0" baseline="0" noProof="0" dirty="0">
              <a:ln>
                <a:noFill/>
              </a:ln>
              <a:solidFill>
                <a:prstClr val="black"/>
              </a:solidFill>
              <a:effectLst/>
              <a:uLnTx/>
              <a:uFillTx/>
              <a:latin typeface="Arial"/>
              <a:ea typeface="Geneva" pitchFamily="1" charset="-128"/>
              <a:cs typeface="+mn-cs"/>
            </a:endParaRPr>
          </a:p>
        </p:txBody>
      </p:sp>
      <p:cxnSp>
        <p:nvCxnSpPr>
          <p:cNvPr id="23" name="Straight Connector 22">
            <a:extLst>
              <a:ext uri="{FF2B5EF4-FFF2-40B4-BE49-F238E27FC236}">
                <a16:creationId xmlns:a16="http://schemas.microsoft.com/office/drawing/2014/main" xmlns="" id="{A8EE94EC-DCE9-4CA9-88AC-0874D75256BF}"/>
              </a:ext>
            </a:extLst>
          </p:cNvPr>
          <p:cNvCxnSpPr>
            <a:cxnSpLocks/>
          </p:cNvCxnSpPr>
          <p:nvPr/>
        </p:nvCxnSpPr>
        <p:spPr>
          <a:xfrm flipV="1">
            <a:off x="5074238" y="3628757"/>
            <a:ext cx="2860394" cy="2279319"/>
          </a:xfrm>
          <a:prstGeom prst="line">
            <a:avLst/>
          </a:prstGeom>
          <a:ln w="28575">
            <a:solidFill>
              <a:srgbClr val="E78B9E"/>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EB36CC4F-2A41-4A33-BB32-C028486C310B}"/>
              </a:ext>
            </a:extLst>
          </p:cNvPr>
          <p:cNvSpPr txBox="1"/>
          <p:nvPr/>
        </p:nvSpPr>
        <p:spPr>
          <a:xfrm>
            <a:off x="7777317" y="3809463"/>
            <a:ext cx="123947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E78B9E"/>
                </a:solidFill>
                <a:latin typeface="+mn-lt"/>
              </a:rPr>
              <a:t>Phillips curve</a:t>
            </a:r>
            <a:endParaRPr kumimoji="0" lang="en-US" sz="1300" b="0" i="0" u="none" strike="noStrike" kern="1200" cap="none" spc="0" normalizeH="0" baseline="0" noProof="0" dirty="0">
              <a:ln>
                <a:noFill/>
              </a:ln>
              <a:solidFill>
                <a:srgbClr val="E78B9E"/>
              </a:solidFill>
              <a:effectLst/>
              <a:uLnTx/>
              <a:uFillTx/>
              <a:latin typeface="+mn-lt"/>
            </a:endParaRPr>
          </a:p>
        </p:txBody>
      </p:sp>
      <p:cxnSp>
        <p:nvCxnSpPr>
          <p:cNvPr id="16" name="Straight Connector 15">
            <a:extLst>
              <a:ext uri="{FF2B5EF4-FFF2-40B4-BE49-F238E27FC236}">
                <a16:creationId xmlns:a16="http://schemas.microsoft.com/office/drawing/2014/main" xmlns="" id="{9645BA36-9092-413A-9505-7FAB3AB1A6E4}"/>
              </a:ext>
            </a:extLst>
          </p:cNvPr>
          <p:cNvCxnSpPr>
            <a:cxnSpLocks/>
          </p:cNvCxnSpPr>
          <p:nvPr/>
        </p:nvCxnSpPr>
        <p:spPr>
          <a:xfrm>
            <a:off x="6457989" y="4837471"/>
            <a:ext cx="0" cy="1080129"/>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xmlns="" id="{68204359-8AC0-4FBD-9F13-6DCC1A0CFC3D}"/>
              </a:ext>
            </a:extLst>
          </p:cNvPr>
          <p:cNvCxnSpPr>
            <a:cxnSpLocks/>
          </p:cNvCxnSpPr>
          <p:nvPr/>
        </p:nvCxnSpPr>
        <p:spPr>
          <a:xfrm>
            <a:off x="6508956" y="5203348"/>
            <a:ext cx="369778" cy="0"/>
          </a:xfrm>
          <a:prstGeom prst="straightConnector1">
            <a:avLst/>
          </a:prstGeom>
          <a:ln>
            <a:solidFill>
              <a:srgbClr val="00703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4268F6C-E295-4FB9-8206-A9B1B959AD84}"/>
              </a:ext>
            </a:extLst>
          </p:cNvPr>
          <p:cNvSpPr txBox="1"/>
          <p:nvPr/>
        </p:nvSpPr>
        <p:spPr>
          <a:xfrm>
            <a:off x="6159674" y="5609354"/>
            <a:ext cx="1212214"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dirty="0">
                <a:solidFill>
                  <a:srgbClr val="007032"/>
                </a:solidFill>
                <a:latin typeface="Arial"/>
              </a:rPr>
              <a:t>Lower output</a:t>
            </a:r>
            <a:endParaRPr kumimoji="0" lang="en-US" sz="1300" b="0" i="0" u="none" strike="noStrike" kern="1200" cap="none" spc="0" normalizeH="0" baseline="0" noProof="0" dirty="0">
              <a:ln>
                <a:noFill/>
              </a:ln>
              <a:solidFill>
                <a:srgbClr val="007032"/>
              </a:solidFill>
              <a:effectLst/>
              <a:uLnTx/>
              <a:uFillTx/>
              <a:latin typeface="Arial"/>
            </a:endParaRPr>
          </a:p>
        </p:txBody>
      </p:sp>
      <p:cxnSp>
        <p:nvCxnSpPr>
          <p:cNvPr id="25" name="Straight Connector 24">
            <a:extLst>
              <a:ext uri="{FF2B5EF4-FFF2-40B4-BE49-F238E27FC236}">
                <a16:creationId xmlns:a16="http://schemas.microsoft.com/office/drawing/2014/main" xmlns="" id="{03889186-0FFB-4337-8836-740D5F166549}"/>
              </a:ext>
            </a:extLst>
          </p:cNvPr>
          <p:cNvCxnSpPr>
            <a:cxnSpLocks/>
          </p:cNvCxnSpPr>
          <p:nvPr/>
        </p:nvCxnSpPr>
        <p:spPr>
          <a:xfrm>
            <a:off x="6937726" y="4434348"/>
            <a:ext cx="0" cy="1473726"/>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xmlns="" id="{CF56D076-8628-495D-882E-10AA9AA1A4DC}"/>
              </a:ext>
            </a:extLst>
          </p:cNvPr>
          <p:cNvCxnSpPr>
            <a:cxnSpLocks/>
          </p:cNvCxnSpPr>
          <p:nvPr/>
        </p:nvCxnSpPr>
        <p:spPr>
          <a:xfrm flipH="1">
            <a:off x="5073564" y="4434348"/>
            <a:ext cx="1864161" cy="0"/>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xmlns="" id="{AB79D066-9731-4C01-A273-BBD4A0B808FA}"/>
              </a:ext>
            </a:extLst>
          </p:cNvPr>
          <p:cNvCxnSpPr>
            <a:cxnSpLocks/>
          </p:cNvCxnSpPr>
          <p:nvPr/>
        </p:nvCxnSpPr>
        <p:spPr>
          <a:xfrm flipH="1">
            <a:off x="5073564" y="4090218"/>
            <a:ext cx="1384425" cy="2254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xmlns="" id="{1F50EDB0-2945-4983-B622-9A46D570DDC3}"/>
              </a:ext>
            </a:extLst>
          </p:cNvPr>
          <p:cNvCxnSpPr>
            <a:cxnSpLocks/>
          </p:cNvCxnSpPr>
          <p:nvPr/>
        </p:nvCxnSpPr>
        <p:spPr>
          <a:xfrm>
            <a:off x="5261405" y="4142864"/>
            <a:ext cx="0" cy="252156"/>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B43279D-9653-4DCB-AFCA-F5BE4F63107F}"/>
              </a:ext>
            </a:extLst>
          </p:cNvPr>
          <p:cNvSpPr txBox="1"/>
          <p:nvPr/>
        </p:nvSpPr>
        <p:spPr>
          <a:xfrm>
            <a:off x="3861013" y="3940615"/>
            <a:ext cx="1212214" cy="89255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1300" dirty="0">
                <a:solidFill>
                  <a:srgbClr val="842A82"/>
                </a:solidFill>
                <a:latin typeface="Arial"/>
              </a:rPr>
              <a:t>Ambiguous effect on unexpected inflation</a:t>
            </a:r>
            <a:endParaRPr kumimoji="0" lang="en-US" sz="1300" b="0" i="0" u="none" strike="noStrike" kern="1200" cap="none" spc="0" normalizeH="0" baseline="0" noProof="0" dirty="0">
              <a:ln>
                <a:noFill/>
              </a:ln>
              <a:solidFill>
                <a:srgbClr val="842A82"/>
              </a:solidFill>
              <a:effectLst/>
              <a:uLnTx/>
              <a:uFillTx/>
              <a:latin typeface="Arial"/>
            </a:endParaRPr>
          </a:p>
        </p:txBody>
      </p:sp>
      <p:cxnSp>
        <p:nvCxnSpPr>
          <p:cNvPr id="27" name="Straight Connector 26">
            <a:extLst>
              <a:ext uri="{FF2B5EF4-FFF2-40B4-BE49-F238E27FC236}">
                <a16:creationId xmlns:a16="http://schemas.microsoft.com/office/drawing/2014/main" xmlns="" id="{36EB85E6-144A-4B55-9F55-2A0F9825E373}"/>
              </a:ext>
            </a:extLst>
          </p:cNvPr>
          <p:cNvCxnSpPr>
            <a:cxnSpLocks/>
          </p:cNvCxnSpPr>
          <p:nvPr/>
        </p:nvCxnSpPr>
        <p:spPr>
          <a:xfrm flipV="1">
            <a:off x="5074238" y="3256199"/>
            <a:ext cx="2489074" cy="1851986"/>
          </a:xfrm>
          <a:prstGeom prst="line">
            <a:avLst/>
          </a:prstGeom>
          <a:ln w="28575">
            <a:solidFill>
              <a:srgbClr val="DA3052"/>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2213901A-C4BF-4C5D-9E50-C924710F476C}"/>
              </a:ext>
            </a:extLst>
          </p:cNvPr>
          <p:cNvSpPr txBox="1"/>
          <p:nvPr/>
        </p:nvSpPr>
        <p:spPr>
          <a:xfrm>
            <a:off x="7178048" y="2939591"/>
            <a:ext cx="1937072"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300" noProof="0" dirty="0">
                <a:solidFill>
                  <a:srgbClr val="D72246"/>
                </a:solidFill>
                <a:latin typeface="+mn-lt"/>
              </a:rPr>
              <a:t>Covid-19 Phillips curve</a:t>
            </a:r>
            <a:endParaRPr kumimoji="0" lang="en-US" sz="1300" b="0" i="0" u="none" strike="noStrike" kern="1200" cap="none" spc="0" normalizeH="0" baseline="0" noProof="0" dirty="0">
              <a:ln>
                <a:noFill/>
              </a:ln>
              <a:solidFill>
                <a:srgbClr val="D72246"/>
              </a:solidFill>
              <a:effectLst/>
              <a:uLnTx/>
              <a:uFillTx/>
              <a:latin typeface="+mn-lt"/>
            </a:endParaRPr>
          </a:p>
        </p:txBody>
      </p:sp>
      <p:cxnSp>
        <p:nvCxnSpPr>
          <p:cNvPr id="33" name="Straight Arrow Connector 32">
            <a:extLst>
              <a:ext uri="{FF2B5EF4-FFF2-40B4-BE49-F238E27FC236}">
                <a16:creationId xmlns:a16="http://schemas.microsoft.com/office/drawing/2014/main" xmlns="" id="{C45A1159-C8CA-4CE5-9CA1-F0E1417A9BBC}"/>
              </a:ext>
            </a:extLst>
          </p:cNvPr>
          <p:cNvCxnSpPr>
            <a:cxnSpLocks/>
          </p:cNvCxnSpPr>
          <p:nvPr/>
        </p:nvCxnSpPr>
        <p:spPr>
          <a:xfrm>
            <a:off x="6878734" y="3848791"/>
            <a:ext cx="684578" cy="0"/>
          </a:xfrm>
          <a:prstGeom prst="straightConnector1">
            <a:avLst/>
          </a:prstGeom>
          <a:ln>
            <a:solidFill>
              <a:srgbClr val="DA305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DD86CE0-BE8D-4FE2-87C7-43846AFE3680}"/>
              </a:ext>
            </a:extLst>
          </p:cNvPr>
          <p:cNvCxnSpPr>
            <a:cxnSpLocks/>
          </p:cNvCxnSpPr>
          <p:nvPr/>
        </p:nvCxnSpPr>
        <p:spPr>
          <a:xfrm>
            <a:off x="6457989" y="4090218"/>
            <a:ext cx="3112" cy="650991"/>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xmlns="" id="{BDC00502-9E01-4BBE-ADA3-75733F67B2F6}"/>
              </a:ext>
            </a:extLst>
          </p:cNvPr>
          <p:cNvCxnSpPr>
            <a:cxnSpLocks/>
          </p:cNvCxnSpPr>
          <p:nvPr/>
        </p:nvCxnSpPr>
        <p:spPr>
          <a:xfrm flipH="1">
            <a:off x="5073564" y="4817806"/>
            <a:ext cx="1384425" cy="22548"/>
          </a:xfrm>
          <a:prstGeom prst="line">
            <a:avLst/>
          </a:prstGeom>
          <a:ln w="1270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xmlns="" id="{AB747DC0-D676-4A20-9219-7E96F73D5321}"/>
              </a:ext>
            </a:extLst>
          </p:cNvPr>
          <p:cNvCxnSpPr>
            <a:cxnSpLocks/>
          </p:cNvCxnSpPr>
          <p:nvPr/>
        </p:nvCxnSpPr>
        <p:spPr>
          <a:xfrm flipV="1">
            <a:off x="5261405" y="4493340"/>
            <a:ext cx="0" cy="255639"/>
          </a:xfrm>
          <a:prstGeom prst="straightConnector1">
            <a:avLst/>
          </a:prstGeom>
          <a:ln>
            <a:solidFill>
              <a:srgbClr val="842A82"/>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8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0" grpId="0"/>
      <p:bldP spid="32" grpId="0"/>
      <p:bldP spid="2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xmlns=""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959776" y="2639035"/>
            <a:ext cx="4039845" cy="1734871"/>
          </a:xfrm>
        </p:spPr>
        <p:txBody>
          <a:bodyPr/>
          <a:lstStyle/>
          <a:p>
            <a:r>
              <a:rPr lang="en-US" sz="3200" dirty="0"/>
              <a:t>Aggregate Demand and Aggregate Supply</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669578" y="6576974"/>
            <a:ext cx="3472218" cy="260426"/>
          </a:xfrm>
        </p:spPr>
        <p:txBody>
          <a:bodyPr>
            <a:noAutofit/>
          </a:bodyPr>
          <a:lstStyle/>
          <a:p>
            <a:pPr marL="0" indent="0">
              <a:buNone/>
            </a:pPr>
            <a:r>
              <a:rPr lang="en-US" sz="1200" dirty="0">
                <a:solidFill>
                  <a:schemeClr val="bg1"/>
                </a:solidFill>
              </a:rPr>
              <a:t>Betsey Stevenson – Justin Wolfers | First Edition</a:t>
            </a:r>
            <a:endParaRPr lang="en-US" sz="1200" dirty="0"/>
          </a:p>
        </p:txBody>
      </p:sp>
    </p:spTree>
    <p:extLst>
      <p:ext uri="{BB962C8B-B14F-4D97-AF65-F5344CB8AC3E}">
        <p14:creationId xmlns:p14="http://schemas.microsoft.com/office/powerpoint/2010/main" val="2269828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9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8uGgJG0jS7342pdA46M9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cQHcXdryPBnZhpLlFWE4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ciH3b2Uwn7_3xwV64myP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6JTFWVB8orby1fSNTpO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SqO1W3rsTRp.NXDs54D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eClE_Fetc4wXQOE430I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luQbultoOrw9PuuWBMT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1Bs1XSw_vpQKAMC27eR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6BGvvacl55j2hsoaWln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8zuPdx4rBrKljhXoI9Eqi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pLAnh_D9Xz1SrX9wgcJ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clxknwq_9QIsz2YXIq71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pLAnh_D9Xz1SrX9wgcJ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AhYzOum6Wv6FC4ZqjFf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sSpAKYaQMwHrr9MxRFN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3zMLykg6kTJy_mEfkrG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3kuTmF8G1ax1N_zpOli0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sSpAKYaQMwHrr9MxRFN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uxgD5SKzlP1iEohioarv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4qMVYXl8dvXz4N6X2TC_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oljLbyuRzNMstGNVcwBW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sSpAKYaQMwHrr9MxRFN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uOYTdkgQVjQYMC7eDoD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uhcCdN05kjMB_EGOFxE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ciH3b2Uwn7_3xwV64my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ciH3b2Uwn7_3xwV64my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ciH3b2Uwn7_3xwV64myP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ciH3b2Uwn7_3xwV64myP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3zMLykg6kTJy_mEfkrGi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qSPByMIgai01ZEZz77k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ox26HQQ.JiV_TkkXYjoo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ox26HQQ.JiV_TkkXYjoo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ox26HQQ.JiV_TkkXYjoo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0kQKrXRXyLnXLaQDfJS45g"/>
</p:tagLst>
</file>

<file path=ppt/theme/theme1.xml><?xml version="1.0" encoding="utf-8"?>
<a:theme xmlns:a="http://schemas.openxmlformats.org/drawingml/2006/main" name="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3.xml><?xml version="1.0" encoding="utf-8"?>
<a:theme xmlns:a="http://schemas.openxmlformats.org/drawingml/2006/main" name="2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4.xml><?xml version="1.0" encoding="utf-8"?>
<a:theme xmlns:a="http://schemas.openxmlformats.org/drawingml/2006/main" name="3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5.xml><?xml version="1.0" encoding="utf-8"?>
<a:theme xmlns:a="http://schemas.openxmlformats.org/drawingml/2006/main" name="4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6.xml><?xml version="1.0" encoding="utf-8"?>
<a:theme xmlns:a="http://schemas.openxmlformats.org/drawingml/2006/main" name="5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7.xml><?xml version="1.0" encoding="utf-8"?>
<a:theme xmlns:a="http://schemas.openxmlformats.org/drawingml/2006/main" name="6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8.xml><?xml version="1.0" encoding="utf-8"?>
<a:theme xmlns:a="http://schemas.openxmlformats.org/drawingml/2006/main" name="7_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STEVENSON</Template>
  <TotalTime>3054</TotalTime>
  <Words>16036</Words>
  <Application>Microsoft Office PowerPoint</Application>
  <PresentationFormat>On-screen Show (4:3)</PresentationFormat>
  <Paragraphs>1303</Paragraphs>
  <Slides>112</Slides>
  <Notes>112</Notes>
  <HiddenSlides>0</HiddenSlides>
  <MMClips>1</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112</vt:i4>
      </vt:variant>
    </vt:vector>
  </HeadingPairs>
  <TitlesOfParts>
    <vt:vector size="130" baseType="lpstr">
      <vt:lpstr>ＭＳ Ｐゴシック</vt:lpstr>
      <vt:lpstr>Arial</vt:lpstr>
      <vt:lpstr>Arial Narrow</vt:lpstr>
      <vt:lpstr>Calibri</vt:lpstr>
      <vt:lpstr>Geneva</vt:lpstr>
      <vt:lpstr>Lucida Grande</vt:lpstr>
      <vt:lpstr>Times New Roman</vt:lpstr>
      <vt:lpstr>var(--headline-font)</vt:lpstr>
      <vt:lpstr>Wingdings</vt:lpstr>
      <vt:lpstr>STEVENSON</vt:lpstr>
      <vt:lpstr>1_STEVENSON</vt:lpstr>
      <vt:lpstr>2_STEVENSON</vt:lpstr>
      <vt:lpstr>3_STEVENSON</vt:lpstr>
      <vt:lpstr>4_STEVENSON</vt:lpstr>
      <vt:lpstr>5_STEVENSON</vt:lpstr>
      <vt:lpstr>6_STEVENSON</vt:lpstr>
      <vt:lpstr>7_STEVENSON</vt:lpstr>
      <vt:lpstr>think-cell Slide</vt:lpstr>
      <vt:lpstr>Covid-19 Supplemental Slides</vt:lpstr>
      <vt:lpstr>The Core Principles of Economics</vt:lpstr>
      <vt:lpstr>Everyday Economics: People Weighed the Costs and Benefits Before Government Shutdowns</vt:lpstr>
      <vt:lpstr>You Should Ignore Sunk Costs.</vt:lpstr>
      <vt:lpstr>Everyday Economics: Covid-19 Could Change the Opportunity Cost of Going to College</vt:lpstr>
      <vt:lpstr>Demand: Thinking Like a Buyer</vt:lpstr>
      <vt:lpstr>Discussion Questions</vt:lpstr>
      <vt:lpstr>Practice Question </vt:lpstr>
      <vt:lpstr>Supply: Thinking Like a Seller</vt:lpstr>
      <vt:lpstr>Practice Question </vt:lpstr>
      <vt:lpstr>Equilibrium: Where Supply Meets Demand</vt:lpstr>
      <vt:lpstr>Everyday Economics: Pandemics Cause Both Supply and Demand to Shift</vt:lpstr>
      <vt:lpstr>Everyday Economics: Pandemics Cause Both Supply and Demand to Shift</vt:lpstr>
      <vt:lpstr>Everyday Economics: Pandemics Cause Both Supply and Demand to Shift</vt:lpstr>
      <vt:lpstr>Everyday Economics: Pandemics Cause Both Supply and Demand to Shift</vt:lpstr>
      <vt:lpstr>Everyday Economics: Pandemics Cause Both Supply and Demand to Shift</vt:lpstr>
      <vt:lpstr>Everyday Economics: Pandemics Cause Both Supply and Demand to Shift</vt:lpstr>
      <vt:lpstr>Discussion Question</vt:lpstr>
      <vt:lpstr>Elasticity:Measuring Responsiveness</vt:lpstr>
      <vt:lpstr>Discussion Question</vt:lpstr>
      <vt:lpstr>Everyday Economics: Supply Elasticity is an Important Factor in ‘Flattening the Curve’</vt:lpstr>
      <vt:lpstr>Everyday Economics: Policy Levers Are an Important Factor in Long Run Supply Elasticity</vt:lpstr>
      <vt:lpstr>When Governments Intervene in Markets</vt:lpstr>
      <vt:lpstr>Everyday Economics: $2 Trillion CARES Act Aid Package for Coronavirus Relief</vt:lpstr>
      <vt:lpstr>Welfare and Efficiency</vt:lpstr>
      <vt:lpstr>Discussion Question</vt:lpstr>
      <vt:lpstr>Gains from Trade </vt:lpstr>
      <vt:lpstr>Everyday Economics: A Pandemic Can Make it Difficult to Interpret Prices</vt:lpstr>
      <vt:lpstr>International Trade</vt:lpstr>
      <vt:lpstr>Discussion Question: How Will Covid-19 Change Global Trade?</vt:lpstr>
      <vt:lpstr>Externalities and Public Goods</vt:lpstr>
      <vt:lpstr>Everyday Economics: Covid-19 Presented Negative and Positive Externalities</vt:lpstr>
      <vt:lpstr>Everyday Economics: Covid-19 Presented Examples of Negative Externalities</vt:lpstr>
      <vt:lpstr>Everyday Economics: Covid-19 Presented Examples of Positive Externalities</vt:lpstr>
      <vt:lpstr>The Labor Market</vt:lpstr>
      <vt:lpstr>Everyday Economics: Recessions Cause Changes in Labor Market with Lasting Effects</vt:lpstr>
      <vt:lpstr>Wages, Workers, and Management</vt:lpstr>
      <vt:lpstr>Discussion Question</vt:lpstr>
      <vt:lpstr>Everyday Economics: Retailers Offered Hazard Pay During Covid-19</vt:lpstr>
      <vt:lpstr>Inequality, Social Insurance, and Redistribution</vt:lpstr>
      <vt:lpstr>Interpreting the Data: Covid-19 Reinforced Income Inequality</vt:lpstr>
      <vt:lpstr>Interpreting the Data: Covid-19 Reinforced Income Inequality</vt:lpstr>
      <vt:lpstr>Interpreting the Data: Covid-19 Reinforced Income and Racial Inequalities</vt:lpstr>
      <vt:lpstr>Interpreting the Data: Income and Racial Inequalities were Exacerbated by Covid-19</vt:lpstr>
      <vt:lpstr>Market Structure and Market Power</vt:lpstr>
      <vt:lpstr>Discussion Question</vt:lpstr>
      <vt:lpstr>Everyday Economics: Covid-19 Could Lead to a Consolidation of Market Power</vt:lpstr>
      <vt:lpstr>Entry, Exit, and Long-Run Profitability</vt:lpstr>
      <vt:lpstr>Everyday Economics: Restaurants – To Open or Not To Open During A Pandemic</vt:lpstr>
      <vt:lpstr>Everyday Economics: Restaurants – To Open or Not To Open During A Pandemic</vt:lpstr>
      <vt:lpstr>Business Strategy</vt:lpstr>
      <vt:lpstr>Discussion Question</vt:lpstr>
      <vt:lpstr>Discussion Question</vt:lpstr>
      <vt:lpstr>Discussion Question</vt:lpstr>
      <vt:lpstr>Sophisticated Pricing Strategies</vt:lpstr>
      <vt:lpstr>Discussion Question</vt:lpstr>
      <vt:lpstr>Game Theory and Strategic Choices</vt:lpstr>
      <vt:lpstr>Everyday Economics: The Covid-19 Toilet Paper ‘Shortage’ was a Coordination Game</vt:lpstr>
      <vt:lpstr>Everyday Economics: Indefinitely Repeated Games and Covid-19 Price Gouging</vt:lpstr>
      <vt:lpstr>Everyday Economics: Indefinitely Repeated Games and Covid-19 Price Gouging</vt:lpstr>
      <vt:lpstr>Decisions Involving Uncertainty</vt:lpstr>
      <vt:lpstr>Everyday Economics: Is it Possible to Reduce the Risk of Future Global Pandemics?</vt:lpstr>
      <vt:lpstr>Decisions Involving Private Information</vt:lpstr>
      <vt:lpstr>Everyday Economics: Do 'Immunization Passports' Solve Private Information Problems?</vt:lpstr>
      <vt:lpstr>Sizing Up the Economy Using GDP</vt:lpstr>
      <vt:lpstr>Everyday Economics: GDP’s Limitations are Exacerbated During a Pandemic</vt:lpstr>
      <vt:lpstr>Everyday Economics: GDP’s Limitations are Exacerbated During a Pandemic</vt:lpstr>
      <vt:lpstr>Interpreting the data: GDP Conventions and Large Percentage Changes can be Misleading</vt:lpstr>
      <vt:lpstr>Economic Growth</vt:lpstr>
      <vt:lpstr>Discussion Question</vt:lpstr>
      <vt:lpstr>Unemployment</vt:lpstr>
      <vt:lpstr>Everyday Economics: Unemployment Numbers During Covid-19 Can be Difficult to Interpret</vt:lpstr>
      <vt:lpstr>Inflation and Money</vt:lpstr>
      <vt:lpstr>Everyday Economics: Post-Covid Inflation May Not Be a Cause for Alarm</vt:lpstr>
      <vt:lpstr>Consumption and Saving</vt:lpstr>
      <vt:lpstr>Interpreting the Data: The CARES Act’s Unemployment Benefits Boosted Spending</vt:lpstr>
      <vt:lpstr>Investment</vt:lpstr>
      <vt:lpstr>Discussion Question</vt:lpstr>
      <vt:lpstr>Discussion Question</vt:lpstr>
      <vt:lpstr>Discussion Question</vt:lpstr>
      <vt:lpstr>The Financial Sector</vt:lpstr>
      <vt:lpstr>Everyday Economics: The Stock Market Must be Interpreted Carefully</vt:lpstr>
      <vt:lpstr>International Finance and the Exchange Rate</vt:lpstr>
      <vt:lpstr>Everyday Economics: A Global Public Health Crises Changes the Value of Currencies</vt:lpstr>
      <vt:lpstr>Business Cycles</vt:lpstr>
      <vt:lpstr>Everyday Economics: Official Indicators Can’t Keep Pace with Abrupt Economic Changes</vt:lpstr>
      <vt:lpstr>IS-MP Analysis: Interest Rates and Output</vt:lpstr>
      <vt:lpstr>Discussion Question</vt:lpstr>
      <vt:lpstr>Discussion Question</vt:lpstr>
      <vt:lpstr>Discussion Question</vt:lpstr>
      <vt:lpstr>Discussion Question</vt:lpstr>
      <vt:lpstr>Discussion Question</vt:lpstr>
      <vt:lpstr>Discussion Question</vt:lpstr>
      <vt:lpstr>Discussion Question</vt:lpstr>
      <vt:lpstr>The Phillips Curve and Inflation</vt:lpstr>
      <vt:lpstr>Discussion Question</vt:lpstr>
      <vt:lpstr>Discussion Question</vt:lpstr>
      <vt:lpstr>Discussion Question</vt:lpstr>
      <vt:lpstr>Aggregate Demand and Aggregate Supply</vt:lpstr>
      <vt:lpstr>Discussion Question</vt:lpstr>
      <vt:lpstr>Discussion Question</vt:lpstr>
      <vt:lpstr>Discussion Question</vt:lpstr>
      <vt:lpstr>Discussion Question</vt:lpstr>
      <vt:lpstr>Discussion Question</vt:lpstr>
      <vt:lpstr>Discussion Question</vt:lpstr>
      <vt:lpstr>Monetary Policy</vt:lpstr>
      <vt:lpstr>Everyday Economics: Monetary Policy is Limited in How It Can Respond to Covid-19</vt:lpstr>
      <vt:lpstr>Everyday Economics: The Federal Reserve is Using All Available Tools to Fight Covid-19</vt:lpstr>
      <vt:lpstr>Government Spending, Taxes, and Fiscal Policy</vt:lpstr>
      <vt:lpstr>Everyday Economics: Pandemic Recessions Highlight the Need for Automatic Stabilizers</vt:lpstr>
      <vt:lpstr>Everyday Economics: An Effective Covid Response Requires A Robust Fiscal Policies</vt:lpstr>
      <vt:lpstr>Everyday Economics: Responding to Covid-19 Has Rapidly Increased the Federal Debt</vt:lpstr>
    </vt:vector>
  </TitlesOfParts>
  <Company>University of Bridgeport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Social Insurance, and Redistribution</dc:title>
  <dc:creator>Stevenson</dc:creator>
  <cp:lastModifiedBy>Kliossis, Lukia</cp:lastModifiedBy>
  <cp:revision>1183</cp:revision>
  <dcterms:created xsi:type="dcterms:W3CDTF">2018-09-29T15:16:12Z</dcterms:created>
  <dcterms:modified xsi:type="dcterms:W3CDTF">2020-08-27T19:58:18Z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BrignoneJT@ldschurch.org</vt:lpwstr>
  </property>
  <property fmtid="{D5CDD505-2E9C-101B-9397-08002B2CF9AE}" pid="5" name="MSIP_Label_bdc3d3d8-6bdc-485e-b6f2-a0ac58658b4a_SetDate">
    <vt:lpwstr>2019-01-04T00:31:13.1098615Z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BrignoneJT@ldschurch.org</vt:lpwstr>
  </property>
  <property fmtid="{D5CDD505-2E9C-101B-9397-08002B2CF9AE}" pid="12" name="MSIP_Label_03ef5274-90b8-4b3f-8a76-b4c36a43e904_SetDate">
    <vt:lpwstr>2019-01-04T00:31:13.1098615Z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