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02" r:id="rId2"/>
    <p:sldId id="829" r:id="rId3"/>
    <p:sldId id="830" r:id="rId4"/>
    <p:sldId id="831" r:id="rId5"/>
    <p:sldId id="834" r:id="rId6"/>
    <p:sldId id="835" r:id="rId7"/>
    <p:sldId id="837" r:id="rId8"/>
    <p:sldId id="842" r:id="rId9"/>
    <p:sldId id="848" r:id="rId10"/>
    <p:sldId id="832" r:id="rId11"/>
    <p:sldId id="839" r:id="rId12"/>
    <p:sldId id="841" r:id="rId13"/>
    <p:sldId id="843" r:id="rId14"/>
    <p:sldId id="838" r:id="rId15"/>
    <p:sldId id="845" r:id="rId16"/>
    <p:sldId id="850" r:id="rId17"/>
    <p:sldId id="849" r:id="rId18"/>
    <p:sldId id="851" r:id="rId19"/>
  </p:sldIdLst>
  <p:sldSz cx="9144000" cy="6858000" type="screen4x3"/>
  <p:notesSz cx="6856413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69B8"/>
    <a:srgbClr val="333399"/>
    <a:srgbClr val="8AD81C"/>
    <a:srgbClr val="6CC642"/>
    <a:srgbClr val="C0C0C0"/>
    <a:srgbClr val="DDDDDD"/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>
        <p:scale>
          <a:sx n="85" d="100"/>
          <a:sy n="85" d="100"/>
        </p:scale>
        <p:origin x="-3104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NBER.comments.fulldata!$B$4</c:f>
              <c:strCache>
                <c:ptCount val="1"/>
                <c:pt idx="0">
                  <c:v>Fed Relief (Your Paper; $5.2bn)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NBER.comments.fulldata!$B$5:$B$16</c:f>
              <c:numCache>
                <c:formatCode>"$"#,##0</c:formatCode>
                <c:ptCount val="12"/>
                <c:pt idx="0">
                  <c:v>172.0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904.0</c:v>
                </c:pt>
                <c:pt idx="5">
                  <c:v>0.0</c:v>
                </c:pt>
                <c:pt idx="6">
                  <c:v>82.0</c:v>
                </c:pt>
                <c:pt idx="7">
                  <c:v>2909.0</c:v>
                </c:pt>
                <c:pt idx="8">
                  <c:v>0.0</c:v>
                </c:pt>
                <c:pt idx="9">
                  <c:v>0.0</c:v>
                </c:pt>
                <c:pt idx="10">
                  <c:v>321.0</c:v>
                </c:pt>
                <c:pt idx="11">
                  <c:v>890.0</c:v>
                </c:pt>
              </c:numCache>
            </c:numRef>
          </c:val>
        </c:ser>
        <c:ser>
          <c:idx val="2"/>
          <c:order val="1"/>
          <c:tx>
            <c:strRef>
              <c:f>NBER.comments.fulldata!$D$4</c:f>
              <c:strCache>
                <c:ptCount val="1"/>
                <c:pt idx="0">
                  <c:v>Hurricane-related-flood_ NFIP payments; $3.5bn</c:v>
                </c:pt>
              </c:strCache>
            </c:strRef>
          </c:tx>
          <c:spPr>
            <a:solidFill>
              <a:srgbClr val="0069B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NBER.comments.fulldata!$D$5:$D$16</c:f>
              <c:numCache>
                <c:formatCode>General</c:formatCode>
                <c:ptCount val="12"/>
                <c:pt idx="0">
                  <c:v>453.0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825.0</c:v>
                </c:pt>
                <c:pt idx="5">
                  <c:v>0.0</c:v>
                </c:pt>
                <c:pt idx="6">
                  <c:v>317.0</c:v>
                </c:pt>
                <c:pt idx="7">
                  <c:v>826.0</c:v>
                </c:pt>
                <c:pt idx="8">
                  <c:v>0.0</c:v>
                </c:pt>
                <c:pt idx="9">
                  <c:v>0.0</c:v>
                </c:pt>
                <c:pt idx="10">
                  <c:v>600.0</c:v>
                </c:pt>
                <c:pt idx="11">
                  <c:v>503.0</c:v>
                </c:pt>
              </c:numCache>
            </c:numRef>
          </c:val>
        </c:ser>
        <c:ser>
          <c:idx val="3"/>
          <c:order val="2"/>
          <c:tx>
            <c:strRef>
              <c:f>NBER.comments.fulldata!$E$4</c:f>
              <c:strCache>
                <c:ptCount val="1"/>
                <c:pt idx="0">
                  <c:v>SBA disaster loans (hurricanes); $3.2bn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NBER.comments.fulldata!$E$5:$E$16</c:f>
              <c:numCache>
                <c:formatCode>"$"#,##0</c:formatCode>
                <c:ptCount val="12"/>
                <c:pt idx="0">
                  <c:v>150.0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300.0</c:v>
                </c:pt>
                <c:pt idx="5" formatCode="_(* #,##0_);_(* \(#,##0\);_(* &quot;-&quot;??_);_(@_)">
                  <c:v>0.0</c:v>
                </c:pt>
                <c:pt idx="6" formatCode="_(* #,##0_);_(* \(#,##0\);_(* &quot;-&quot;??_);_(@_)">
                  <c:v>50.0</c:v>
                </c:pt>
                <c:pt idx="7" formatCode="_(* #,##0_);_(* \(#,##0\);_(* &quot;-&quot;??_);_(@_)">
                  <c:v>1800.0</c:v>
                </c:pt>
                <c:pt idx="8" formatCode="_(* #,##0_);_(* \(#,##0\);_(* &quot;-&quot;??_);_(@_)">
                  <c:v>0.0</c:v>
                </c:pt>
                <c:pt idx="9" formatCode="_(* #,##0_);_(* \(#,##0\);_(* &quot;-&quot;??_);_(@_)">
                  <c:v>0.0</c:v>
                </c:pt>
                <c:pt idx="10" formatCode="_(* #,##0_);_(* \(#,##0\);_(* &quot;-&quot;??_);_(@_)">
                  <c:v>255.0</c:v>
                </c:pt>
                <c:pt idx="11" formatCode="_(* #,##0_);_(* \(#,##0\);_(* &quot;-&quot;??_);_(@_)">
                  <c:v>701.0</c:v>
                </c:pt>
              </c:numCache>
            </c:numRef>
          </c:val>
        </c:ser>
        <c:ser>
          <c:idx val="4"/>
          <c:order val="3"/>
          <c:tx>
            <c:strRef>
              <c:f>NBER.comments.fulldata!$F$4</c:f>
              <c:strCache>
                <c:ptCount val="1"/>
                <c:pt idx="0">
                  <c:v>NFIP+SBA; $6.7bn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NBER.comments.fulldata!$F$5:$F$16</c:f>
              <c:numCache>
                <c:formatCode>"$"#,##0</c:formatCode>
                <c:ptCount val="12"/>
                <c:pt idx="0">
                  <c:v>603.0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1125.0</c:v>
                </c:pt>
                <c:pt idx="5">
                  <c:v>0.0</c:v>
                </c:pt>
                <c:pt idx="6">
                  <c:v>367.0</c:v>
                </c:pt>
                <c:pt idx="7">
                  <c:v>2626.0</c:v>
                </c:pt>
                <c:pt idx="8">
                  <c:v>0.0</c:v>
                </c:pt>
                <c:pt idx="9">
                  <c:v>0.0</c:v>
                </c:pt>
                <c:pt idx="10">
                  <c:v>855.0</c:v>
                </c:pt>
                <c:pt idx="11">
                  <c:v>1204.0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1334712"/>
        <c:axId val="763432712"/>
      </c:barChart>
      <c:catAx>
        <c:axId val="1021334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63432712"/>
        <c:crosses val="autoZero"/>
        <c:auto val="1"/>
        <c:lblAlgn val="ctr"/>
        <c:lblOffset val="100"/>
        <c:noMultiLvlLbl val="0"/>
      </c:catAx>
      <c:valAx>
        <c:axId val="763432712"/>
        <c:scaling>
          <c:orientation val="minMax"/>
          <c:max val="3000.0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0213347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624231899560605"/>
          <c:y val="0.926403966136091"/>
          <c:w val="0.920102390147594"/>
          <c:h val="0.073595972352883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NBER.comments.fulldata!$B$4</c:f>
              <c:strCache>
                <c:ptCount val="1"/>
                <c:pt idx="0">
                  <c:v>Fed Relief (Your Paper; $5.2bn)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NBER.comments.fulldata!$B$5:$B$16</c:f>
              <c:numCache>
                <c:formatCode>"$"#,##0</c:formatCode>
                <c:ptCount val="12"/>
                <c:pt idx="0">
                  <c:v>172.0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904.0</c:v>
                </c:pt>
                <c:pt idx="5">
                  <c:v>0.0</c:v>
                </c:pt>
                <c:pt idx="6">
                  <c:v>82.0</c:v>
                </c:pt>
                <c:pt idx="7">
                  <c:v>2909.0</c:v>
                </c:pt>
                <c:pt idx="8">
                  <c:v>0.0</c:v>
                </c:pt>
                <c:pt idx="9">
                  <c:v>0.0</c:v>
                </c:pt>
                <c:pt idx="10">
                  <c:v>321.0</c:v>
                </c:pt>
                <c:pt idx="11">
                  <c:v>890.0</c:v>
                </c:pt>
              </c:numCache>
            </c:numRef>
          </c:val>
        </c:ser>
        <c:ser>
          <c:idx val="2"/>
          <c:order val="1"/>
          <c:tx>
            <c:strRef>
              <c:f>NBER.comments.fulldata!$D$4</c:f>
              <c:strCache>
                <c:ptCount val="1"/>
                <c:pt idx="0">
                  <c:v>Hurricane-related-flood_ NFIP payments; $3.5bn</c:v>
                </c:pt>
              </c:strCache>
            </c:strRef>
          </c:tx>
          <c:spPr>
            <a:solidFill>
              <a:srgbClr val="0069B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NBER.comments.fulldata!$D$5:$D$16</c:f>
              <c:numCache>
                <c:formatCode>General</c:formatCode>
                <c:ptCount val="12"/>
                <c:pt idx="0">
                  <c:v>453.0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825.0</c:v>
                </c:pt>
                <c:pt idx="5">
                  <c:v>0.0</c:v>
                </c:pt>
                <c:pt idx="6">
                  <c:v>317.0</c:v>
                </c:pt>
                <c:pt idx="7">
                  <c:v>826.0</c:v>
                </c:pt>
                <c:pt idx="8">
                  <c:v>0.0</c:v>
                </c:pt>
                <c:pt idx="9">
                  <c:v>0.0</c:v>
                </c:pt>
                <c:pt idx="10">
                  <c:v>600.0</c:v>
                </c:pt>
                <c:pt idx="11">
                  <c:v>503.0</c:v>
                </c:pt>
              </c:numCache>
            </c:numRef>
          </c:val>
        </c:ser>
        <c:ser>
          <c:idx val="3"/>
          <c:order val="2"/>
          <c:tx>
            <c:strRef>
              <c:f>NBER.comments.fulldata!$E$4</c:f>
              <c:strCache>
                <c:ptCount val="1"/>
                <c:pt idx="0">
                  <c:v>SBA disaster loans (hurricanes); $3.2bn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NBER.comments.fulldata!$E$5:$E$16</c:f>
              <c:numCache>
                <c:formatCode>"$"#,##0</c:formatCode>
                <c:ptCount val="12"/>
                <c:pt idx="0">
                  <c:v>150.0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300.0</c:v>
                </c:pt>
                <c:pt idx="5" formatCode="_(* #,##0_);_(* \(#,##0\);_(* &quot;-&quot;??_);_(@_)">
                  <c:v>0.0</c:v>
                </c:pt>
                <c:pt idx="6" formatCode="_(* #,##0_);_(* \(#,##0\);_(* &quot;-&quot;??_);_(@_)">
                  <c:v>50.0</c:v>
                </c:pt>
                <c:pt idx="7" formatCode="_(* #,##0_);_(* \(#,##0\);_(* &quot;-&quot;??_);_(@_)">
                  <c:v>1800.0</c:v>
                </c:pt>
                <c:pt idx="8" formatCode="_(* #,##0_);_(* \(#,##0\);_(* &quot;-&quot;??_);_(@_)">
                  <c:v>0.0</c:v>
                </c:pt>
                <c:pt idx="9" formatCode="_(* #,##0_);_(* \(#,##0\);_(* &quot;-&quot;??_);_(@_)">
                  <c:v>0.0</c:v>
                </c:pt>
                <c:pt idx="10" formatCode="_(* #,##0_);_(* \(#,##0\);_(* &quot;-&quot;??_);_(@_)">
                  <c:v>255.0</c:v>
                </c:pt>
                <c:pt idx="11" formatCode="_(* #,##0_);_(* \(#,##0\);_(* &quot;-&quot;??_);_(@_)">
                  <c:v>701.0</c:v>
                </c:pt>
              </c:numCache>
            </c:numRef>
          </c:val>
        </c:ser>
        <c:ser>
          <c:idx val="4"/>
          <c:order val="3"/>
          <c:tx>
            <c:strRef>
              <c:f>NBER.comments.fulldata!$F$4</c:f>
              <c:strCache>
                <c:ptCount val="1"/>
                <c:pt idx="0">
                  <c:v>NFIP+SBA; $6.7bn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NBER.comments.fulldata!$A$5:$A$16</c:f>
              <c:numCache>
                <c:formatCode>General</c:formatCode>
                <c:ptCount val="12"/>
                <c:pt idx="0">
                  <c:v>1985.0</c:v>
                </c:pt>
                <c:pt idx="1">
                  <c:v>1986.0</c:v>
                </c:pt>
                <c:pt idx="2">
                  <c:v>1987.0</c:v>
                </c:pt>
                <c:pt idx="3">
                  <c:v>1988.0</c:v>
                </c:pt>
                <c:pt idx="4">
                  <c:v>1989.0</c:v>
                </c:pt>
                <c:pt idx="5">
                  <c:v>1990.0</c:v>
                </c:pt>
                <c:pt idx="6">
                  <c:v>1991.0</c:v>
                </c:pt>
                <c:pt idx="7">
                  <c:v>1992.0</c:v>
                </c:pt>
                <c:pt idx="8">
                  <c:v>1993.0</c:v>
                </c:pt>
                <c:pt idx="9">
                  <c:v>1994.0</c:v>
                </c:pt>
                <c:pt idx="10">
                  <c:v>1995.0</c:v>
                </c:pt>
                <c:pt idx="11">
                  <c:v>1996.0</c:v>
                </c:pt>
              </c:numCache>
            </c:numRef>
          </c:cat>
          <c:val>
            <c:numRef>
              <c:f>NBER.comments.fulldata!$F$5:$F$16</c:f>
              <c:numCache>
                <c:formatCode>"$"#,##0</c:formatCode>
                <c:ptCount val="12"/>
                <c:pt idx="0">
                  <c:v>603.0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1125.0</c:v>
                </c:pt>
                <c:pt idx="5">
                  <c:v>0.0</c:v>
                </c:pt>
                <c:pt idx="6">
                  <c:v>367.0</c:v>
                </c:pt>
                <c:pt idx="7">
                  <c:v>2626.0</c:v>
                </c:pt>
                <c:pt idx="8">
                  <c:v>0.0</c:v>
                </c:pt>
                <c:pt idx="9">
                  <c:v>0.0</c:v>
                </c:pt>
                <c:pt idx="10">
                  <c:v>855.0</c:v>
                </c:pt>
                <c:pt idx="11">
                  <c:v>1204.0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0183560"/>
        <c:axId val="670090536"/>
      </c:barChart>
      <c:catAx>
        <c:axId val="1450183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70090536"/>
        <c:crosses val="autoZero"/>
        <c:auto val="1"/>
        <c:lblAlgn val="ctr"/>
        <c:lblOffset val="100"/>
        <c:noMultiLvlLbl val="0"/>
      </c:catAx>
      <c:valAx>
        <c:axId val="670090536"/>
        <c:scaling>
          <c:orientation val="minMax"/>
          <c:max val="3000.0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4501835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624231899560605"/>
          <c:y val="0.926403966136091"/>
          <c:w val="0.920102390147594"/>
          <c:h val="0.073595972352883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745124338271275"/>
          <c:y val="0.0247127442403033"/>
          <c:w val="0.908400618354909"/>
          <c:h val="0.8647854897767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'[Chart in Microsoft Office PowerPoint]NBER.comments.fulldata'!$B$4</c:f>
              <c:strCache>
                <c:ptCount val="1"/>
                <c:pt idx="0">
                  <c:v>Fed Relief (Your Paper)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'[Chart in Microsoft Office PowerPoint]NBER.comments.fulldata'!$A$5:$A$27</c:f>
              <c:strCache>
                <c:ptCount val="23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2005/06</c:v>
                </c:pt>
                <c:pt idx="21">
                  <c:v>2007</c:v>
                </c:pt>
                <c:pt idx="22">
                  <c:v>2008</c:v>
                </c:pt>
              </c:strCache>
            </c:strRef>
          </c:cat>
          <c:val>
            <c:numRef>
              <c:f>'[Chart in Microsoft Office PowerPoint]NBER.comments.fulldata'!$B$5:$B$27</c:f>
              <c:numCache>
                <c:formatCode>"$"#,##0</c:formatCode>
                <c:ptCount val="23"/>
                <c:pt idx="0">
                  <c:v>172.0</c:v>
                </c:pt>
                <c:pt idx="1">
                  <c:v>0.0</c:v>
                </c:pt>
                <c:pt idx="2">
                  <c:v>16.0</c:v>
                </c:pt>
                <c:pt idx="3">
                  <c:v>2.0</c:v>
                </c:pt>
                <c:pt idx="4">
                  <c:v>904.0</c:v>
                </c:pt>
                <c:pt idx="5">
                  <c:v>63.0</c:v>
                </c:pt>
                <c:pt idx="6">
                  <c:v>82.0</c:v>
                </c:pt>
                <c:pt idx="7">
                  <c:v>2909.0</c:v>
                </c:pt>
                <c:pt idx="8">
                  <c:v>0.0</c:v>
                </c:pt>
                <c:pt idx="9">
                  <c:v>0.0</c:v>
                </c:pt>
                <c:pt idx="10">
                  <c:v>321.0</c:v>
                </c:pt>
                <c:pt idx="11">
                  <c:v>890.0</c:v>
                </c:pt>
                <c:pt idx="13">
                  <c:v>2760.0</c:v>
                </c:pt>
                <c:pt idx="14">
                  <c:v>1350.0</c:v>
                </c:pt>
                <c:pt idx="15">
                  <c:v>12.0</c:v>
                </c:pt>
                <c:pt idx="16">
                  <c:v>0.0</c:v>
                </c:pt>
                <c:pt idx="17">
                  <c:v>250.0</c:v>
                </c:pt>
                <c:pt idx="18">
                  <c:v>733.0</c:v>
                </c:pt>
                <c:pt idx="19">
                  <c:v>8300.0</c:v>
                </c:pt>
                <c:pt idx="20">
                  <c:v>52000.0</c:v>
                </c:pt>
                <c:pt idx="21">
                  <c:v>0.0</c:v>
                </c:pt>
                <c:pt idx="22">
                  <c:v>4700.0</c:v>
                </c:pt>
              </c:numCache>
            </c:numRef>
          </c:val>
        </c:ser>
        <c:ser>
          <c:idx val="2"/>
          <c:order val="1"/>
          <c:tx>
            <c:strRef>
              <c:f>'[Chart in Microsoft Office PowerPoint]NBER.comments.fulldata'!$D$4</c:f>
              <c:strCache>
                <c:ptCount val="1"/>
                <c:pt idx="0">
                  <c:v>Hurricane-related-flood_ NFIP payments 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'[Chart in Microsoft Office PowerPoint]NBER.comments.fulldata'!$A$5:$A$27</c:f>
              <c:strCache>
                <c:ptCount val="23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2005/06</c:v>
                </c:pt>
                <c:pt idx="21">
                  <c:v>2007</c:v>
                </c:pt>
                <c:pt idx="22">
                  <c:v>2008</c:v>
                </c:pt>
              </c:strCache>
            </c:strRef>
          </c:cat>
          <c:val>
            <c:numRef>
              <c:f>'[Chart in Microsoft Office PowerPoint]NBER.comments.fulldata'!$D$5:$D$27</c:f>
              <c:numCache>
                <c:formatCode>General</c:formatCode>
                <c:ptCount val="23"/>
                <c:pt idx="0">
                  <c:v>453.0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825.0</c:v>
                </c:pt>
                <c:pt idx="5">
                  <c:v>0.0</c:v>
                </c:pt>
                <c:pt idx="6">
                  <c:v>317.0</c:v>
                </c:pt>
                <c:pt idx="7">
                  <c:v>826.0</c:v>
                </c:pt>
                <c:pt idx="8">
                  <c:v>0.0</c:v>
                </c:pt>
                <c:pt idx="9">
                  <c:v>0.0</c:v>
                </c:pt>
                <c:pt idx="10">
                  <c:v>600.0</c:v>
                </c:pt>
                <c:pt idx="11">
                  <c:v>503.0</c:v>
                </c:pt>
                <c:pt idx="12">
                  <c:v>0.0</c:v>
                </c:pt>
                <c:pt idx="13">
                  <c:v>374.0</c:v>
                </c:pt>
                <c:pt idx="14">
                  <c:v>783.0</c:v>
                </c:pt>
                <c:pt idx="15">
                  <c:v>0.0</c:v>
                </c:pt>
                <c:pt idx="16">
                  <c:v>1446.0</c:v>
                </c:pt>
                <c:pt idx="17">
                  <c:v>187.0</c:v>
                </c:pt>
                <c:pt idx="18">
                  <c:v>603.0</c:v>
                </c:pt>
                <c:pt idx="19">
                  <c:v>2250.0</c:v>
                </c:pt>
                <c:pt idx="20">
                  <c:v>19864.0</c:v>
                </c:pt>
                <c:pt idx="21">
                  <c:v>244.0</c:v>
                </c:pt>
                <c:pt idx="22">
                  <c:v>2885.0</c:v>
                </c:pt>
              </c:numCache>
            </c:numRef>
          </c:val>
        </c:ser>
        <c:ser>
          <c:idx val="3"/>
          <c:order val="2"/>
          <c:tx>
            <c:strRef>
              <c:f>'[Chart in Microsoft Office PowerPoint]NBER.comments.fulldata'!$E$4</c:f>
              <c:strCache>
                <c:ptCount val="1"/>
                <c:pt idx="0">
                  <c:v>SBA disaster loans (hurricanes)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'[Chart in Microsoft Office PowerPoint]NBER.comments.fulldata'!$A$5:$A$27</c:f>
              <c:strCache>
                <c:ptCount val="23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2005/06</c:v>
                </c:pt>
                <c:pt idx="21">
                  <c:v>2007</c:v>
                </c:pt>
                <c:pt idx="22">
                  <c:v>2008</c:v>
                </c:pt>
              </c:strCache>
            </c:strRef>
          </c:cat>
          <c:val>
            <c:numRef>
              <c:f>'[Chart in Microsoft Office PowerPoint]NBER.comments.fulldata'!$E$5:$E$27</c:f>
              <c:numCache>
                <c:formatCode>"$"#,##0</c:formatCode>
                <c:ptCount val="23"/>
                <c:pt idx="0">
                  <c:v>150.0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300.0</c:v>
                </c:pt>
                <c:pt idx="5" formatCode="_(* #,##0_);_(* \(#,##0\);_(* &quot;-&quot;??_);_(@_)">
                  <c:v>0.0</c:v>
                </c:pt>
                <c:pt idx="6" formatCode="_(* #,##0_);_(* \(#,##0\);_(* &quot;-&quot;??_);_(@_)">
                  <c:v>50.0</c:v>
                </c:pt>
                <c:pt idx="7" formatCode="_(* #,##0_);_(* \(#,##0\);_(* &quot;-&quot;??_);_(@_)">
                  <c:v>1800.0</c:v>
                </c:pt>
                <c:pt idx="8" formatCode="_(* #,##0_);_(* \(#,##0\);_(* &quot;-&quot;??_);_(@_)">
                  <c:v>0.0</c:v>
                </c:pt>
                <c:pt idx="9" formatCode="_(* #,##0_);_(* \(#,##0\);_(* &quot;-&quot;??_);_(@_)">
                  <c:v>0.0</c:v>
                </c:pt>
                <c:pt idx="10" formatCode="_(* #,##0_);_(* \(#,##0\);_(* &quot;-&quot;??_);_(@_)">
                  <c:v>255.0</c:v>
                </c:pt>
                <c:pt idx="11" formatCode="_(* #,##0_);_(* \(#,##0\);_(* &quot;-&quot;??_);_(@_)">
                  <c:v>701.0</c:v>
                </c:pt>
                <c:pt idx="12" formatCode="_(* #,##0_);_(* \(#,##0\);_(* &quot;-&quot;??_);_(@_)">
                  <c:v>0.0</c:v>
                </c:pt>
                <c:pt idx="13" formatCode="_(* #,##0_);_(* \(#,##0\);_(* &quot;-&quot;??_);_(@_)">
                  <c:v>1004.0</c:v>
                </c:pt>
                <c:pt idx="14" formatCode="_(* #,##0_);_(* \(#,##0\);_(* &quot;-&quot;??_);_(@_)">
                  <c:v>1267.0</c:v>
                </c:pt>
                <c:pt idx="15" formatCode="_(* #,##0_);_(* \(#,##0\);_(* &quot;-&quot;??_);_(@_)">
                  <c:v>0.0</c:v>
                </c:pt>
                <c:pt idx="16" formatCode="_(* #,##0_);_(* \(#,##0\);_(* &quot;-&quot;??_);_(@_)">
                  <c:v>1284.0</c:v>
                </c:pt>
                <c:pt idx="17" formatCode="_(* #,##0_);_(* \(#,##0\);_(* &quot;-&quot;??_);_(@_)">
                  <c:v>375.0</c:v>
                </c:pt>
                <c:pt idx="18" formatCode="_(* #,##0_);_(* \(#,##0\);_(* &quot;-&quot;??_);_(@_)">
                  <c:v>1081.0</c:v>
                </c:pt>
                <c:pt idx="19" formatCode="_(* #,##0_);_(* \(#,##0\);_(* &quot;-&quot;??_);_(@_)">
                  <c:v>3572.0</c:v>
                </c:pt>
                <c:pt idx="20" formatCode="_(* #,##0_);_(* \(#,##0\);_(* &quot;-&quot;??_);_(@_)">
                  <c:v>12865.0</c:v>
                </c:pt>
                <c:pt idx="21" formatCode="_(* #,##0_);_(* \(#,##0\);_(* &quot;-&quot;??_);_(@_)">
                  <c:v>45.0</c:v>
                </c:pt>
                <c:pt idx="22" formatCode="_(* #,##0_);_(* \(#,##0\);_(* &quot;-&quot;??_);_(@_)">
                  <c:v>1462.0</c:v>
                </c:pt>
              </c:numCache>
            </c:numRef>
          </c:val>
        </c:ser>
        <c:ser>
          <c:idx val="4"/>
          <c:order val="3"/>
          <c:tx>
            <c:strRef>
              <c:f>'[Chart in Microsoft Office PowerPoint]NBER.comments.fulldata'!$F$4</c:f>
              <c:strCache>
                <c:ptCount val="1"/>
                <c:pt idx="0">
                  <c:v>NFIP+SBA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'[Chart in Microsoft Office PowerPoint]NBER.comments.fulldata'!$A$5:$A$27</c:f>
              <c:strCache>
                <c:ptCount val="23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2005/06</c:v>
                </c:pt>
                <c:pt idx="21">
                  <c:v>2007</c:v>
                </c:pt>
                <c:pt idx="22">
                  <c:v>2008</c:v>
                </c:pt>
              </c:strCache>
            </c:strRef>
          </c:cat>
          <c:val>
            <c:numRef>
              <c:f>'[Chart in Microsoft Office PowerPoint]NBER.comments.fulldata'!$F$5:$F$27</c:f>
              <c:numCache>
                <c:formatCode>"$"#,##0</c:formatCode>
                <c:ptCount val="23"/>
                <c:pt idx="0">
                  <c:v>603.0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1125.0</c:v>
                </c:pt>
                <c:pt idx="5">
                  <c:v>0.0</c:v>
                </c:pt>
                <c:pt idx="6">
                  <c:v>367.0</c:v>
                </c:pt>
                <c:pt idx="7">
                  <c:v>2626.0</c:v>
                </c:pt>
                <c:pt idx="8">
                  <c:v>0.0</c:v>
                </c:pt>
                <c:pt idx="9">
                  <c:v>0.0</c:v>
                </c:pt>
                <c:pt idx="10">
                  <c:v>855.0</c:v>
                </c:pt>
                <c:pt idx="11">
                  <c:v>1204.0</c:v>
                </c:pt>
                <c:pt idx="12">
                  <c:v>0.0</c:v>
                </c:pt>
                <c:pt idx="13">
                  <c:v>1378.0</c:v>
                </c:pt>
                <c:pt idx="14">
                  <c:v>2050.0</c:v>
                </c:pt>
                <c:pt idx="15">
                  <c:v>0.0</c:v>
                </c:pt>
                <c:pt idx="16">
                  <c:v>2730.0</c:v>
                </c:pt>
                <c:pt idx="17">
                  <c:v>562.0</c:v>
                </c:pt>
                <c:pt idx="18">
                  <c:v>1684.0</c:v>
                </c:pt>
                <c:pt idx="19">
                  <c:v>5822.0</c:v>
                </c:pt>
                <c:pt idx="20">
                  <c:v>32729.0</c:v>
                </c:pt>
                <c:pt idx="21">
                  <c:v>289.0</c:v>
                </c:pt>
                <c:pt idx="22">
                  <c:v>4347.0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0786344"/>
        <c:axId val="1091497480"/>
      </c:barChart>
      <c:catAx>
        <c:axId val="1470786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/>
            </a:pPr>
            <a:endParaRPr lang="en-US"/>
          </a:p>
        </c:txPr>
        <c:crossAx val="1091497480"/>
        <c:crosses val="autoZero"/>
        <c:auto val="1"/>
        <c:lblAlgn val="ctr"/>
        <c:lblOffset val="100"/>
        <c:noMultiLvlLbl val="0"/>
      </c:catAx>
      <c:valAx>
        <c:axId val="1091497480"/>
        <c:scaling>
          <c:orientation val="minMax"/>
          <c:max val="55000.0"/>
          <c:min val="0.0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crossAx val="14707863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05"/>
          <c:y val="0.913032954214057"/>
          <c:w val="0.9"/>
          <c:h val="0.0869670457859434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074" tIns="45537" rIns="91074" bIns="45537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1800" cy="454025"/>
          </a:xfrm>
          <a:prstGeom prst="rect">
            <a:avLst/>
          </a:prstGeom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91AE8E-411C-C141-B691-123AF75DB18C}" type="datetimeFigureOut">
              <a:rPr lang="en-US"/>
              <a:pPr/>
              <a:t>5/10/12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8063"/>
            <a:ext cx="2971800" cy="454025"/>
          </a:xfrm>
          <a:prstGeom prst="rect">
            <a:avLst/>
          </a:prstGeom>
        </p:spPr>
        <p:txBody>
          <a:bodyPr vert="horz" lIns="91074" tIns="45537" rIns="91074" bIns="45537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025" y="8628063"/>
            <a:ext cx="2971800" cy="454025"/>
          </a:xfrm>
          <a:prstGeom prst="rect">
            <a:avLst/>
          </a:prstGeom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5F4594-376B-6E45-88A5-05511FDFA7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62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2625"/>
            <a:ext cx="4538663" cy="3405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4825"/>
            <a:ext cx="5484813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806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28063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B85669-C490-1141-AB3D-A72758FC51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34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3025" y="8628063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74" tIns="45537" rIns="91074" bIns="4553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446B4B55-6186-CA4B-A326-2D8B3F3DB069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3025" y="8628063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74" tIns="45537" rIns="91074" bIns="4553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446B4B55-6186-CA4B-A326-2D8B3F3DB069}" type="slidenum">
              <a:rPr lang="en-US" sz="1200"/>
              <a:pPr algn="r" eaLnBrk="1" hangingPunct="1"/>
              <a:t>18</a:t>
            </a:fld>
            <a:endParaRPr lang="en-US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327B6-369F-CC4A-A985-7D4979FC7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9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660A4-60EF-4844-B418-90DDF8277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53E5D-BC53-EA4E-BCB2-F647BD0C31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7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97624-41D5-C94E-B6C4-B97F7607E5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49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9541B-CFFA-CB4B-90CF-D530DB378C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6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EF863-C4C7-6542-8CCA-8EF2B70645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1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7B8D5-B241-E946-A2EB-1D20A8496E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8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1BC144-BB83-9A42-8EA2-ABE403FC23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9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A98B60-2188-474C-B164-D79279AD08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0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4902B-F53C-E742-9819-B488F152DF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8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75284-2CB3-DC47-9B15-ADF04BC89C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0EF7DD-1692-ED49-92E7-67504C83AD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1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AE0D9-AA33-004C-B30F-8DCCDBB7A3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2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BDEFC-9AB4-324F-8BD4-00BE268558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9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A2F297-B400-C144-BBA6-EDEE914B8A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LT_REDBLU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911" y="0"/>
            <a:ext cx="248208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28600" y="838200"/>
            <a:ext cx="8686800" cy="40934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ctr">
              <a:defRPr/>
            </a:pPr>
            <a:endParaRPr lang="en-US" sz="1600" b="1" dirty="0" smtClean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Comments on: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“The Role of Transfer Payments in Mitigation Shocks” 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by Tatyana Deryugina</a:t>
            </a:r>
          </a:p>
          <a:p>
            <a:pPr algn="ctr">
              <a:defRPr/>
            </a:pPr>
            <a:endParaRPr lang="en-US" sz="3200" b="1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  <a:p>
            <a:pPr algn="ctr">
              <a:defRPr/>
            </a:pPr>
            <a:r>
              <a:rPr lang="en-US" sz="3200" b="1" dirty="0" smtClean="0">
                <a:latin typeface="+mj-lt"/>
                <a:ea typeface="+mn-ea"/>
                <a:cs typeface="+mn-cs"/>
              </a:rPr>
              <a:t>Erwann O. Michel-Kerjan</a:t>
            </a:r>
          </a:p>
          <a:p>
            <a:pPr algn="ctr">
              <a:defRPr/>
            </a:pPr>
            <a:r>
              <a:rPr lang="en-US" sz="2400" dirty="0" smtClean="0">
                <a:latin typeface="+mj-lt"/>
                <a:ea typeface="+mn-ea"/>
                <a:cs typeface="+mn-cs"/>
              </a:rPr>
              <a:t>The Wharton School, University of Pennsylvania</a:t>
            </a:r>
            <a:endParaRPr lang="en-US" sz="3200" b="1" dirty="0">
              <a:latin typeface="+mj-lt"/>
              <a:ea typeface="+mn-ea"/>
              <a:cs typeface="+mn-cs"/>
            </a:endParaRPr>
          </a:p>
          <a:p>
            <a:pPr algn="ctr">
              <a:defRPr/>
            </a:pPr>
            <a:endParaRPr lang="en-US" sz="1600" b="1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5645426"/>
            <a:ext cx="739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 err="1" smtClean="0">
                <a:latin typeface="+mj-lt"/>
              </a:rPr>
              <a:t>NBER</a:t>
            </a:r>
            <a:r>
              <a:rPr lang="en-US" sz="2000" dirty="0" smtClean="0">
                <a:latin typeface="+mj-lt"/>
              </a:rPr>
              <a:t> University Research Conference</a:t>
            </a:r>
          </a:p>
          <a:p>
            <a:pPr algn="ctr">
              <a:defRPr/>
            </a:pPr>
            <a:r>
              <a:rPr lang="en-US" sz="2000" dirty="0" smtClean="0">
                <a:latin typeface="+mj-lt"/>
              </a:rPr>
              <a:t>Insurance Markets and Catastrophe Risks</a:t>
            </a:r>
          </a:p>
          <a:p>
            <a:pPr algn="ctr">
              <a:defRPr/>
            </a:pPr>
            <a:r>
              <a:rPr lang="en-US" sz="2000" dirty="0" smtClean="0">
                <a:latin typeface="+mj-lt"/>
              </a:rPr>
              <a:t>May 11-12, 2012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76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Strobl (2009) shows that </a:t>
            </a:r>
            <a:r>
              <a:rPr lang="en-US" sz="2400" i="1" u="sng" dirty="0" smtClean="0"/>
              <a:t>both</a:t>
            </a:r>
            <a:r>
              <a:rPr lang="en-US" sz="2400" dirty="0" smtClean="0"/>
              <a:t> </a:t>
            </a:r>
            <a:r>
              <a:rPr lang="en-US" sz="2400" dirty="0"/>
              <a:t>outgoing and incoming migration flows </a:t>
            </a:r>
            <a:r>
              <a:rPr lang="en-US" sz="2400" dirty="0" smtClean="0"/>
              <a:t>increase </a:t>
            </a:r>
            <a:r>
              <a:rPr lang="en-US" sz="2400" dirty="0"/>
              <a:t>due to </a:t>
            </a:r>
            <a:r>
              <a:rPr lang="en-US" sz="2400" dirty="0" smtClean="0"/>
              <a:t>hurricanes.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i="1" dirty="0"/>
              <a:t>O</a:t>
            </a:r>
            <a:r>
              <a:rPr lang="en-US" sz="2400" i="1" dirty="0" smtClean="0"/>
              <a:t>ut</a:t>
            </a:r>
            <a:r>
              <a:rPr lang="en-US" sz="2400" dirty="0" smtClean="0"/>
              <a:t>flowing </a:t>
            </a:r>
            <a:r>
              <a:rPr lang="en-US" sz="2400" dirty="0"/>
              <a:t>migrants </a:t>
            </a:r>
            <a:r>
              <a:rPr lang="en-US" sz="2400" dirty="0" smtClean="0"/>
              <a:t>are </a:t>
            </a:r>
            <a:r>
              <a:rPr lang="en-US" sz="2400" i="1" dirty="0" smtClean="0"/>
              <a:t>richer</a:t>
            </a:r>
            <a:r>
              <a:rPr lang="en-US" sz="2400" dirty="0" smtClean="0"/>
              <a:t> </a:t>
            </a:r>
            <a:r>
              <a:rPr lang="en-US" sz="2400" dirty="0" smtClean="0"/>
              <a:t>than the </a:t>
            </a:r>
            <a:r>
              <a:rPr lang="en-US" sz="2400" dirty="0"/>
              <a:t>incoming </a:t>
            </a:r>
            <a:r>
              <a:rPr lang="en-US" sz="2400" dirty="0" smtClean="0"/>
              <a:t>migrants.</a:t>
            </a:r>
            <a:r>
              <a:rPr lang="en-US" sz="2400" dirty="0"/>
              <a:t> 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u="sng" dirty="0" smtClean="0"/>
              <a:t>Conclusion</a:t>
            </a:r>
            <a:r>
              <a:rPr lang="en-US" sz="2400" dirty="0" smtClean="0"/>
              <a:t>: Increased </a:t>
            </a:r>
            <a:r>
              <a:rPr lang="en-US" sz="2400" dirty="0" smtClean="0"/>
              <a:t>transfer payments might simply result from those poorer people moving into an affected </a:t>
            </a:r>
            <a:r>
              <a:rPr lang="en-US" sz="2400" dirty="0"/>
              <a:t>county (let's say to take up construction </a:t>
            </a:r>
            <a:r>
              <a:rPr lang="en-US" sz="2400" dirty="0" smtClean="0"/>
              <a:t>jobs), </a:t>
            </a:r>
            <a:r>
              <a:rPr lang="en-US" sz="2400" dirty="0"/>
              <a:t>stay and </a:t>
            </a:r>
            <a:r>
              <a:rPr lang="en-US" sz="2400" dirty="0" smtClean="0"/>
              <a:t>receive </a:t>
            </a:r>
            <a:r>
              <a:rPr lang="en-US" sz="2400" dirty="0"/>
              <a:t>benefits.  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this context it </a:t>
            </a:r>
            <a:r>
              <a:rPr lang="en-US" sz="2400" dirty="0" smtClean="0"/>
              <a:t>would </a:t>
            </a:r>
            <a:r>
              <a:rPr lang="en-US" sz="2400" dirty="0"/>
              <a:t>be hard to call this a </a:t>
            </a:r>
            <a:r>
              <a:rPr lang="en-US" sz="2400" dirty="0" smtClean="0"/>
              <a:t>“mitigating effect.”</a:t>
            </a:r>
          </a:p>
          <a:p>
            <a:r>
              <a:rPr lang="en-US" sz="2400" dirty="0" smtClean="0"/>
              <a:t>(moral hazard)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-276" y="0"/>
            <a:ext cx="9144276" cy="954107"/>
          </a:xfrm>
          <a:prstGeom prst="rect">
            <a:avLst/>
          </a:prstGeom>
          <a:solidFill>
            <a:srgbClr val="99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spc="-50" dirty="0" smtClean="0">
                <a:solidFill>
                  <a:srgbClr val="FFFFFF"/>
                </a:solidFill>
              </a:rPr>
              <a:t>But the positive </a:t>
            </a:r>
            <a:r>
              <a:rPr lang="en-US" sz="2800" b="1" spc="-50" dirty="0" smtClean="0">
                <a:solidFill>
                  <a:srgbClr val="FFFFFF"/>
                </a:solidFill>
              </a:rPr>
              <a:t>impact </a:t>
            </a:r>
            <a:r>
              <a:rPr lang="en-US" sz="2800" b="1" spc="-50" dirty="0">
                <a:solidFill>
                  <a:srgbClr val="FFFFFF"/>
                </a:solidFill>
              </a:rPr>
              <a:t>on transfers may </a:t>
            </a:r>
            <a:r>
              <a:rPr lang="en-US" sz="2800" b="1" spc="-50" dirty="0" smtClean="0">
                <a:solidFill>
                  <a:srgbClr val="FFFFFF"/>
                </a:solidFill>
              </a:rPr>
              <a:t>also be </a:t>
            </a:r>
            <a:r>
              <a:rPr lang="en-US" sz="2800" b="1" spc="-50" dirty="0" smtClean="0">
                <a:solidFill>
                  <a:srgbClr val="FFFFFF"/>
                </a:solidFill>
              </a:rPr>
              <a:t>due to </a:t>
            </a:r>
            <a:r>
              <a:rPr lang="en-US" sz="2800" b="1" spc="-50" dirty="0" smtClean="0">
                <a:solidFill>
                  <a:srgbClr val="FFFFFF"/>
                </a:solidFill>
              </a:rPr>
              <a:t>post-disaster migration</a:t>
            </a:r>
            <a:endParaRPr lang="en-US" sz="2800" b="1" spc="-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93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572" y="0"/>
            <a:ext cx="9134428" cy="523220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… or to more discretion in the allocation process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1" y="1066800"/>
            <a:ext cx="8686800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 smtClean="0"/>
              <a:t>stablished rules are often replaced by ad hoc decisions post disasters (</a:t>
            </a:r>
            <a:r>
              <a:rPr lang="en-US" sz="2400" dirty="0" err="1"/>
              <a:t>Kydland</a:t>
            </a:r>
            <a:r>
              <a:rPr lang="en-US" sz="2400" dirty="0"/>
              <a:t> and </a:t>
            </a:r>
            <a:r>
              <a:rPr lang="en-US" sz="2400" dirty="0" smtClean="0"/>
              <a:t>Prescott,1977; </a:t>
            </a:r>
            <a:r>
              <a:rPr lang="en-US" sz="2400" dirty="0" err="1" smtClean="0"/>
              <a:t>Kunreuther</a:t>
            </a:r>
            <a:r>
              <a:rPr lang="en-US" sz="2400" dirty="0" smtClean="0"/>
              <a:t> and Pauly, 2006)</a:t>
            </a:r>
          </a:p>
          <a:p>
            <a:endParaRPr lang="en-US" sz="2400" dirty="0"/>
          </a:p>
          <a:p>
            <a:r>
              <a:rPr lang="en-US" sz="2400" dirty="0"/>
              <a:t>T</a:t>
            </a:r>
            <a:r>
              <a:rPr lang="en-US" sz="2400" dirty="0" smtClean="0"/>
              <a:t>hose working within the </a:t>
            </a:r>
            <a:r>
              <a:rPr lang="en-US" sz="2400" dirty="0"/>
              <a:t>agencies that distribute the transfers </a:t>
            </a:r>
            <a:r>
              <a:rPr lang="en-US" sz="2400" dirty="0" smtClean="0"/>
              <a:t>became </a:t>
            </a:r>
            <a:r>
              <a:rPr lang="en-US" sz="2400" dirty="0"/>
              <a:t>more sensitized </a:t>
            </a:r>
            <a:r>
              <a:rPr lang="en-US" sz="2400" dirty="0" smtClean="0"/>
              <a:t>(e.g., themselves </a:t>
            </a:r>
            <a:r>
              <a:rPr lang="en-US" sz="2400" dirty="0"/>
              <a:t>or a relative has been affected and they feel more </a:t>
            </a:r>
            <a:r>
              <a:rPr lang="en-US" sz="2400" dirty="0" smtClean="0"/>
              <a:t>empathetic) 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They make more </a:t>
            </a:r>
            <a:r>
              <a:rPr lang="en-US" sz="2400" dirty="0"/>
              <a:t>people </a:t>
            </a:r>
            <a:r>
              <a:rPr lang="en-US" sz="2400" dirty="0" smtClean="0"/>
              <a:t>become eligible </a:t>
            </a:r>
            <a:r>
              <a:rPr lang="en-US" sz="2400" dirty="0"/>
              <a:t>for government transfers, although the composition of the population </a:t>
            </a:r>
            <a:r>
              <a:rPr lang="en-US" sz="2400" dirty="0" smtClean="0"/>
              <a:t>remains </a:t>
            </a:r>
            <a:r>
              <a:rPr lang="en-US" sz="2400" dirty="0"/>
              <a:t>the same.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u="sng" dirty="0" smtClean="0"/>
              <a:t>Solution</a:t>
            </a:r>
            <a:r>
              <a:rPr lang="en-US" sz="2400" dirty="0" smtClean="0"/>
              <a:t>: you could conduct experiments in affected </a:t>
            </a:r>
            <a:r>
              <a:rPr lang="en-US" sz="2400" dirty="0" smtClean="0"/>
              <a:t>areas. 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6053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Several other importance sources of transfers are absent from the analysis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371600"/>
            <a:ext cx="8686800" cy="5278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The </a:t>
            </a:r>
            <a:r>
              <a:rPr lang="en-US" sz="2600" dirty="0"/>
              <a:t>paper indicates that agencies spent </a:t>
            </a:r>
            <a:r>
              <a:rPr lang="en-US" sz="2600" dirty="0">
                <a:solidFill>
                  <a:srgbClr val="FF0000"/>
                </a:solidFill>
              </a:rPr>
              <a:t>$5.3 billion </a:t>
            </a:r>
            <a:r>
              <a:rPr lang="en-US" sz="2600" dirty="0" smtClean="0"/>
              <a:t>on disaster </a:t>
            </a:r>
            <a:r>
              <a:rPr lang="en-US" sz="2600" dirty="0"/>
              <a:t>relief </a:t>
            </a:r>
            <a:r>
              <a:rPr lang="en-US" sz="2600" dirty="0" smtClean="0"/>
              <a:t>between 1985-1996 (2011 prices)</a:t>
            </a:r>
          </a:p>
          <a:p>
            <a:endParaRPr lang="en-US" sz="2600" dirty="0" smtClean="0"/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600" dirty="0" smtClean="0"/>
              <a:t>But what about SBA low-interest disaster loans?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600" dirty="0" smtClean="0"/>
              <a:t>What about flood insurance payments by the NFIP for storm surge claims</a:t>
            </a:r>
            <a:r>
              <a:rPr lang="en-US" sz="2600" dirty="0" smtClean="0"/>
              <a:t>?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endParaRPr lang="en-US" sz="2600" dirty="0" smtClean="0"/>
          </a:p>
          <a:p>
            <a:pPr>
              <a:spcAft>
                <a:spcPts val="600"/>
              </a:spcAft>
            </a:pPr>
            <a:r>
              <a:rPr lang="en-US" sz="2600" u="sng" dirty="0" smtClean="0"/>
              <a:t>Two scenarios:</a:t>
            </a:r>
            <a:endParaRPr lang="en-US" sz="2600" u="sng" dirty="0" smtClean="0"/>
          </a:p>
          <a:p>
            <a:pPr>
              <a:spcAft>
                <a:spcPts val="600"/>
              </a:spcAft>
            </a:pPr>
            <a:r>
              <a:rPr lang="en-US" sz="2600" dirty="0" smtClean="0"/>
              <a:t>1</a:t>
            </a:r>
            <a:r>
              <a:rPr lang="en-US" sz="2600" dirty="0" smtClean="0"/>
              <a:t>---</a:t>
            </a:r>
            <a:r>
              <a:rPr lang="en-US" sz="2600" dirty="0" smtClean="0"/>
              <a:t>Those are so small that they would not have a significant impact on economic recovery/your results</a:t>
            </a:r>
          </a:p>
          <a:p>
            <a:pPr>
              <a:spcAft>
                <a:spcPts val="600"/>
              </a:spcAft>
            </a:pPr>
            <a:r>
              <a:rPr lang="en-US" sz="2600" dirty="0" smtClean="0"/>
              <a:t>2---Those are large enough that not having them in could </a:t>
            </a:r>
            <a:r>
              <a:rPr lang="en-US" sz="2600" dirty="0" smtClean="0"/>
              <a:t>lead to totally different results.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258501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Comparison Between Your Paper and Several Other Sources of Transfers </a:t>
            </a:r>
            <a:r>
              <a:rPr lang="en-US" sz="1600" b="1" dirty="0" smtClean="0">
                <a:solidFill>
                  <a:schemeClr val="bg1"/>
                </a:solidFill>
              </a:rPr>
              <a:t>(x $1,000; 2011 prices)</a:t>
            </a:r>
            <a:endParaRPr lang="en-US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730254"/>
              </p:ext>
            </p:extLst>
          </p:nvPr>
        </p:nvGraphicFramePr>
        <p:xfrm>
          <a:off x="109537" y="954107"/>
          <a:ext cx="9034463" cy="5751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699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700" y="2895600"/>
            <a:ext cx="8610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Previous work found an </a:t>
            </a:r>
            <a:r>
              <a:rPr lang="en-US" sz="2400" dirty="0"/>
              <a:t>immediate </a:t>
            </a:r>
            <a:r>
              <a:rPr lang="en-US" sz="2400" dirty="0" smtClean="0"/>
              <a:t>increase </a:t>
            </a:r>
            <a:r>
              <a:rPr lang="en-US" sz="2400" dirty="0"/>
              <a:t>in construction </a:t>
            </a:r>
            <a:r>
              <a:rPr lang="en-US" sz="2400" dirty="0" smtClean="0"/>
              <a:t>employment/growth (</a:t>
            </a:r>
            <a:r>
              <a:rPr lang="en-US" sz="2400" dirty="0" err="1" smtClean="0"/>
              <a:t>Guimaraes</a:t>
            </a:r>
            <a:r>
              <a:rPr lang="en-US" sz="2400" dirty="0" smtClean="0"/>
              <a:t>, Hefner </a:t>
            </a:r>
            <a:r>
              <a:rPr lang="en-US" sz="2400" dirty="0"/>
              <a:t>and </a:t>
            </a:r>
            <a:r>
              <a:rPr lang="en-US" sz="2400" dirty="0" smtClean="0"/>
              <a:t>Woodward </a:t>
            </a:r>
            <a:r>
              <a:rPr lang="en-US" sz="2400" dirty="0"/>
              <a:t>(1992) </a:t>
            </a:r>
            <a:r>
              <a:rPr lang="en-US" sz="2400" dirty="0" smtClean="0"/>
              <a:t>; </a:t>
            </a:r>
            <a:r>
              <a:rPr lang="en-US" sz="2400" dirty="0" err="1"/>
              <a:t>Albala</a:t>
            </a:r>
            <a:r>
              <a:rPr lang="en-US" sz="2400" dirty="0"/>
              <a:t>-Bertrand (1993</a:t>
            </a:r>
            <a:r>
              <a:rPr lang="en-US" sz="2400" dirty="0" smtClean="0"/>
              <a:t>); Strobl and Walsh, 2009) rather.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 smtClean="0"/>
              <a:t>does e</a:t>
            </a:r>
            <a:r>
              <a:rPr lang="en-US" sz="2400" dirty="0" smtClean="0"/>
              <a:t>xplain such </a:t>
            </a:r>
            <a:r>
              <a:rPr lang="en-US" sz="2400" dirty="0" smtClean="0"/>
              <a:t>an </a:t>
            </a:r>
            <a:r>
              <a:rPr lang="en-US" sz="2400" dirty="0" smtClean="0"/>
              <a:t>opposite </a:t>
            </a:r>
            <a:r>
              <a:rPr lang="en-US" sz="2400" dirty="0"/>
              <a:t>r</a:t>
            </a:r>
            <a:r>
              <a:rPr lang="en-US" sz="2400" dirty="0" smtClean="0"/>
              <a:t>esult</a:t>
            </a:r>
            <a:r>
              <a:rPr lang="en-US" sz="2400" dirty="0" smtClean="0"/>
              <a:t>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Why </a:t>
            </a:r>
            <a:r>
              <a:rPr lang="en-US" sz="2400" dirty="0"/>
              <a:t>focusing on the construction sector only? What about agriculture? Tourism?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What is Happening with the Construction Sector?</a:t>
            </a:r>
            <a:endParaRPr lang="en-US" sz="2800" b="1" dirty="0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23900"/>
            <a:ext cx="3690199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05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Outline of My Comments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915400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  <a:p>
            <a:pPr marL="463550" indent="-463550"/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1.  A Word on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Y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our Treatments (possible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problems and solutions)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2800" dirty="0" smtClean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2. What’s the Real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S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tory 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H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ere?</a:t>
            </a:r>
          </a:p>
          <a:p>
            <a:pPr marL="342900" indent="-342900">
              <a:buAutoNum type="alphaLcParenR"/>
            </a:pPr>
            <a:endParaRPr lang="en-US" sz="2800" dirty="0"/>
          </a:p>
          <a:p>
            <a:r>
              <a:rPr lang="en-US" sz="2800" dirty="0" smtClean="0">
                <a:solidFill>
                  <a:srgbClr val="00B050"/>
                </a:solidFill>
              </a:rPr>
              <a:t>3. Would These </a:t>
            </a:r>
            <a:r>
              <a:rPr lang="en-US" sz="2800" dirty="0">
                <a:solidFill>
                  <a:srgbClr val="00B050"/>
                </a:solidFill>
              </a:rPr>
              <a:t>Results Hold Today?</a:t>
            </a:r>
          </a:p>
          <a:p>
            <a:pPr marL="342900" indent="-342900">
              <a:buAutoNum type="alphaLcParenR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5023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118301"/>
              </p:ext>
            </p:extLst>
          </p:nvPr>
        </p:nvGraphicFramePr>
        <p:xfrm>
          <a:off x="109537" y="762000"/>
          <a:ext cx="9034463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-26504" y="0"/>
            <a:ext cx="9170504" cy="461665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How Representative of the Future Is the 1980-1996 Period?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991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6504" y="0"/>
            <a:ext cx="9170504" cy="461665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How Representative of the Future Is the 1980-1996 Period?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758273"/>
              </p:ext>
            </p:extLst>
          </p:nvPr>
        </p:nvGraphicFramePr>
        <p:xfrm>
          <a:off x="0" y="706120"/>
          <a:ext cx="8991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5078793" y="685800"/>
            <a:ext cx="4038600" cy="550793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?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257800"/>
            <a:ext cx="1305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paper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09800" y="54864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85800" y="5867400"/>
            <a:ext cx="4343400" cy="60960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57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LT_REDBLU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911" y="0"/>
            <a:ext cx="248208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28600" y="838200"/>
            <a:ext cx="8686800" cy="40934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ctr">
              <a:defRPr/>
            </a:pPr>
            <a:endParaRPr lang="en-US" sz="1600" b="1" dirty="0" smtClean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Comments on: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“The Role of Transfer Payments in Mitigation Shocks” 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by Tatyana Deryugina</a:t>
            </a:r>
          </a:p>
          <a:p>
            <a:pPr algn="ctr">
              <a:defRPr/>
            </a:pPr>
            <a:endParaRPr lang="en-US" sz="3200" b="1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  <a:p>
            <a:pPr algn="ctr">
              <a:defRPr/>
            </a:pPr>
            <a:r>
              <a:rPr lang="en-US" sz="3200" b="1" dirty="0" smtClean="0">
                <a:latin typeface="+mj-lt"/>
                <a:ea typeface="+mn-ea"/>
                <a:cs typeface="+mn-cs"/>
              </a:rPr>
              <a:t>Erwann O. Michel-Kerjan</a:t>
            </a:r>
          </a:p>
          <a:p>
            <a:pPr algn="ctr">
              <a:defRPr/>
            </a:pPr>
            <a:r>
              <a:rPr lang="en-US" sz="2400" dirty="0" smtClean="0">
                <a:latin typeface="+mj-lt"/>
                <a:ea typeface="+mn-ea"/>
                <a:cs typeface="+mn-cs"/>
              </a:rPr>
              <a:t>The Wharton School, University of Pennsylvania</a:t>
            </a:r>
            <a:endParaRPr lang="en-US" sz="3200" b="1" dirty="0">
              <a:latin typeface="+mj-lt"/>
              <a:ea typeface="+mn-ea"/>
              <a:cs typeface="+mn-cs"/>
            </a:endParaRPr>
          </a:p>
          <a:p>
            <a:pPr algn="ctr">
              <a:defRPr/>
            </a:pPr>
            <a:endParaRPr lang="en-US" sz="1600" b="1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5645426"/>
            <a:ext cx="739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 err="1" smtClean="0">
                <a:latin typeface="+mj-lt"/>
              </a:rPr>
              <a:t>NBER</a:t>
            </a:r>
            <a:r>
              <a:rPr lang="en-US" sz="2000" dirty="0" smtClean="0">
                <a:latin typeface="+mj-lt"/>
              </a:rPr>
              <a:t> University Research Conference</a:t>
            </a:r>
          </a:p>
          <a:p>
            <a:pPr algn="ctr">
              <a:defRPr/>
            </a:pPr>
            <a:r>
              <a:rPr lang="en-US" sz="2000" dirty="0" smtClean="0">
                <a:latin typeface="+mj-lt"/>
              </a:rPr>
              <a:t>Insurance Markets and Catastrophe Risks</a:t>
            </a:r>
          </a:p>
          <a:p>
            <a:pPr algn="ctr">
              <a:defRPr/>
            </a:pPr>
            <a:r>
              <a:rPr lang="en-US" sz="2000" dirty="0" smtClean="0">
                <a:latin typeface="+mj-lt"/>
              </a:rPr>
              <a:t>May 11-12, 2012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294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27048" y="0"/>
            <a:ext cx="9171048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Focus of the Paper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915400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spcAft>
                <a:spcPts val="2400"/>
              </a:spcAft>
              <a:buFont typeface="Arial"/>
              <a:buChar char="•"/>
            </a:pPr>
            <a:r>
              <a:rPr lang="en-US" sz="2800" dirty="0" smtClean="0"/>
              <a:t>Economic recovery has become a critical issue here and abroad. </a:t>
            </a:r>
          </a:p>
          <a:p>
            <a:pPr marL="342900" indent="-342900">
              <a:spcAft>
                <a:spcPts val="2400"/>
              </a:spcAft>
              <a:buFont typeface="Arial"/>
              <a:buChar char="•"/>
            </a:pPr>
            <a:r>
              <a:rPr lang="en-US" sz="2800" dirty="0" smtClean="0"/>
              <a:t>The role of social </a:t>
            </a:r>
            <a:r>
              <a:rPr lang="en-US" sz="2800" dirty="0" smtClean="0"/>
              <a:t>programs as </a:t>
            </a:r>
            <a:r>
              <a:rPr lang="en-US" sz="2800" dirty="0" smtClean="0"/>
              <a:t>“disaster safety </a:t>
            </a:r>
            <a:r>
              <a:rPr lang="en-US" sz="2800" dirty="0" smtClean="0"/>
              <a:t>net programs</a:t>
            </a:r>
            <a:r>
              <a:rPr lang="en-US" sz="2800" dirty="0" smtClean="0"/>
              <a:t>” has never been studied in detail</a:t>
            </a:r>
          </a:p>
          <a:p>
            <a:pPr marL="342900" indent="-342900">
              <a:spcAft>
                <a:spcPts val="2400"/>
              </a:spcAft>
              <a:buFont typeface="Arial"/>
              <a:buChar char="•"/>
            </a:pPr>
            <a:r>
              <a:rPr lang="en-US" sz="2800" dirty="0" smtClean="0"/>
              <a:t>Your findings are even more important today given the combination of large-scale disasters and economic turmoil</a:t>
            </a:r>
            <a:endParaRPr lang="en-US" sz="2800" dirty="0" smtClean="0"/>
          </a:p>
          <a:p>
            <a:pPr marL="342900" indent="-342900">
              <a:spcAft>
                <a:spcPts val="2400"/>
              </a:spcAft>
              <a:buFont typeface="Arial"/>
              <a:buChar char="•"/>
            </a:pPr>
            <a:endParaRPr lang="en-US" sz="28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3912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35556" y="0"/>
            <a:ext cx="9179555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Findings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1" y="1447800"/>
            <a:ext cx="8534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Funds provided through </a:t>
            </a:r>
            <a:r>
              <a:rPr lang="en-US" sz="2800" u="sng" dirty="0" smtClean="0"/>
              <a:t>disaster declarations</a:t>
            </a:r>
            <a:r>
              <a:rPr lang="en-US" sz="2800" dirty="0" smtClean="0"/>
              <a:t> is about </a:t>
            </a:r>
            <a:r>
              <a:rPr lang="en-US" sz="2800" u="sng" dirty="0" smtClean="0"/>
              <a:t>$356</a:t>
            </a:r>
            <a:r>
              <a:rPr lang="en-US" sz="2800" dirty="0" smtClean="0"/>
              <a:t> per capita per hurricane over the period</a:t>
            </a:r>
          </a:p>
          <a:p>
            <a:endParaRPr lang="en-US" sz="2800" dirty="0" smtClean="0"/>
          </a:p>
          <a:p>
            <a:r>
              <a:rPr lang="en-US" sz="2800" dirty="0" smtClean="0"/>
              <a:t>In the 11 years following a hurricane, affected areas receive </a:t>
            </a:r>
            <a:r>
              <a:rPr lang="en-US" sz="2800" u="sng" dirty="0" smtClean="0"/>
              <a:t>transfers from the government</a:t>
            </a:r>
            <a:r>
              <a:rPr lang="en-US" sz="2800" dirty="0" smtClean="0"/>
              <a:t> averaging about </a:t>
            </a:r>
            <a:r>
              <a:rPr lang="en-US" sz="2800" u="sng" dirty="0" smtClean="0"/>
              <a:t>$654</a:t>
            </a:r>
            <a:r>
              <a:rPr lang="en-US" sz="2800" dirty="0" smtClean="0"/>
              <a:t> per capita (e.g., higher unemployment insurance payments)</a:t>
            </a:r>
          </a:p>
          <a:p>
            <a:endParaRPr lang="en-US" sz="2800" dirty="0" smtClean="0"/>
          </a:p>
          <a:p>
            <a:r>
              <a:rPr lang="en-US" sz="2800" dirty="0" smtClean="0"/>
              <a:t>Insurance payment average $37 per capita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7147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Outline of My Comments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915400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  <a:p>
            <a:pPr marL="463550" indent="-463550"/>
            <a:r>
              <a:rPr lang="en-US" sz="2800" dirty="0" smtClean="0"/>
              <a:t>1.  A Word on </a:t>
            </a:r>
            <a:r>
              <a:rPr lang="en-US" sz="2800" dirty="0"/>
              <a:t>Y</a:t>
            </a:r>
            <a:r>
              <a:rPr lang="en-US" sz="2800" dirty="0" smtClean="0"/>
              <a:t>our Treatments (possible </a:t>
            </a:r>
            <a:r>
              <a:rPr lang="en-US" sz="2800" dirty="0" smtClean="0"/>
              <a:t>problems and solutions)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2.  What’s the Real </a:t>
            </a:r>
            <a:r>
              <a:rPr lang="en-US" sz="2800" dirty="0"/>
              <a:t>S</a:t>
            </a:r>
            <a:r>
              <a:rPr lang="en-US" sz="2800" dirty="0" smtClean="0"/>
              <a:t>tory </a:t>
            </a:r>
            <a:r>
              <a:rPr lang="en-US" sz="2800" dirty="0"/>
              <a:t>H</a:t>
            </a:r>
            <a:r>
              <a:rPr lang="en-US" sz="2800" dirty="0" smtClean="0"/>
              <a:t>ere?</a:t>
            </a:r>
          </a:p>
          <a:p>
            <a:pPr marL="342900" indent="-342900">
              <a:buAutoNum type="alphaLcParenR"/>
            </a:pPr>
            <a:endParaRPr lang="en-US" sz="2800" dirty="0"/>
          </a:p>
          <a:p>
            <a:r>
              <a:rPr lang="en-US" sz="2800" dirty="0" smtClean="0"/>
              <a:t>3.  Would </a:t>
            </a:r>
            <a:r>
              <a:rPr lang="en-US" sz="2800" dirty="0"/>
              <a:t>These Results Hold Today?</a:t>
            </a:r>
          </a:p>
          <a:p>
            <a:pPr marL="342900" indent="-342900">
              <a:buAutoNum type="alphaLcParenR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9374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762000"/>
            <a:ext cx="9144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“Hurricane measure</a:t>
            </a:r>
            <a:r>
              <a:rPr lang="en-US" sz="2400" dirty="0" smtClean="0"/>
              <a:t>”- Can we simply ignore </a:t>
            </a:r>
            <a:r>
              <a:rPr lang="en-US" sz="2400" dirty="0" smtClean="0"/>
              <a:t>the </a:t>
            </a:r>
            <a:r>
              <a:rPr lang="en-US" sz="2400" dirty="0"/>
              <a:t>effect on neighboring </a:t>
            </a:r>
            <a:r>
              <a:rPr lang="en-US" sz="2400" dirty="0" smtClean="0"/>
              <a:t>potentially affected </a:t>
            </a:r>
            <a:r>
              <a:rPr lang="en-US" sz="2400" dirty="0" smtClean="0"/>
              <a:t>counties?</a:t>
            </a:r>
            <a:r>
              <a:rPr lang="en-US" sz="2400" dirty="0"/>
              <a:t>  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r>
              <a:rPr lang="en-US" sz="2000" dirty="0" smtClean="0"/>
              <a:t>Your justification: the counties which </a:t>
            </a:r>
            <a:r>
              <a:rPr lang="en-US" sz="2000" dirty="0"/>
              <a:t>the hurricane </a:t>
            </a:r>
            <a:r>
              <a:rPr lang="en-US" sz="2000" dirty="0" smtClean="0"/>
              <a:t>directly strikes are </a:t>
            </a:r>
            <a:r>
              <a:rPr lang="en-US" sz="2000" dirty="0"/>
              <a:t>damaged more (true, although there can be exceptions) and that the HAZUS damage calculations show this.  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r>
              <a:rPr lang="en-US" sz="2000" dirty="0" smtClean="0"/>
              <a:t>But </a:t>
            </a:r>
            <a:r>
              <a:rPr lang="en-US" sz="2000" dirty="0"/>
              <a:t>then </a:t>
            </a:r>
            <a:r>
              <a:rPr lang="en-US" sz="2000" dirty="0" smtClean="0"/>
              <a:t>you include </a:t>
            </a:r>
            <a:r>
              <a:rPr lang="en-US" sz="2000" dirty="0"/>
              <a:t>(because </a:t>
            </a:r>
            <a:r>
              <a:rPr lang="en-US" sz="2000" dirty="0" smtClean="0"/>
              <a:t>of </a:t>
            </a:r>
            <a:r>
              <a:rPr lang="en-US" sz="2000" dirty="0"/>
              <a:t>few events in </a:t>
            </a:r>
            <a:r>
              <a:rPr lang="en-US" sz="2000" dirty="0" smtClean="0"/>
              <a:t>your sample) </a:t>
            </a:r>
            <a:r>
              <a:rPr lang="en-US" sz="2000" dirty="0"/>
              <a:t>all hurricanes, minor and major. 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Possible Problem</a:t>
            </a:r>
            <a:r>
              <a:rPr lang="en-US" sz="2400" dirty="0" smtClean="0"/>
              <a:t>: </a:t>
            </a:r>
          </a:p>
          <a:p>
            <a:pPr marL="344488" indent="-171450">
              <a:buFontTx/>
              <a:buChar char="-"/>
            </a:pPr>
            <a:r>
              <a:rPr lang="en-US" sz="2000" dirty="0" smtClean="0"/>
              <a:t>It is likely that </a:t>
            </a:r>
            <a:r>
              <a:rPr lang="en-US" sz="2000" dirty="0"/>
              <a:t>a </a:t>
            </a:r>
            <a:r>
              <a:rPr lang="en-US" sz="2000" dirty="0" smtClean="0"/>
              <a:t>neighboring county in </a:t>
            </a:r>
            <a:r>
              <a:rPr lang="en-US" sz="2000" dirty="0"/>
              <a:t>a major hurricane </a:t>
            </a:r>
            <a:r>
              <a:rPr lang="en-US" sz="2000" dirty="0" smtClean="0"/>
              <a:t>will sustain more damage </a:t>
            </a:r>
            <a:r>
              <a:rPr lang="en-US" sz="2000" dirty="0"/>
              <a:t>than </a:t>
            </a:r>
            <a:r>
              <a:rPr lang="en-US" sz="2000" dirty="0" smtClean="0"/>
              <a:t>a country which was directly in the path of a </a:t>
            </a:r>
            <a:r>
              <a:rPr lang="en-US" sz="2000" dirty="0"/>
              <a:t>minor hurricane.  </a:t>
            </a:r>
          </a:p>
          <a:p>
            <a:pPr marL="344488" indent="-171450">
              <a:buFontTx/>
              <a:buChar char="-"/>
            </a:pPr>
            <a:r>
              <a:rPr lang="en-US" sz="2000" dirty="0" smtClean="0"/>
              <a:t>Unless the hurricane path is directly over the middle of a county, </a:t>
            </a:r>
            <a:r>
              <a:rPr lang="en-US" sz="2000" dirty="0"/>
              <a:t>it may </a:t>
            </a:r>
            <a:r>
              <a:rPr lang="en-US" sz="2000" dirty="0" smtClean="0"/>
              <a:t>pass </a:t>
            </a:r>
            <a:r>
              <a:rPr lang="en-US" sz="2000" dirty="0"/>
              <a:t>very near a border and affect the neighboring county nearly as much as the </a:t>
            </a:r>
            <a:r>
              <a:rPr lang="en-US" sz="2000" dirty="0" smtClean="0"/>
              <a:t>affected </a:t>
            </a:r>
            <a:r>
              <a:rPr lang="en-US" sz="2000" dirty="0"/>
              <a:t>county </a:t>
            </a:r>
            <a:r>
              <a:rPr lang="en-US" sz="2000" dirty="0" smtClean="0"/>
              <a:t>itself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27856" y="0"/>
            <a:ext cx="9171856" cy="523220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</a:rPr>
              <a:t>Several Important Sources of Measurement Errors</a:t>
            </a:r>
            <a:endParaRPr 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32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685800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</a:t>
            </a:r>
            <a:r>
              <a:rPr lang="en-US" sz="2400" dirty="0" smtClean="0"/>
              <a:t>ropensity </a:t>
            </a:r>
            <a:r>
              <a:rPr lang="en-US" sz="2400" dirty="0"/>
              <a:t>score matching </a:t>
            </a:r>
            <a:r>
              <a:rPr lang="en-US" sz="2400" dirty="0" smtClean="0"/>
              <a:t>is used to derive </a:t>
            </a:r>
            <a:r>
              <a:rPr lang="en-US" sz="2400" dirty="0"/>
              <a:t>a control group </a:t>
            </a:r>
            <a:r>
              <a:rPr lang="en-US" sz="2400" dirty="0" smtClean="0"/>
              <a:t>(treatment group: counties </a:t>
            </a:r>
            <a:r>
              <a:rPr lang="en-US" sz="2400" dirty="0"/>
              <a:t>for which major and minor hurricanes passed over), using in part past HURDAT data (from 1851) onward to match counties according to their probability of a hurricane strike.  </a:t>
            </a:r>
            <a:endParaRPr lang="en-US" sz="2400" dirty="0" smtClean="0"/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Possible problem: Hurricanes </a:t>
            </a:r>
            <a:r>
              <a:rPr lang="en-US" sz="2400" dirty="0"/>
              <a:t>are such </a:t>
            </a:r>
            <a:r>
              <a:rPr lang="en-US" sz="2400" dirty="0" smtClean="0"/>
              <a:t>infrequent </a:t>
            </a:r>
            <a:r>
              <a:rPr lang="en-US" sz="2400" dirty="0"/>
              <a:t>events that </a:t>
            </a:r>
            <a:r>
              <a:rPr lang="en-US" sz="2400" dirty="0" smtClean="0"/>
              <a:t>this might not be sufficient </a:t>
            </a:r>
            <a:r>
              <a:rPr lang="en-US" sz="2400" dirty="0" smtClean="0"/>
              <a:t>to </a:t>
            </a:r>
            <a:r>
              <a:rPr lang="en-US" sz="2400" dirty="0" smtClean="0"/>
              <a:t>give </a:t>
            </a:r>
            <a:r>
              <a:rPr lang="en-US" sz="2400" dirty="0"/>
              <a:t>a reliable indication of the probability distribution of risk in a county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What about recent changes in climate patterns?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endParaRPr lang="en-US" sz="2400" dirty="0" smtClean="0"/>
          </a:p>
          <a:p>
            <a:endParaRPr lang="en-US" sz="2400" dirty="0" smtClean="0"/>
          </a:p>
          <a:p>
            <a:r>
              <a:rPr lang="en-US" sz="2400" i="1" u="sng" dirty="0" smtClean="0"/>
              <a:t>Solution</a:t>
            </a:r>
            <a:r>
              <a:rPr lang="en-US" sz="2400" i="1" dirty="0" smtClean="0"/>
              <a:t>: Better to use probabilistic </a:t>
            </a:r>
            <a:r>
              <a:rPr lang="en-US" sz="2400" i="1" dirty="0" smtClean="0"/>
              <a:t>catastrophe </a:t>
            </a:r>
            <a:r>
              <a:rPr lang="en-US" sz="2400" i="1" dirty="0" smtClean="0"/>
              <a:t>models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32449"/>
            <a:ext cx="9144000" cy="461665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Recent History is a Bad Predictor of Hurricane Probability </a:t>
            </a:r>
            <a:endParaRPr 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17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1430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When talking about counties, one is not really talking about separate spatial markets.  </a:t>
            </a: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Possible Problem: What </a:t>
            </a:r>
            <a:r>
              <a:rPr lang="en-US" sz="2800" dirty="0"/>
              <a:t>happens in one county is likely to affect what happens in counties nearby.  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i="1" u="sng" dirty="0" smtClean="0"/>
              <a:t>Solution:</a:t>
            </a:r>
            <a:r>
              <a:rPr lang="en-US" sz="2800" dirty="0" smtClean="0"/>
              <a:t> Take </a:t>
            </a:r>
            <a:r>
              <a:rPr lang="en-US" sz="2800" dirty="0"/>
              <a:t>spatial correlation into account by using a spatial econometric estimator, otherwise </a:t>
            </a:r>
            <a:r>
              <a:rPr lang="en-US" sz="2800" dirty="0" smtClean="0"/>
              <a:t>the </a:t>
            </a:r>
            <a:r>
              <a:rPr lang="en-US" sz="2800" dirty="0"/>
              <a:t>coefficients </a:t>
            </a:r>
            <a:r>
              <a:rPr lang="en-US" sz="2800" dirty="0" smtClean="0"/>
              <a:t>are likely biased</a:t>
            </a:r>
            <a:r>
              <a:rPr lang="en-US" sz="2800" dirty="0"/>
              <a:t>.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5108" y="0"/>
            <a:ext cx="9149108" cy="584775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Need to Take Spatial Correlation into Account</a:t>
            </a:r>
            <a:endParaRPr lang="en-US" sz="3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57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Outline of My Comments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915400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>
                  <a:lumMod val="65000"/>
                </a:schemeClr>
              </a:solidFill>
            </a:endParaRPr>
          </a:p>
          <a:p>
            <a:pPr marL="517525" indent="-517525"/>
            <a:r>
              <a:rPr lang="en-US" sz="2800" b="1" dirty="0" smtClean="0">
                <a:solidFill>
                  <a:schemeClr val="bg1">
                    <a:lumMod val="75000"/>
                  </a:schemeClr>
                </a:solidFill>
              </a:rPr>
              <a:t>1.  A Word on 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</a:rPr>
              <a:t>Y</a:t>
            </a:r>
            <a:r>
              <a:rPr lang="en-US" sz="2800" b="1" dirty="0" smtClean="0">
                <a:solidFill>
                  <a:schemeClr val="bg1">
                    <a:lumMod val="75000"/>
                  </a:schemeClr>
                </a:solidFill>
              </a:rPr>
              <a:t>our Treatments (possible </a:t>
            </a:r>
            <a:r>
              <a:rPr lang="en-US" sz="2800" b="1" dirty="0" smtClean="0">
                <a:solidFill>
                  <a:schemeClr val="bg1">
                    <a:lumMod val="75000"/>
                  </a:schemeClr>
                </a:solidFill>
              </a:rPr>
              <a:t>problems and solutions</a:t>
            </a:r>
            <a:r>
              <a:rPr lang="en-US" sz="2800" b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28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2800" b="1" dirty="0" smtClean="0">
              <a:solidFill>
                <a:srgbClr val="008000"/>
              </a:solidFill>
            </a:endParaRPr>
          </a:p>
          <a:p>
            <a:r>
              <a:rPr lang="en-US" sz="2800" b="1" dirty="0" smtClean="0">
                <a:solidFill>
                  <a:srgbClr val="6CC642"/>
                </a:solidFill>
              </a:rPr>
              <a:t>2.  What’s the Real </a:t>
            </a:r>
            <a:r>
              <a:rPr lang="en-US" sz="2800" b="1" dirty="0">
                <a:solidFill>
                  <a:srgbClr val="6CC642"/>
                </a:solidFill>
              </a:rPr>
              <a:t>S</a:t>
            </a:r>
            <a:r>
              <a:rPr lang="en-US" sz="2800" b="1" dirty="0" smtClean="0">
                <a:solidFill>
                  <a:srgbClr val="6CC642"/>
                </a:solidFill>
              </a:rPr>
              <a:t>tory </a:t>
            </a:r>
            <a:r>
              <a:rPr lang="en-US" sz="2800" b="1" dirty="0">
                <a:solidFill>
                  <a:srgbClr val="6CC642"/>
                </a:solidFill>
              </a:rPr>
              <a:t>H</a:t>
            </a:r>
            <a:r>
              <a:rPr lang="en-US" sz="2800" b="1" dirty="0" smtClean="0">
                <a:solidFill>
                  <a:srgbClr val="6CC642"/>
                </a:solidFill>
              </a:rPr>
              <a:t>ere?</a:t>
            </a:r>
          </a:p>
          <a:p>
            <a:pPr marL="342900" indent="-342900">
              <a:buAutoNum type="alphaLcParenR"/>
            </a:pPr>
            <a:endParaRPr lang="en-US" sz="2800" b="1" dirty="0"/>
          </a:p>
          <a:p>
            <a:r>
              <a:rPr lang="en-US" sz="2800" b="1" dirty="0" smtClean="0"/>
              <a:t>3.  Would </a:t>
            </a:r>
            <a:r>
              <a:rPr lang="en-US" sz="2800" b="1" dirty="0"/>
              <a:t>These Results Hold Today?</a:t>
            </a:r>
          </a:p>
          <a:p>
            <a:pPr marL="342900" indent="-342900">
              <a:buAutoNum type="alphaLcParenR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9687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EF7DD-1692-ED49-92E7-67504C83AD8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35556" y="0"/>
            <a:ext cx="9179555" cy="584776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</a:rPr>
              <a:t>Findings: In the Affected Counties…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376" y="914400"/>
            <a:ext cx="883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2800" dirty="0"/>
              <a:t>a</a:t>
            </a:r>
            <a:r>
              <a:rPr lang="en-US" sz="2800" dirty="0" smtClean="0"/>
              <a:t>) </a:t>
            </a:r>
            <a:r>
              <a:rPr lang="en-US" sz="2800" dirty="0"/>
              <a:t>Social program transfers increase</a:t>
            </a:r>
          </a:p>
          <a:p>
            <a:endParaRPr lang="en-US" sz="2800" dirty="0" smtClean="0"/>
          </a:p>
          <a:p>
            <a:r>
              <a:rPr lang="en-US" sz="2800" dirty="0"/>
              <a:t>b</a:t>
            </a:r>
            <a:r>
              <a:rPr lang="en-US" sz="2800" dirty="0" smtClean="0"/>
              <a:t>) </a:t>
            </a:r>
            <a:r>
              <a:rPr lang="en-US" sz="2800" dirty="0" smtClean="0"/>
              <a:t>Employment rate remains the same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  <a:p>
            <a:r>
              <a:rPr lang="en-US" sz="2800" dirty="0" smtClean="0"/>
              <a:t>c</a:t>
            </a:r>
            <a:r>
              <a:rPr lang="en-US" sz="2800" dirty="0" smtClean="0"/>
              <a:t>) </a:t>
            </a:r>
            <a:r>
              <a:rPr lang="en-US" sz="2800" dirty="0" smtClean="0"/>
              <a:t>Wages remain the same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/>
              <a:t>Your </a:t>
            </a:r>
            <a:r>
              <a:rPr lang="en-US" sz="2800" dirty="0" smtClean="0"/>
              <a:t>conclusion: 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		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     </a:t>
            </a:r>
            <a:r>
              <a:rPr lang="en-US" sz="3200" dirty="0" smtClean="0"/>
              <a:t>(a) leads to </a:t>
            </a:r>
            <a:r>
              <a:rPr lang="en-US" sz="3200" dirty="0" smtClean="0"/>
              <a:t>(b) </a:t>
            </a:r>
            <a:r>
              <a:rPr lang="en-US" sz="3200" dirty="0" smtClean="0"/>
              <a:t>&amp; </a:t>
            </a:r>
            <a:r>
              <a:rPr lang="en-US" sz="3200" dirty="0" smtClean="0"/>
              <a:t>(c)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5872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83044</TotalTime>
  <Words>783</Words>
  <Application>Microsoft Macintosh PowerPoint</Application>
  <PresentationFormat>On-screen Show (4:3)</PresentationFormat>
  <Paragraphs>142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Symposium on Risk &amp; Disasters Lessons from Hurricane Katrina for American Life Rebuilding the Gulf: Case Study for the Future</dc:title>
  <dc:creator>Erwann</dc:creator>
  <cp:lastModifiedBy>Erwann Michel-Kerjan</cp:lastModifiedBy>
  <cp:revision>430</cp:revision>
  <dcterms:created xsi:type="dcterms:W3CDTF">2005-11-27T19:50:06Z</dcterms:created>
  <dcterms:modified xsi:type="dcterms:W3CDTF">2012-05-11T11:01:50Z</dcterms:modified>
</cp:coreProperties>
</file>