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632" r:id="rId3"/>
    <p:sldId id="402" r:id="rId4"/>
    <p:sldId id="638" r:id="rId5"/>
    <p:sldId id="633" r:id="rId6"/>
    <p:sldId id="647" r:id="rId7"/>
    <p:sldId id="643" r:id="rId8"/>
    <p:sldId id="646" r:id="rId9"/>
    <p:sldId id="645" r:id="rId10"/>
    <p:sldId id="624" r:id="rId11"/>
    <p:sldId id="641" r:id="rId12"/>
    <p:sldId id="621" r:id="rId13"/>
    <p:sldId id="617" r:id="rId14"/>
    <p:sldId id="626" r:id="rId15"/>
    <p:sldId id="644" r:id="rId16"/>
    <p:sldId id="620" r:id="rId17"/>
    <p:sldId id="618" r:id="rId18"/>
  </p:sldIdLst>
  <p:sldSz cx="9144000" cy="6858000" type="screen4x3"/>
  <p:notesSz cx="9283700" cy="6985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65" autoAdjust="0"/>
    <p:restoredTop sz="91351" autoAdjust="0"/>
  </p:normalViewPr>
  <p:slideViewPr>
    <p:cSldViewPr>
      <p:cViewPr>
        <p:scale>
          <a:sx n="66" d="100"/>
          <a:sy n="66" d="100"/>
        </p:scale>
        <p:origin x="-1548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3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Synch%20to%20H%20drive\Underinvestment\paper\Tables%20Stockholm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Sheet3!$F$2:$F$7</c:f>
              <c:strCache>
                <c:ptCount val="6"/>
                <c:pt idx="0">
                  <c:v>Seeds</c:v>
                </c:pt>
                <c:pt idx="1">
                  <c:v>Hybrid seeds</c:v>
                </c:pt>
                <c:pt idx="2">
                  <c:v>Improved seeds</c:v>
                </c:pt>
                <c:pt idx="3">
                  <c:v>Fertilizer</c:v>
                </c:pt>
                <c:pt idx="4">
                  <c:v>Manure</c:v>
                </c:pt>
                <c:pt idx="5">
                  <c:v>Pesticide</c:v>
                </c:pt>
              </c:strCache>
            </c:strRef>
          </c:cat>
          <c:val>
            <c:numRef>
              <c:f>Sheet3!$G$2:$G$7</c:f>
              <c:numCache>
                <c:formatCode>General</c:formatCode>
                <c:ptCount val="6"/>
                <c:pt idx="0">
                  <c:v>5.380000000000007E-2</c:v>
                </c:pt>
                <c:pt idx="1">
                  <c:v>2.0000000000000032E-2</c:v>
                </c:pt>
                <c:pt idx="2">
                  <c:v>3.2000000000000042E-2</c:v>
                </c:pt>
                <c:pt idx="3">
                  <c:v>4.6000000000000013E-2</c:v>
                </c:pt>
                <c:pt idx="4">
                  <c:v>2.9000000000000033E-2</c:v>
                </c:pt>
                <c:pt idx="5">
                  <c:v>5.8000000000000072E-2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8698240"/>
        <c:axId val="168699776"/>
      </c:barChart>
      <c:catAx>
        <c:axId val="168698240"/>
        <c:scaling>
          <c:orientation val="minMax"/>
        </c:scaling>
        <c:delete val="0"/>
        <c:axPos val="b"/>
        <c:majorTickMark val="out"/>
        <c:minorTickMark val="none"/>
        <c:tickLblPos val="nextTo"/>
        <c:crossAx val="168699776"/>
        <c:crosses val="autoZero"/>
        <c:auto val="1"/>
        <c:lblAlgn val="ctr"/>
        <c:lblOffset val="100"/>
        <c:noMultiLvlLbl val="0"/>
      </c:catAx>
      <c:valAx>
        <c:axId val="168699776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1686982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4108" cy="350210"/>
          </a:xfrm>
          <a:prstGeom prst="rect">
            <a:avLst/>
          </a:prstGeom>
        </p:spPr>
        <p:txBody>
          <a:bodyPr vert="horz" lIns="92946" tIns="46472" rIns="92946" bIns="46472" rtlCol="0"/>
          <a:lstStyle>
            <a:lvl1pPr algn="l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7997" y="1"/>
            <a:ext cx="4024108" cy="350210"/>
          </a:xfrm>
          <a:prstGeom prst="rect">
            <a:avLst/>
          </a:prstGeom>
        </p:spPr>
        <p:txBody>
          <a:bodyPr vert="horz" lIns="92946" tIns="46472" rIns="92946" bIns="46472" rtlCol="0"/>
          <a:lstStyle>
            <a:lvl1pPr algn="r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1F2D13-031D-43DD-88BD-C21BC082DD08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34791"/>
            <a:ext cx="4024108" cy="348610"/>
          </a:xfrm>
          <a:prstGeom prst="rect">
            <a:avLst/>
          </a:prstGeom>
        </p:spPr>
        <p:txBody>
          <a:bodyPr vert="horz" lIns="92946" tIns="46472" rIns="92946" bIns="46472" rtlCol="0" anchor="b"/>
          <a:lstStyle>
            <a:lvl1pPr algn="l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7997" y="6634791"/>
            <a:ext cx="4024108" cy="348610"/>
          </a:xfrm>
          <a:prstGeom prst="rect">
            <a:avLst/>
          </a:prstGeom>
        </p:spPr>
        <p:txBody>
          <a:bodyPr vert="horz" lIns="92946" tIns="46472" rIns="92946" bIns="46472" rtlCol="0" anchor="b"/>
          <a:lstStyle>
            <a:lvl1pPr algn="r">
              <a:lnSpc>
                <a:spcPct val="100000"/>
              </a:lnSpc>
              <a:spcBef>
                <a:spcPct val="0"/>
              </a:spcBef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B25622A-C31D-4BE7-AB67-8E3310B76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188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4024108" cy="35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8" tIns="45610" rIns="91218" bIns="45610" numCol="1" anchor="t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57997" y="1"/>
            <a:ext cx="4024108" cy="35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8" tIns="45610" rIns="91218" bIns="45610" numCol="1" anchor="t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pPr>
              <a:defRPr/>
            </a:pPr>
            <a:fld id="{5528DF57-8BEA-492D-9567-863B79297F7A}" type="datetimeFigureOut">
              <a:rPr lang="en-US"/>
              <a:pPr>
                <a:defRPr/>
              </a:pPr>
              <a:t>5/10/2012</a:t>
            </a:fld>
            <a:endParaRPr lang="en-US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2288"/>
            <a:ext cx="3492500" cy="26193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009" y="3318196"/>
            <a:ext cx="7425683" cy="31438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8" tIns="45610" rIns="91218" bIns="456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33192"/>
            <a:ext cx="4024108" cy="35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8" tIns="45610" rIns="91218" bIns="45610" numCol="1" anchor="b" anchorCtr="0" compatLnSpc="1">
            <a:prstTxWarp prst="textNoShape">
              <a:avLst/>
            </a:prstTxWarp>
          </a:bodyPr>
          <a:lstStyle>
            <a:lvl1pPr algn="l" eaLnBrk="0" hangingPunct="0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57997" y="6633192"/>
            <a:ext cx="4024108" cy="350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18" tIns="45610" rIns="91218" bIns="45610" numCol="1" anchor="b" anchorCtr="0" compatLnSpc="1">
            <a:prstTxWarp prst="textNoShape">
              <a:avLst/>
            </a:prstTxWarp>
          </a:bodyPr>
          <a:lstStyle>
            <a:lvl1pPr algn="r" eaLnBrk="0" hangingPunct="0">
              <a:lnSpc>
                <a:spcPct val="100000"/>
              </a:lnSpc>
              <a:spcBef>
                <a:spcPct val="0"/>
              </a:spcBef>
              <a:defRPr sz="1300"/>
            </a:lvl1pPr>
          </a:lstStyle>
          <a:p>
            <a:pPr>
              <a:defRPr/>
            </a:pPr>
            <a:fld id="{CD965E10-010D-447D-9047-4B76076AE7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594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Need to change… make more punchy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3C75DF-3C4F-493F-B522-66AB65C4165D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0" y="3636963"/>
          <a:ext cx="9144000" cy="192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8" name="Photo Editor Photo" r:id="rId3" imgW="6830378" imgH="1438095" progId="">
                  <p:embed/>
                </p:oleObj>
              </mc:Choice>
              <mc:Fallback>
                <p:oleObj name="Photo Editor Photo" r:id="rId3" imgW="6830378" imgH="1438095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636963"/>
                        <a:ext cx="9144000" cy="1925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0" y="6453188"/>
          <a:ext cx="9144000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49" name="Photo Editor Photo" r:id="rId5" imgW="9047619" imgH="400000" progId="">
                  <p:embed/>
                </p:oleObj>
              </mc:Choice>
              <mc:Fallback>
                <p:oleObj name="Photo Editor Photo" r:id="rId5" imgW="9047619" imgH="40000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6453188"/>
                        <a:ext cx="9144000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10000" y="6477000"/>
            <a:ext cx="1524000" cy="20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eaLnBrk="0" hangingPunct="0">
              <a:lnSpc>
                <a:spcPct val="101000"/>
              </a:lnSpc>
              <a:spcBef>
                <a:spcPct val="50000"/>
              </a:spcBef>
              <a:defRPr/>
            </a:pPr>
            <a:endParaRPr lang="en-US" sz="700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546975" y="6440488"/>
            <a:ext cx="1393825" cy="2460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1000"/>
              </a:lnSpc>
              <a:spcBef>
                <a:spcPct val="50000"/>
              </a:spcBef>
              <a:defRPr/>
            </a:pPr>
            <a:r>
              <a:rPr lang="en-US" sz="1000" b="1" i="1">
                <a:solidFill>
                  <a:schemeClr val="bg1"/>
                </a:solidFill>
              </a:rPr>
              <a:t>for internal use only</a:t>
            </a:r>
          </a:p>
        </p:txBody>
      </p:sp>
      <p:pic>
        <p:nvPicPr>
          <p:cNvPr id="8" name="Picture 12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8614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1463" y="4732337"/>
            <a:ext cx="5353050" cy="754063"/>
          </a:xfrm>
        </p:spPr>
        <p:txBody>
          <a:bodyPr anchor="ctr"/>
          <a:lstStyle>
            <a:lvl1pPr marL="0" indent="0">
              <a:lnSpc>
                <a:spcPct val="85000"/>
              </a:lnSpc>
              <a:buFont typeface="Wingdings" pitchFamily="2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8615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271463" y="3681413"/>
            <a:ext cx="5353050" cy="104298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2141538" cy="59769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225" y="152400"/>
            <a:ext cx="6276975" cy="59769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276225" y="152400"/>
            <a:ext cx="8570913" cy="5976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750" y="1033463"/>
            <a:ext cx="4200525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8675" y="1033463"/>
            <a:ext cx="4200525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50" y="1033463"/>
            <a:ext cx="8553450" cy="509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0"/>
            <a:r>
              <a:rPr lang="en-US" smtClean="0"/>
              <a:t>Text 2</a:t>
            </a:r>
          </a:p>
          <a:p>
            <a:pPr lvl="1"/>
            <a:r>
              <a:rPr lang="en-US" smtClean="0"/>
              <a:t>Second level</a:t>
            </a:r>
          </a:p>
          <a:p>
            <a:pPr lvl="1"/>
            <a:r>
              <a:rPr lang="en-US" smtClean="0"/>
              <a:t>Text 2</a:t>
            </a:r>
          </a:p>
          <a:p>
            <a:pPr lvl="2"/>
            <a:r>
              <a:rPr lang="en-US" smtClean="0"/>
              <a:t>Third level</a:t>
            </a:r>
          </a:p>
          <a:p>
            <a:pPr lvl="2"/>
            <a:r>
              <a:rPr lang="en-US" smtClean="0"/>
              <a:t>Text 2</a:t>
            </a:r>
          </a:p>
          <a:p>
            <a:pPr lvl="3"/>
            <a:r>
              <a:rPr lang="en-US" smtClean="0"/>
              <a:t>Fourth level</a:t>
            </a:r>
          </a:p>
          <a:p>
            <a:pPr lvl="3"/>
            <a:r>
              <a:rPr lang="en-US" smtClean="0"/>
              <a:t>Text 2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276225" y="152400"/>
            <a:ext cx="8570913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7589" name="Line 5"/>
          <p:cNvSpPr>
            <a:spLocks noChangeShapeType="1"/>
          </p:cNvSpPr>
          <p:nvPr/>
        </p:nvSpPr>
        <p:spPr bwMode="auto">
          <a:xfrm flipV="1">
            <a:off x="276225" y="827088"/>
            <a:ext cx="8591550" cy="0"/>
          </a:xfrm>
          <a:prstGeom prst="line">
            <a:avLst/>
          </a:prstGeom>
          <a:noFill/>
          <a:ln w="31750">
            <a:solidFill>
              <a:srgbClr val="E1EBF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lnSpc>
                <a:spcPct val="101000"/>
              </a:lnSpc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8477250" y="6592888"/>
            <a:ext cx="457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r" eaLnBrk="0" hangingPunct="0">
              <a:lnSpc>
                <a:spcPct val="101000"/>
              </a:lnSpc>
              <a:spcBef>
                <a:spcPct val="50000"/>
              </a:spcBef>
              <a:defRPr/>
            </a:pPr>
            <a:fld id="{9A495036-5162-4CD8-9002-26A722D3D6DA}" type="slidenum">
              <a:rPr lang="en-US" sz="1200">
                <a:solidFill>
                  <a:schemeClr val="bg1"/>
                </a:solidFill>
              </a:rPr>
              <a:pPr algn="r" eaLnBrk="0" hangingPunct="0">
                <a:lnSpc>
                  <a:spcPct val="101000"/>
                </a:lnSpc>
                <a:spcBef>
                  <a:spcPct val="50000"/>
                </a:spcBef>
                <a:defRPr/>
              </a:pPr>
              <a:t>‹#›</a:t>
            </a:fld>
            <a:endParaRPr lang="en-US" sz="1200">
              <a:solidFill>
                <a:schemeClr val="bg1"/>
              </a:solidFill>
            </a:endParaRPr>
          </a:p>
        </p:txBody>
      </p:sp>
      <p:sp>
        <p:nvSpPr>
          <p:cNvPr id="67591" name="Text Box 7"/>
          <p:cNvSpPr txBox="1">
            <a:spLocks noChangeArrowheads="1"/>
          </p:cNvSpPr>
          <p:nvPr/>
        </p:nvSpPr>
        <p:spPr bwMode="auto">
          <a:xfrm>
            <a:off x="7546975" y="6440488"/>
            <a:ext cx="1393825" cy="24606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01000"/>
              </a:lnSpc>
              <a:spcBef>
                <a:spcPct val="50000"/>
              </a:spcBef>
              <a:defRPr/>
            </a:pPr>
            <a:r>
              <a:rPr lang="en-US" sz="1000" b="1" i="1">
                <a:solidFill>
                  <a:schemeClr val="bg1"/>
                </a:solidFill>
              </a:rPr>
              <a:t>for internal use only</a:t>
            </a:r>
          </a:p>
        </p:txBody>
      </p:sp>
      <p:pic>
        <p:nvPicPr>
          <p:cNvPr id="3080" name="Picture 7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453188"/>
            <a:ext cx="914400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3366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336699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336699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336699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336699"/>
          </a:solidFill>
          <a:latin typeface="Arial" pitchFamily="34" charset="0"/>
          <a:cs typeface="Arial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336699"/>
          </a:solidFill>
          <a:latin typeface="Arial" pitchFamily="34" charset="0"/>
          <a:cs typeface="Arial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336699"/>
          </a:solidFill>
          <a:latin typeface="Arial" pitchFamily="34" charset="0"/>
          <a:cs typeface="Arial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336699"/>
          </a:solidFill>
          <a:latin typeface="Arial" pitchFamily="34" charset="0"/>
          <a:cs typeface="Arial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>
          <a:solidFill>
            <a:srgbClr val="336699"/>
          </a:solidFill>
          <a:latin typeface="Arial" pitchFamily="34" charset="0"/>
          <a:cs typeface="Arial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336699"/>
        </a:buClr>
        <a:buSzPct val="80000"/>
        <a:buFont typeface="Wingdings" pitchFamily="2" charset="2"/>
        <a:buChar char="§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493713" indent="-150813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bg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2pPr>
      <a:lvl3pPr marL="773113" indent="-1651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bg2"/>
        </a:buClr>
        <a:buSzPct val="80000"/>
        <a:buFont typeface="Wingdings" pitchFamily="2" charset="2"/>
        <a:buChar char="ú"/>
        <a:defRPr sz="2400">
          <a:solidFill>
            <a:schemeClr val="tx1"/>
          </a:solidFill>
          <a:latin typeface="+mn-lt"/>
          <a:cs typeface="+mn-cs"/>
        </a:defRPr>
      </a:lvl3pPr>
      <a:lvl4pPr marL="1065213" indent="-177800" algn="l" rtl="0" eaLnBrk="0" fontAlgn="base" hangingPunct="0">
        <a:lnSpc>
          <a:spcPct val="90000"/>
        </a:lnSpc>
        <a:spcBef>
          <a:spcPct val="25000"/>
        </a:spcBef>
        <a:spcAft>
          <a:spcPct val="0"/>
        </a:spcAft>
        <a:buClr>
          <a:schemeClr val="bg2"/>
        </a:buClr>
        <a:buFont typeface="Arial" pitchFamily="34" charset="0"/>
        <a:buChar char="-"/>
        <a:defRPr sz="1600">
          <a:solidFill>
            <a:schemeClr val="tx1"/>
          </a:solidFill>
          <a:latin typeface="+mn-lt"/>
          <a:cs typeface="+mn-cs"/>
        </a:defRPr>
      </a:lvl4pPr>
      <a:lvl5pPr marL="1331913" indent="-1524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bg2"/>
        </a:buClr>
        <a:buSzPct val="60000"/>
        <a:buChar char="–"/>
        <a:defRPr sz="1400">
          <a:solidFill>
            <a:schemeClr val="tx1"/>
          </a:solidFill>
          <a:latin typeface="+mn-lt"/>
          <a:cs typeface="+mn-cs"/>
        </a:defRPr>
      </a:lvl5pPr>
      <a:lvl6pPr marL="1789113" indent="-1524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bg2"/>
        </a:buClr>
        <a:buSzPct val="60000"/>
        <a:buChar char="–"/>
        <a:defRPr sz="1400">
          <a:solidFill>
            <a:schemeClr val="tx1"/>
          </a:solidFill>
          <a:latin typeface="+mn-lt"/>
          <a:cs typeface="+mn-cs"/>
        </a:defRPr>
      </a:lvl6pPr>
      <a:lvl7pPr marL="2246313" indent="-1524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bg2"/>
        </a:buClr>
        <a:buSzPct val="60000"/>
        <a:buChar char="–"/>
        <a:defRPr sz="1400">
          <a:solidFill>
            <a:schemeClr val="tx1"/>
          </a:solidFill>
          <a:latin typeface="+mn-lt"/>
          <a:cs typeface="+mn-cs"/>
        </a:defRPr>
      </a:lvl7pPr>
      <a:lvl8pPr marL="2703513" indent="-1524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bg2"/>
        </a:buClr>
        <a:buSzPct val="60000"/>
        <a:buChar char="–"/>
        <a:defRPr sz="1400">
          <a:solidFill>
            <a:schemeClr val="tx1"/>
          </a:solidFill>
          <a:latin typeface="+mn-lt"/>
          <a:cs typeface="+mn-cs"/>
        </a:defRPr>
      </a:lvl8pPr>
      <a:lvl9pPr marL="3160713" indent="-1524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chemeClr val="bg2"/>
        </a:buClr>
        <a:buSzPct val="60000"/>
        <a:buChar char="–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0520" y="685800"/>
            <a:ext cx="8382000" cy="990600"/>
          </a:xfrm>
        </p:spPr>
        <p:txBody>
          <a:bodyPr lIns="91440" tIns="45720" rIns="91440" bIns="45720"/>
          <a:lstStyle/>
          <a:p>
            <a:pPr eaLnBrk="1" hangingPunct="1"/>
            <a:r>
              <a:rPr lang="en-US" b="1" dirty="0" smtClean="0">
                <a:solidFill>
                  <a:schemeClr val="tx1"/>
                </a:solidFill>
                <a:latin typeface="Calibri" pitchFamily="34" charset="0"/>
              </a:rPr>
              <a:t>How Does Risk Management Influence Production Decisions? Evidence from a Field Experiment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886200"/>
            <a:ext cx="5334000" cy="1363663"/>
          </a:xfrm>
        </p:spPr>
        <p:txBody>
          <a:bodyPr lIns="91440" tIns="45720" rIns="91440" bIns="45720" anchor="t"/>
          <a:lstStyle/>
          <a:p>
            <a:pPr eaLnBrk="1" hangingPunct="1"/>
            <a:r>
              <a:rPr lang="en-US" sz="2000" dirty="0" smtClean="0">
                <a:latin typeface="Calibri" pitchFamily="34" charset="0"/>
              </a:rPr>
              <a:t>James Vickery</a:t>
            </a:r>
          </a:p>
          <a:p>
            <a:pPr eaLnBrk="1" hangingPunct="1"/>
            <a:r>
              <a:rPr lang="en-US" sz="2000" dirty="0" smtClean="0">
                <a:latin typeface="Calibri" pitchFamily="34" charset="0"/>
              </a:rPr>
              <a:t>NBER Universities Research Conference on Insurance Markets and Catastrophe Risk</a:t>
            </a:r>
          </a:p>
          <a:p>
            <a:pPr eaLnBrk="1" hangingPunct="1"/>
            <a:r>
              <a:rPr lang="en-US" sz="2000" dirty="0" smtClean="0">
                <a:latin typeface="Calibri" pitchFamily="34" charset="0"/>
              </a:rPr>
              <a:t>May 11-12, 2012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228600" y="5715000"/>
            <a:ext cx="8686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dirty="0">
                <a:latin typeface="Calibri" pitchFamily="34" charset="0"/>
                <a:ea typeface="MS PGothic"/>
                <a:cs typeface="MS PGothic"/>
              </a:rPr>
              <a:t>Views expressed in this presentation are </a:t>
            </a:r>
            <a:r>
              <a:rPr lang="en-US" dirty="0" smtClean="0">
                <a:latin typeface="Calibri" pitchFamily="34" charset="0"/>
                <a:ea typeface="MS PGothic"/>
                <a:cs typeface="MS PGothic"/>
              </a:rPr>
              <a:t>my </a:t>
            </a:r>
            <a:r>
              <a:rPr lang="en-US" dirty="0">
                <a:latin typeface="Calibri" pitchFamily="34" charset="0"/>
                <a:ea typeface="MS PGothic"/>
                <a:cs typeface="MS PGothic"/>
              </a:rPr>
              <a:t>own, and do not reflect the opinions of the Federal Reserve Bank of New York or the Federal Reserve System.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2133600"/>
            <a:ext cx="8382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rgbClr val="336699"/>
              </a:buClr>
              <a:buSzPct val="80000"/>
              <a:buFont typeface="Wingdings" pitchFamily="2" charset="2"/>
              <a:buNone/>
              <a:tabLst>
                <a:tab pos="2117725" algn="l"/>
                <a:tab pos="4511675" algn="l"/>
              </a:tabLst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Shawn Cole </a:t>
            </a:r>
            <a:r>
              <a:rPr lang="en-US" sz="2000" kern="0" dirty="0" smtClean="0">
                <a:latin typeface="Calibri" pitchFamily="34" charset="0"/>
                <a:cs typeface="+mn-cs"/>
              </a:rPr>
              <a:t>	Xavier </a:t>
            </a:r>
            <a:r>
              <a:rPr lang="en-US" sz="2000" kern="0" dirty="0" smtClean="0">
                <a:latin typeface="Calibri" pitchFamily="34" charset="0"/>
                <a:cs typeface="+mn-cs"/>
              </a:rPr>
              <a:t>Gine</a:t>
            </a:r>
            <a:r>
              <a:rPr lang="en-US" sz="2000" kern="0" dirty="0" smtClean="0">
                <a:latin typeface="Calibri" pitchFamily="34" charset="0"/>
                <a:cs typeface="+mn-cs"/>
              </a:rPr>
              <a:t>	James Vickery</a:t>
            </a:r>
          </a:p>
          <a:p>
            <a:pPr marL="0" marR="0" lv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rgbClr val="336699"/>
              </a:buClr>
              <a:buSzPct val="80000"/>
              <a:buFont typeface="Wingdings" pitchFamily="2" charset="2"/>
              <a:buNone/>
              <a:tabLst>
                <a:tab pos="2117725" algn="l"/>
                <a:tab pos="4511675" algn="l"/>
              </a:tabLst>
              <a:defRPr/>
            </a:pPr>
            <a:r>
              <a:rPr lang="en-US" sz="2000" kern="0" dirty="0" smtClean="0">
                <a:latin typeface="Calibri" pitchFamily="34" charset="0"/>
                <a:cs typeface="+mn-cs"/>
              </a:rPr>
              <a:t>(HBS)	(World Bank)	(New York Fed)</a:t>
            </a:r>
          </a:p>
          <a:p>
            <a:pPr marL="0" marR="0" lv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rgbClr val="336699"/>
              </a:buClr>
              <a:buSzPct val="80000"/>
              <a:buFont typeface="Wingdings" pitchFamily="2" charset="2"/>
              <a:buNone/>
              <a:tabLst>
                <a:tab pos="2117725" algn="l"/>
                <a:tab pos="4511675" algn="l"/>
              </a:tabLst>
              <a:defRPr/>
            </a:pPr>
            <a:endParaRPr lang="en-US" sz="2000" kern="0" dirty="0" smtClean="0">
              <a:latin typeface="Calibri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 smtClean="0">
                <a:latin typeface="Calibri" pitchFamily="34" charset="0"/>
              </a:rPr>
              <a:t>Cumulative distribution of cash crop investment</a:t>
            </a:r>
            <a:endParaRPr lang="en-US" sz="2600" dirty="0">
              <a:latin typeface="Calibri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85750" y="1140143"/>
            <a:ext cx="8553450" cy="1359217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 dirty="0" smtClean="0">
                <a:latin typeface="Calibri" pitchFamily="34" charset="0"/>
              </a:rPr>
              <a:t>Figure: cumulative distribution of log investment in cash crops by treatment status [insurance </a:t>
            </a:r>
            <a:r>
              <a:rPr lang="en-US" sz="2000" dirty="0" err="1" smtClean="0">
                <a:latin typeface="Calibri" pitchFamily="34" charset="0"/>
              </a:rPr>
              <a:t>vs</a:t>
            </a:r>
            <a:r>
              <a:rPr lang="en-US" sz="2000" dirty="0" smtClean="0">
                <a:latin typeface="Calibri" pitchFamily="34" charset="0"/>
              </a:rPr>
              <a:t> no-insurance].</a:t>
            </a:r>
          </a:p>
          <a:p>
            <a:pPr>
              <a:lnSpc>
                <a:spcPct val="100000"/>
              </a:lnSpc>
            </a:pPr>
            <a:r>
              <a:rPr lang="en-US" sz="2000" dirty="0" smtClean="0">
                <a:latin typeface="Calibri" pitchFamily="34" charset="0"/>
              </a:rPr>
              <a:t>Treatment effect is non-linear. Primary effect is on extensive margin.</a:t>
            </a:r>
          </a:p>
          <a:p>
            <a:pPr>
              <a:lnSpc>
                <a:spcPct val="100000"/>
              </a:lnSpc>
            </a:pPr>
            <a:endParaRPr lang="en-US" sz="2000" dirty="0">
              <a:latin typeface="Calibri" pitchFamily="34" charset="0"/>
            </a:endParaRPr>
          </a:p>
        </p:txBody>
      </p:sp>
      <p:pic>
        <p:nvPicPr>
          <p:cNvPr id="131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2590800"/>
            <a:ext cx="53340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Timing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5280" y="1036320"/>
            <a:ext cx="85039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latin typeface="Calibri" pitchFamily="34" charset="0"/>
              </a:rPr>
              <a:t>Figure</a:t>
            </a:r>
            <a:r>
              <a:rPr lang="en-US" sz="2000" dirty="0" smtClean="0">
                <a:latin typeface="Calibri" pitchFamily="34" charset="0"/>
              </a:rPr>
              <a:t>: Fraction of farmers who had planted cash crops by different points during 2009 monsoon season: difference between treatment and control group.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5739825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latin typeface="Calibri" pitchFamily="34" charset="0"/>
              </a:rPr>
              <a:t>Figure note: </a:t>
            </a:r>
            <a:r>
              <a:rPr lang="en-US" sz="1600" dirty="0" smtClean="0">
                <a:latin typeface="Calibri" pitchFamily="34" charset="0"/>
              </a:rPr>
              <a:t>Left and middle vertical lines show period during which field experiment was implemented. Right vertical line shows </a:t>
            </a:r>
            <a:r>
              <a:rPr lang="en-US" sz="1600" dirty="0" err="1" smtClean="0">
                <a:latin typeface="Calibri" pitchFamily="34" charset="0"/>
              </a:rPr>
              <a:t>Kartis</a:t>
            </a:r>
            <a:r>
              <a:rPr lang="en-US" sz="1600" dirty="0" smtClean="0">
                <a:latin typeface="Calibri" pitchFamily="34" charset="0"/>
              </a:rPr>
              <a:t> in which period of insurance coverage ended.</a:t>
            </a:r>
            <a:endParaRPr lang="en-US" sz="1600" dirty="0">
              <a:latin typeface="Calibri" pitchFamily="34" charset="0"/>
            </a:endParaRPr>
          </a:p>
        </p:txBody>
      </p:sp>
      <p:pic>
        <p:nvPicPr>
          <p:cNvPr id="137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8320" y="1844040"/>
            <a:ext cx="5422973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Input usage in individual categories</a:t>
            </a: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123200338"/>
              </p:ext>
            </p:extLst>
          </p:nvPr>
        </p:nvGraphicFramePr>
        <p:xfrm>
          <a:off x="838200" y="1905000"/>
          <a:ext cx="76962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10668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Graph presents point estimates in fraction of farmers reporting positive usage of the input listed in the production of cash crops.  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Interaction effects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219200"/>
            <a:ext cx="8629650" cy="5333999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000" dirty="0" smtClean="0">
                <a:latin typeface="Calibri" pitchFamily="34" charset="0"/>
              </a:rPr>
              <a:t>Production response may depend on wealth, or experience with insurance product. (If unfamiliar, may adopt a “wait and see” approach.)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</a:pPr>
            <a:r>
              <a:rPr lang="en-US" sz="2000" dirty="0" smtClean="0">
                <a:latin typeface="Calibri" pitchFamily="34" charset="0"/>
              </a:rPr>
              <a:t>We use previous </a:t>
            </a:r>
            <a:r>
              <a:rPr lang="en-US" sz="2000" dirty="0" smtClean="0">
                <a:latin typeface="Calibri" pitchFamily="34" charset="0"/>
              </a:rPr>
              <a:t>field experiments (Cole et al., 2011</a:t>
            </a:r>
            <a:r>
              <a:rPr lang="en-US" sz="2000" dirty="0" smtClean="0">
                <a:latin typeface="Calibri" pitchFamily="34" charset="0"/>
              </a:rPr>
              <a:t>) as instruments </a:t>
            </a:r>
            <a:r>
              <a:rPr lang="en-US" sz="2000" dirty="0" smtClean="0">
                <a:latin typeface="Calibri" pitchFamily="34" charset="0"/>
              </a:rPr>
              <a:t>for whether these farmers purchased insurance in 2006. </a:t>
            </a:r>
            <a:r>
              <a:rPr lang="en-US" sz="2000" dirty="0" smtClean="0">
                <a:latin typeface="Calibri" pitchFamily="34" charset="0"/>
              </a:rPr>
              <a:t>Two stage approach:</a:t>
            </a:r>
            <a:endParaRPr lang="en-US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 smtClean="0">
                <a:latin typeface="Calibri" pitchFamily="34" charset="0"/>
              </a:rPr>
              <a:t>1</a:t>
            </a:r>
            <a:r>
              <a:rPr lang="en-US" sz="2000" b="1" baseline="30000" dirty="0" smtClean="0">
                <a:latin typeface="Calibri" pitchFamily="34" charset="0"/>
              </a:rPr>
              <a:t>st</a:t>
            </a:r>
            <a:r>
              <a:rPr lang="en-US" sz="2000" b="1" dirty="0" smtClean="0">
                <a:latin typeface="Calibri" pitchFamily="34" charset="0"/>
              </a:rPr>
              <a:t> </a:t>
            </a:r>
            <a:r>
              <a:rPr lang="en-US" sz="2000" b="1" dirty="0" smtClean="0">
                <a:latin typeface="Calibri" pitchFamily="34" charset="0"/>
              </a:rPr>
              <a:t>stage:</a:t>
            </a:r>
            <a:r>
              <a:rPr lang="en-US" sz="2000" dirty="0" smtClean="0">
                <a:latin typeface="Calibri" pitchFamily="34" charset="0"/>
              </a:rPr>
              <a:t>      P[bought ins]</a:t>
            </a:r>
            <a:r>
              <a:rPr lang="en-US" sz="2000" baseline="-25000" dirty="0" smtClean="0">
                <a:latin typeface="Calibri" pitchFamily="34" charset="0"/>
              </a:rPr>
              <a:t>06</a:t>
            </a:r>
            <a:r>
              <a:rPr lang="en-US" sz="2000" dirty="0" smtClean="0">
                <a:latin typeface="Calibri" pitchFamily="34" charset="0"/>
              </a:rPr>
              <a:t> = f( 2006 treatments) 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 smtClean="0">
                <a:latin typeface="Calibri" pitchFamily="34" charset="0"/>
              </a:rPr>
              <a:t>2</a:t>
            </a:r>
            <a:r>
              <a:rPr lang="en-US" sz="2000" b="1" baseline="30000" dirty="0" smtClean="0">
                <a:latin typeface="Calibri" pitchFamily="34" charset="0"/>
              </a:rPr>
              <a:t>nd</a:t>
            </a:r>
            <a:r>
              <a:rPr lang="en-US" sz="2000" b="1" dirty="0" smtClean="0">
                <a:latin typeface="Calibri" pitchFamily="34" charset="0"/>
              </a:rPr>
              <a:t> stage: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2000" dirty="0" smtClean="0">
                <a:latin typeface="Calibri" pitchFamily="34" charset="0"/>
              </a:rPr>
              <a:t>Other </a:t>
            </a:r>
            <a:r>
              <a:rPr lang="en-US" sz="2000" dirty="0" smtClean="0">
                <a:latin typeface="Calibri" pitchFamily="34" charset="0"/>
              </a:rPr>
              <a:t>interaction variables: </a:t>
            </a:r>
            <a:endParaRPr lang="en-US" sz="2000" dirty="0" smtClean="0">
              <a:latin typeface="Calibri" pitchFamily="34" charset="0"/>
            </a:endParaRPr>
          </a:p>
          <a:p>
            <a:pPr marL="514350" indent="31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>
                <a:latin typeface="Calibri" pitchFamily="34" charset="0"/>
              </a:rPr>
              <a:t>(</a:t>
            </a:r>
            <a:r>
              <a:rPr lang="en-US" sz="2000" dirty="0" err="1" smtClean="0">
                <a:latin typeface="Calibri" pitchFamily="34" charset="0"/>
              </a:rPr>
              <a:t>i</a:t>
            </a:r>
            <a:r>
              <a:rPr lang="en-US" sz="2000" dirty="0" smtClean="0">
                <a:latin typeface="Calibri" pitchFamily="34" charset="0"/>
              </a:rPr>
              <a:t>) Farmer’s wealth (landholdings, PCA-based wealth measure</a:t>
            </a:r>
            <a:r>
              <a:rPr lang="en-US" sz="2000" dirty="0" smtClean="0">
                <a:latin typeface="Calibri" pitchFamily="34" charset="0"/>
              </a:rPr>
              <a:t>).</a:t>
            </a:r>
            <a:endParaRPr lang="en-US" sz="2000" dirty="0" smtClean="0">
              <a:latin typeface="Calibri" pitchFamily="34" charset="0"/>
            </a:endParaRPr>
          </a:p>
          <a:p>
            <a:pPr marL="514350" indent="31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>
                <a:latin typeface="Calibri" pitchFamily="34" charset="0"/>
              </a:rPr>
              <a:t>(ii) whether village had previously received a payout</a:t>
            </a:r>
            <a:r>
              <a:rPr lang="en-US" sz="2000" dirty="0" smtClean="0">
                <a:latin typeface="Calibri" pitchFamily="34" charset="0"/>
              </a:rPr>
              <a:t>.</a:t>
            </a:r>
          </a:p>
          <a:p>
            <a:pPr marL="514350" indent="3175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>
                <a:latin typeface="Calibri" pitchFamily="34" charset="0"/>
              </a:rPr>
              <a:t>(iii) Subjective measure of variation in yields (household self-report).</a:t>
            </a:r>
            <a:endParaRPr lang="en-US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dirty="0" smtClean="0">
                <a:latin typeface="Calibri" pitchFamily="34" charset="0"/>
              </a:rPr>
              <a:t>				 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317632"/>
              </p:ext>
            </p:extLst>
          </p:nvPr>
        </p:nvGraphicFramePr>
        <p:xfrm>
          <a:off x="1597025" y="3581400"/>
          <a:ext cx="72421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149" name="Equation" r:id="rId3" imgW="4101840" imgH="228600" progId="Equation.3">
                  <p:embed/>
                </p:oleObj>
              </mc:Choice>
              <mc:Fallback>
                <p:oleObj name="Equation" r:id="rId3" imgW="4101840" imgH="2286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025" y="3581400"/>
                        <a:ext cx="7242175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Cross-sectional variation in treatment effects: results</a:t>
            </a: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289514"/>
              </p:ext>
            </p:extLst>
          </p:nvPr>
        </p:nvGraphicFramePr>
        <p:xfrm>
          <a:off x="266699" y="1131956"/>
          <a:ext cx="8610602" cy="5257849"/>
        </p:xfrm>
        <a:graphic>
          <a:graphicData uri="http://schemas.openxmlformats.org/drawingml/2006/table">
            <a:tbl>
              <a:tblPr/>
              <a:tblGrid>
                <a:gridCol w="2663072"/>
                <a:gridCol w="1721956"/>
                <a:gridCol w="1435100"/>
                <a:gridCol w="1514828"/>
                <a:gridCol w="1275646"/>
              </a:tblGrid>
              <a:tr h="31288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Interaction term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is: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255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ln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(landholdings)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at start of 2009 Kharif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Wealth index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P(insurance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purchase in 2006)</a:t>
                      </a:r>
                      <a:endParaRPr lang="en-US" sz="16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Subjective std. </a:t>
                      </a:r>
                      <a:r>
                        <a:rPr lang="en-US" sz="16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dev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of yields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88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Dependent</a:t>
                      </a:r>
                      <a:r>
                        <a:rPr lang="en-US" sz="1600" b="0" i="1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variable = a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ny</a:t>
                      </a:r>
                      <a:r>
                        <a:rPr lang="en-US" sz="1600" b="0" i="1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investment in cash crops [0,1]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244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Interaction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variable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0.120***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0.024**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0.061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-0.000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88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(0.027)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(0.011)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(0.085)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(0.000)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962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Interaction  variable *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insurance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treatment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0.018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0.010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-0.010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0.001*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888">
                <a:tc v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(0.039)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(0.015)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(0.119)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(0.000)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038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Dependent variable = </a:t>
                      </a:r>
                      <a:r>
                        <a:rPr lang="en-US" sz="1600" b="0" i="1" u="none" strike="noStrike" dirty="0" err="1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ln</a:t>
                      </a:r>
                      <a:r>
                        <a:rPr lang="en-US" sz="1600" b="0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(acres</a:t>
                      </a:r>
                      <a:r>
                        <a:rPr lang="en-US" sz="1600" b="0" i="1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of cash crops)</a:t>
                      </a:r>
                      <a:endParaRPr lang="en-US" sz="1600" b="0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1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Interaction term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0.455***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0.103***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-0.021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-0.000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2888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(0.047)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(0.019)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(0.117)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(0.000)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12888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Interaction * insurance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treatment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0.064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0.042*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0.110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0.001**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5590">
                <a:tc vMerge="1"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(0.069)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(0.026)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(0.174)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(0.000)  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1490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1490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1490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1490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288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Village dummies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yes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no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88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Robust standard errors in parentheses.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152400" y="3124200"/>
            <a:ext cx="8839200" cy="2391228"/>
            <a:chOff x="152400" y="3124200"/>
            <a:chExt cx="8839200" cy="2391228"/>
          </a:xfrm>
        </p:grpSpPr>
        <p:sp>
          <p:nvSpPr>
            <p:cNvPr id="6" name="Rectangle 5"/>
            <p:cNvSpPr/>
            <p:nvPr/>
          </p:nvSpPr>
          <p:spPr bwMode="auto">
            <a:xfrm>
              <a:off x="152400" y="3124200"/>
              <a:ext cx="8839200" cy="685800"/>
            </a:xfrm>
            <a:prstGeom prst="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1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52400" y="4905828"/>
              <a:ext cx="8839200" cy="609600"/>
            </a:xfrm>
            <a:prstGeom prst="rect">
              <a:avLst/>
            </a:prstGeom>
            <a:noFill/>
            <a:ln w="25400" cap="flat" cmpd="sng" algn="ctr">
              <a:solidFill>
                <a:srgbClr val="FF000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1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Qualitative responses: follow-up survey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5750" y="1152525"/>
            <a:ext cx="8553450" cy="509587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000" dirty="0" smtClean="0">
                <a:latin typeface="Calibri" pitchFamily="34" charset="0"/>
              </a:rPr>
              <a:t>Treated farmers answered the following: </a:t>
            </a:r>
            <a:r>
              <a:rPr lang="en-US" sz="2000" i="1" dirty="0" smtClean="0">
                <a:latin typeface="Calibri" pitchFamily="34" charset="0"/>
              </a:rPr>
              <a:t>Did your knowledge that you had rainfall insurance this Kharif have any effect on the amount of:</a:t>
            </a:r>
          </a:p>
          <a:p>
            <a:pPr>
              <a:buNone/>
            </a:pPr>
            <a:endParaRPr lang="en-US" dirty="0" smtClean="0">
              <a:latin typeface="Calibri" pitchFamily="34" charset="0"/>
            </a:endParaRPr>
          </a:p>
          <a:p>
            <a:pPr>
              <a:buNone/>
            </a:pP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2362200"/>
          <a:ext cx="7467599" cy="3428999"/>
        </p:xfrm>
        <a:graphic>
          <a:graphicData uri="http://schemas.openxmlformats.org/drawingml/2006/table">
            <a:tbl>
              <a:tblPr/>
              <a:tblGrid>
                <a:gridCol w="3352799"/>
                <a:gridCol w="1371600"/>
                <a:gridCol w="1398105"/>
                <a:gridCol w="1345095"/>
              </a:tblGrid>
              <a:tr h="4898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More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 change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Less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Fertilizer used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Seeds used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43%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Pesticides used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Bullock labor used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48%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29%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Hired labor used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35%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89857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Borrowing for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ag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investments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26%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52%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Other self-responses from farmers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447800"/>
            <a:ext cx="8553450" cy="5095875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latin typeface="Calibri" pitchFamily="34" charset="0"/>
              </a:rPr>
              <a:t>Did insurance affect your thinking about the timing of initial planting?:</a:t>
            </a:r>
          </a:p>
          <a:p>
            <a:pPr>
              <a:buNone/>
            </a:pPr>
            <a:r>
              <a:rPr lang="en-US" sz="2000" dirty="0" smtClean="0">
                <a:latin typeface="Calibri" pitchFamily="34" charset="0"/>
              </a:rPr>
              <a:t>	Influenced me to plant earlier		</a:t>
            </a:r>
            <a:r>
              <a:rPr lang="en-US" sz="2000" b="1" dirty="0" smtClean="0">
                <a:latin typeface="Calibri" pitchFamily="34" charset="0"/>
              </a:rPr>
              <a:t>26%</a:t>
            </a:r>
          </a:p>
          <a:p>
            <a:pPr>
              <a:buNone/>
            </a:pPr>
            <a:r>
              <a:rPr lang="en-US" sz="2000" dirty="0" smtClean="0">
                <a:latin typeface="Calibri" pitchFamily="34" charset="0"/>
              </a:rPr>
              <a:t>	No change / no influence		69%</a:t>
            </a:r>
          </a:p>
          <a:p>
            <a:pPr>
              <a:buNone/>
            </a:pPr>
            <a:r>
              <a:rPr lang="en-US" sz="2000" dirty="0" smtClean="0">
                <a:latin typeface="Calibri" pitchFamily="34" charset="0"/>
              </a:rPr>
              <a:t>	Influenced me to plant later		5%</a:t>
            </a:r>
          </a:p>
          <a:p>
            <a:pPr>
              <a:buNone/>
            </a:pPr>
            <a:endParaRPr lang="en-US" sz="2000" dirty="0" smtClean="0">
              <a:latin typeface="Calibri" pitchFamily="34" charset="0"/>
            </a:endParaRPr>
          </a:p>
          <a:p>
            <a:pPr>
              <a:buNone/>
            </a:pPr>
            <a:r>
              <a:rPr lang="en-US" sz="2000" dirty="0" smtClean="0">
                <a:latin typeface="Calibri" pitchFamily="34" charset="0"/>
              </a:rPr>
              <a:t>Did insurance affect your decision whether to abandon your crop?</a:t>
            </a:r>
          </a:p>
          <a:p>
            <a:pPr>
              <a:buNone/>
            </a:pPr>
            <a:r>
              <a:rPr lang="en-US" sz="2000" dirty="0" smtClean="0">
                <a:latin typeface="Calibri" pitchFamily="34" charset="0"/>
              </a:rPr>
              <a:t>	Influenced me against abandoning	</a:t>
            </a:r>
            <a:r>
              <a:rPr lang="en-US" sz="2000" b="1" dirty="0" smtClean="0">
                <a:latin typeface="Calibri" pitchFamily="34" charset="0"/>
              </a:rPr>
              <a:t>26%</a:t>
            </a:r>
          </a:p>
          <a:p>
            <a:pPr>
              <a:buNone/>
            </a:pPr>
            <a:r>
              <a:rPr lang="en-US" sz="2000" dirty="0" smtClean="0">
                <a:latin typeface="Calibri" pitchFamily="34" charset="0"/>
              </a:rPr>
              <a:t>	No change				67%</a:t>
            </a:r>
          </a:p>
          <a:p>
            <a:pPr>
              <a:buNone/>
            </a:pPr>
            <a:r>
              <a:rPr lang="en-US" sz="2000" dirty="0" smtClean="0">
                <a:latin typeface="Calibri" pitchFamily="34" charset="0"/>
              </a:rPr>
              <a:t>	Influenced me toward abandoning	7%</a:t>
            </a:r>
          </a:p>
          <a:p>
            <a:pPr>
              <a:buNone/>
            </a:pPr>
            <a:endParaRPr lang="en-US" sz="2000" dirty="0" smtClean="0">
              <a:latin typeface="Calibri" pitchFamily="34" charset="0"/>
            </a:endParaRPr>
          </a:p>
          <a:p>
            <a:pPr>
              <a:buNone/>
            </a:pPr>
            <a:endParaRPr lang="en-US" sz="2000" dirty="0" smtClean="0">
              <a:latin typeface="Calibri" pitchFamily="34" charset="0"/>
            </a:endParaRPr>
          </a:p>
          <a:p>
            <a:pPr>
              <a:buNone/>
            </a:pP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Summing up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82000" cy="51816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000" b="1" dirty="0" smtClean="0">
                <a:latin typeface="Calibri" pitchFamily="34" charset="0"/>
              </a:rPr>
              <a:t>Our main contributions: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000" dirty="0" smtClean="0">
                <a:latin typeface="Calibri" pitchFamily="34" charset="0"/>
              </a:rPr>
              <a:t>Experimental evidence on “income-smoothing”. </a:t>
            </a:r>
            <a:r>
              <a:rPr lang="en-US" sz="2000" dirty="0" smtClean="0">
                <a:latin typeface="Calibri" pitchFamily="34" charset="0"/>
              </a:rPr>
              <a:t>Experimental design ameliorates concerns </a:t>
            </a:r>
            <a:r>
              <a:rPr lang="en-US" sz="2000" dirty="0" smtClean="0">
                <a:latin typeface="Calibri" pitchFamily="34" charset="0"/>
              </a:rPr>
              <a:t>about causality.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000" dirty="0" smtClean="0">
                <a:latin typeface="Calibri" pitchFamily="34" charset="0"/>
              </a:rPr>
              <a:t>Linkage between financial innovation and firm risk-taking. (Relevant to finance and growth literature).</a:t>
            </a:r>
          </a:p>
          <a:p>
            <a:pPr>
              <a:lnSpc>
                <a:spcPct val="100000"/>
              </a:lnSpc>
              <a:spcBef>
                <a:spcPts val="3000"/>
              </a:spcBef>
              <a:spcAft>
                <a:spcPts val="600"/>
              </a:spcAft>
              <a:buNone/>
            </a:pPr>
            <a:r>
              <a:rPr lang="en-US" sz="2000" b="1" dirty="0" smtClean="0">
                <a:latin typeface="Calibri" pitchFamily="34" charset="0"/>
              </a:rPr>
              <a:t>Some to-do items: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2000" dirty="0" smtClean="0">
                <a:latin typeface="Calibri" pitchFamily="34" charset="0"/>
              </a:rPr>
              <a:t>Further </a:t>
            </a:r>
            <a:r>
              <a:rPr lang="en-US" sz="2000" dirty="0" smtClean="0">
                <a:latin typeface="Calibri" pitchFamily="34" charset="0"/>
              </a:rPr>
              <a:t>exploration of differences in treatment effects across sub-groups, and timing issues.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2000" dirty="0">
                <a:latin typeface="Calibri" pitchFamily="34" charset="0"/>
              </a:rPr>
              <a:t>Other margins of behavior (investment in children’s education etc</a:t>
            </a:r>
            <a:r>
              <a:rPr lang="en-US" sz="2000" dirty="0" smtClean="0">
                <a:latin typeface="Calibri" pitchFamily="34" charset="0"/>
              </a:rPr>
              <a:t>.)</a:t>
            </a: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Underinsurance and risky production decisions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" y="1295400"/>
            <a:ext cx="8382000" cy="536733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US" sz="2000" dirty="0" smtClean="0">
                <a:latin typeface="Calibri" pitchFamily="34" charset="0"/>
              </a:rPr>
              <a:t>Estimates of marginal rates of return on risky investments in developing countries are often very high (e.g. Duflo-Kremer-Robinson, 2008; </a:t>
            </a:r>
            <a:r>
              <a:rPr lang="en-US" sz="2000" dirty="0" err="1" smtClean="0">
                <a:latin typeface="Calibri" pitchFamily="34" charset="0"/>
              </a:rPr>
              <a:t>Suri</a:t>
            </a:r>
            <a:r>
              <a:rPr lang="en-US" sz="2000" dirty="0" smtClean="0">
                <a:latin typeface="Calibri" pitchFamily="34" charset="0"/>
              </a:rPr>
              <a:t>, 2010; McKenzie et al. 2009).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US" sz="2000" b="1" dirty="0" smtClean="0">
                <a:latin typeface="Calibri" pitchFamily="34" charset="0"/>
              </a:rPr>
              <a:t>One possible explanation:</a:t>
            </a:r>
            <a:r>
              <a:rPr lang="en-US" sz="2000" dirty="0" smtClean="0">
                <a:latin typeface="Calibri" pitchFamily="34" charset="0"/>
              </a:rPr>
              <a:t> high returns are compensation for uninsured idiosyncratic production risk and/or background risk.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US" sz="2000" u="sng" dirty="0" smtClean="0">
                <a:latin typeface="Calibri" pitchFamily="34" charset="0"/>
              </a:rPr>
              <a:t>Theory</a:t>
            </a:r>
            <a:r>
              <a:rPr lang="en-US" sz="2000" dirty="0" smtClean="0">
                <a:latin typeface="Calibri" pitchFamily="34" charset="0"/>
              </a:rPr>
              <a:t>: </a:t>
            </a:r>
            <a:r>
              <a:rPr lang="en-US" sz="2000" dirty="0" err="1" smtClean="0">
                <a:latin typeface="Calibri" pitchFamily="34" charset="0"/>
              </a:rPr>
              <a:t>Froot</a:t>
            </a:r>
            <a:r>
              <a:rPr lang="en-US" sz="2000" dirty="0" smtClean="0">
                <a:latin typeface="Calibri" pitchFamily="34" charset="0"/>
              </a:rPr>
              <a:t>-Stein (1998) etc. [corporate finance]. Binswanger-</a:t>
            </a:r>
            <a:r>
              <a:rPr lang="en-US" sz="2000" dirty="0" err="1" smtClean="0">
                <a:latin typeface="Calibri" pitchFamily="34" charset="0"/>
              </a:rPr>
              <a:t>Rosenzweig</a:t>
            </a:r>
            <a:r>
              <a:rPr lang="en-US" sz="2000" dirty="0" smtClean="0">
                <a:latin typeface="Calibri" pitchFamily="34" charset="0"/>
              </a:rPr>
              <a:t> (1993); </a:t>
            </a:r>
            <a:r>
              <a:rPr lang="en-US" sz="2000" dirty="0" err="1" smtClean="0">
                <a:latin typeface="Calibri" pitchFamily="34" charset="0"/>
              </a:rPr>
              <a:t>Mayers</a:t>
            </a:r>
            <a:r>
              <a:rPr lang="en-US" sz="2000" dirty="0" smtClean="0">
                <a:latin typeface="Calibri" pitchFamily="34" charset="0"/>
              </a:rPr>
              <a:t> (1973); </a:t>
            </a:r>
            <a:r>
              <a:rPr lang="en-US" sz="2000" dirty="0" err="1" smtClean="0">
                <a:latin typeface="Calibri" pitchFamily="34" charset="0"/>
              </a:rPr>
              <a:t>Bodie</a:t>
            </a:r>
            <a:r>
              <a:rPr lang="en-US" sz="2000" dirty="0" smtClean="0">
                <a:latin typeface="Calibri" pitchFamily="34" charset="0"/>
              </a:rPr>
              <a:t>-Merton-Samuelson (1993); </a:t>
            </a:r>
            <a:r>
              <a:rPr lang="en-US" sz="2000" dirty="0" err="1" smtClean="0">
                <a:latin typeface="Calibri" pitchFamily="34" charset="0"/>
              </a:rPr>
              <a:t>Gollier</a:t>
            </a:r>
            <a:r>
              <a:rPr lang="en-US" sz="2000" dirty="0" smtClean="0">
                <a:latin typeface="Calibri" pitchFamily="34" charset="0"/>
              </a:rPr>
              <a:t>-Pratt (1996) etc. [household risk-taking &amp; portfolio choice].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</a:pPr>
            <a:r>
              <a:rPr lang="en-US" sz="2000" dirty="0" smtClean="0">
                <a:latin typeface="Calibri" pitchFamily="34" charset="0"/>
              </a:rPr>
              <a:t>Suggestive empirical evidence of costly “income smoothing” (Morduch, 1995, </a:t>
            </a:r>
            <a:r>
              <a:rPr lang="en-US" sz="2000" dirty="0" err="1" smtClean="0">
                <a:latin typeface="Calibri" pitchFamily="34" charset="0"/>
              </a:rPr>
              <a:t>Chetty</a:t>
            </a:r>
            <a:r>
              <a:rPr lang="en-US" sz="2000" dirty="0" smtClean="0">
                <a:latin typeface="Calibri" pitchFamily="34" charset="0"/>
              </a:rPr>
              <a:t>-Looney, 2006; Binswanger-</a:t>
            </a:r>
            <a:r>
              <a:rPr lang="en-US" sz="2000" dirty="0" err="1" smtClean="0">
                <a:latin typeface="Calibri" pitchFamily="34" charset="0"/>
              </a:rPr>
              <a:t>Rosensweig</a:t>
            </a:r>
            <a:r>
              <a:rPr lang="en-US" sz="2000" dirty="0" smtClean="0">
                <a:latin typeface="Calibri" pitchFamily="34" charset="0"/>
              </a:rPr>
              <a:t>, 1992). Asset pricing literature on income risk and portfolio choice  (e.g. </a:t>
            </a:r>
            <a:r>
              <a:rPr lang="en-US" sz="2000" dirty="0" err="1" smtClean="0">
                <a:latin typeface="Calibri" pitchFamily="34" charset="0"/>
              </a:rPr>
              <a:t>Betermeier</a:t>
            </a:r>
            <a:r>
              <a:rPr lang="en-US" sz="2000" dirty="0" smtClean="0">
                <a:latin typeface="Calibri" pitchFamily="34" charset="0"/>
              </a:rPr>
              <a:t> et al, 2011).</a:t>
            </a:r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2400"/>
              </a:spcAft>
            </a:pPr>
            <a:r>
              <a:rPr lang="en-US" dirty="0" smtClean="0">
                <a:latin typeface="Calibri" pitchFamily="34" charset="0"/>
              </a:rPr>
              <a:t>This paper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9730" y="1143000"/>
            <a:ext cx="8814270" cy="51054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2400"/>
              </a:spcBef>
            </a:pPr>
            <a:r>
              <a:rPr lang="en-US" sz="2000" dirty="0" smtClean="0">
                <a:latin typeface="Calibri" pitchFamily="34" charset="0"/>
              </a:rPr>
              <a:t>We study link between insurance and production decisions amongst small and medium-sized agricultural enterprises in semi-arid India.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</a:pPr>
            <a:r>
              <a:rPr lang="en-US" dirty="0" smtClean="0">
                <a:latin typeface="Calibri" pitchFamily="34" charset="0"/>
              </a:rPr>
              <a:t>Focus: insurance against </a:t>
            </a:r>
            <a:r>
              <a:rPr lang="en-US" b="1" dirty="0" smtClean="0">
                <a:latin typeface="Calibri" pitchFamily="34" charset="0"/>
              </a:rPr>
              <a:t>rainfall risk</a:t>
            </a:r>
            <a:r>
              <a:rPr lang="en-US" dirty="0" smtClean="0">
                <a:latin typeface="Calibri" pitchFamily="34" charset="0"/>
              </a:rPr>
              <a:t> (most important risk for our sample).</a:t>
            </a:r>
          </a:p>
          <a:p>
            <a:pPr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2000" dirty="0" smtClean="0">
                <a:latin typeface="Calibri" pitchFamily="34" charset="0"/>
              </a:rPr>
              <a:t>Field experiment approach. At the start of the 2009 monsoon: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 smtClean="0">
                <a:latin typeface="Calibri" pitchFamily="34" charset="0"/>
              </a:rPr>
              <a:t>Half of sample received rainfall insurance policies.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2000" dirty="0" smtClean="0">
                <a:latin typeface="Calibri" pitchFamily="34" charset="0"/>
              </a:rPr>
              <a:t>Other half received coupon promising lump sum = actuarial value of insurance.</a:t>
            </a:r>
          </a:p>
          <a:p>
            <a:pPr>
              <a:lnSpc>
                <a:spcPct val="100000"/>
              </a:lnSpc>
              <a:spcBef>
                <a:spcPts val="2400"/>
              </a:spcBef>
              <a:buNone/>
            </a:pPr>
            <a:r>
              <a:rPr lang="en-US" sz="2000" dirty="0" smtClean="0">
                <a:latin typeface="Calibri" pitchFamily="34" charset="0"/>
              </a:rPr>
              <a:t>We then compare production and investment decisions by these two groups.</a:t>
            </a:r>
          </a:p>
          <a:p>
            <a:pPr>
              <a:lnSpc>
                <a:spcPct val="100000"/>
              </a:lnSpc>
              <a:spcBef>
                <a:spcPts val="3600"/>
              </a:spcBef>
              <a:buNone/>
            </a:pPr>
            <a:r>
              <a:rPr lang="en-US" sz="2000" b="1" dirty="0" smtClean="0">
                <a:latin typeface="Calibri" pitchFamily="34" charset="0"/>
              </a:rPr>
              <a:t>Main findings:</a:t>
            </a:r>
            <a:r>
              <a:rPr lang="en-US" sz="2000" dirty="0" smtClean="0">
                <a:latin typeface="Calibri" pitchFamily="34" charset="0"/>
              </a:rPr>
              <a:t> Assignment to the insurance group: 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dirty="0" smtClean="0">
                <a:latin typeface="Calibri" pitchFamily="34" charset="0"/>
              </a:rPr>
              <a:t>[1] has no significant effect on total agricultural </a:t>
            </a:r>
            <a:r>
              <a:rPr lang="en-US" sz="2000" dirty="0" smtClean="0">
                <a:latin typeface="Calibri" pitchFamily="34" charset="0"/>
              </a:rPr>
              <a:t>investments, but </a:t>
            </a:r>
            <a:endParaRPr lang="en-US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000" dirty="0" smtClean="0">
                <a:latin typeface="Calibri" pitchFamily="34" charset="0"/>
              </a:rPr>
              <a:t>[2] induces substitution towards rain-sensitive cash crops – castor &amp; groundnut.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28600" y="4819650"/>
            <a:ext cx="8610600" cy="12954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1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Rainfall Insurance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3603685"/>
            <a:ext cx="4648200" cy="3025715"/>
          </a:xfrm>
          <a:prstGeom prst="rect">
            <a:avLst/>
          </a:prstGeom>
          <a:noFill/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61950" y="1188720"/>
            <a:ext cx="8477250" cy="5367337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2000" dirty="0" smtClean="0">
                <a:latin typeface="Calibri" pitchFamily="34" charset="0"/>
              </a:rPr>
              <a:t>Insurance product is a retail-level “rainfall derivative”. Underwritten by a large </a:t>
            </a:r>
            <a:r>
              <a:rPr lang="en-US" sz="2000" dirty="0" smtClean="0">
                <a:latin typeface="Calibri" pitchFamily="34" charset="0"/>
              </a:rPr>
              <a:t>insurer </a:t>
            </a:r>
            <a:r>
              <a:rPr lang="en-US" sz="2000" dirty="0" smtClean="0">
                <a:latin typeface="Calibri" pitchFamily="34" charset="0"/>
              </a:rPr>
              <a:t>(ICICI Lombard). Marketed </a:t>
            </a:r>
            <a:r>
              <a:rPr lang="en-US" sz="2000" dirty="0" smtClean="0">
                <a:latin typeface="Calibri" pitchFamily="34" charset="0"/>
              </a:rPr>
              <a:t>by </a:t>
            </a:r>
            <a:r>
              <a:rPr lang="en-US" sz="2000" dirty="0" smtClean="0">
                <a:latin typeface="Calibri" pitchFamily="34" charset="0"/>
              </a:rPr>
              <a:t>local </a:t>
            </a:r>
            <a:r>
              <a:rPr lang="en-US" sz="2000" dirty="0" smtClean="0">
                <a:latin typeface="Calibri" pitchFamily="34" charset="0"/>
              </a:rPr>
              <a:t>microfinance institutions. </a:t>
            </a:r>
            <a:endParaRPr lang="en-US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en-US" sz="2000" dirty="0" smtClean="0">
                <a:latin typeface="Calibri" pitchFamily="34" charset="0"/>
              </a:rPr>
              <a:t>Sold to farmers at start of monsoon. Pays out as a (non-linear) function of rainfall at a nearby rain gauge during coverage period.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en-US" sz="1800" dirty="0" smtClean="0">
                <a:latin typeface="Calibri" pitchFamily="34" charset="0"/>
              </a:rPr>
              <a:t>Monsoon split into three “phases” (35-45 days). </a:t>
            </a:r>
            <a:r>
              <a:rPr lang="en-US" sz="1800" dirty="0" smtClean="0">
                <a:latin typeface="Calibri" pitchFamily="34" charset="0"/>
              </a:rPr>
              <a:t>(We </a:t>
            </a:r>
            <a:r>
              <a:rPr lang="en-US" sz="1800" dirty="0" smtClean="0">
                <a:latin typeface="Calibri" pitchFamily="34" charset="0"/>
              </a:rPr>
              <a:t>provide Phase I policies</a:t>
            </a:r>
            <a:r>
              <a:rPr lang="en-US" sz="1800" dirty="0" smtClean="0">
                <a:latin typeface="Calibri" pitchFamily="34" charset="0"/>
              </a:rPr>
              <a:t>.)</a:t>
            </a:r>
            <a:endParaRPr lang="en-US" sz="18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2000"/>
              </a:spcBef>
            </a:pPr>
            <a:endParaRPr lang="en-US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2000"/>
              </a:spcBef>
            </a:pPr>
            <a:endParaRPr lang="en-US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2000"/>
              </a:spcBef>
            </a:pPr>
            <a:endParaRPr lang="en-US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2000"/>
              </a:spcBef>
            </a:pPr>
            <a:endParaRPr lang="en-US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2000"/>
              </a:spcBef>
            </a:pPr>
            <a:endParaRPr lang="en-US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2000"/>
              </a:spcBef>
            </a:pPr>
            <a:endParaRPr lang="en-US" sz="20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Theoretical predictions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50" y="1304925"/>
            <a:ext cx="8553450" cy="5095875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sz="2000" b="1" dirty="0" smtClean="0">
                <a:latin typeface="Calibri" pitchFamily="34" charset="0"/>
              </a:rPr>
              <a:t>Testable hypothesis:</a:t>
            </a:r>
            <a:r>
              <a:rPr lang="en-US" sz="2000" dirty="0" smtClean="0">
                <a:latin typeface="Calibri" pitchFamily="34" charset="0"/>
              </a:rPr>
              <a:t> Farmers with insurance take more risk. In particular, observe an increase in rain-sensitive production activities for this group.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sz="2000" dirty="0" smtClean="0">
                <a:latin typeface="Calibri" pitchFamily="34" charset="0"/>
              </a:rPr>
              <a:t>Very general result, which we illustrate in paper with v. simple toy model: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dirty="0" smtClean="0">
                <a:latin typeface="Calibri" pitchFamily="34" charset="0"/>
              </a:rPr>
              <a:t>CARA – normal setup. Farmer spends </a:t>
            </a:r>
            <a:r>
              <a:rPr lang="en-US" dirty="0" smtClean="0">
                <a:latin typeface="Calibri" pitchFamily="34" charset="0"/>
                <a:sym typeface="Symbol"/>
              </a:rPr>
              <a:t> </a:t>
            </a:r>
            <a:r>
              <a:rPr lang="en-US" dirty="0" smtClean="0">
                <a:latin typeface="Calibri" pitchFamily="34" charset="0"/>
              </a:rPr>
              <a:t>on </a:t>
            </a:r>
            <a:r>
              <a:rPr lang="en-US" dirty="0" smtClean="0">
                <a:latin typeface="Calibri" pitchFamily="34" charset="0"/>
              </a:rPr>
              <a:t>rainfall-sensitive production activity </a:t>
            </a:r>
            <a:r>
              <a:rPr lang="en-US" dirty="0" smtClean="0">
                <a:latin typeface="Calibri" pitchFamily="34" charset="0"/>
              </a:rPr>
              <a:t>(e.g. </a:t>
            </a:r>
            <a:r>
              <a:rPr lang="en-US" dirty="0" smtClean="0">
                <a:latin typeface="Calibri" pitchFamily="34" charset="0"/>
              </a:rPr>
              <a:t>cash crop).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dirty="0" smtClean="0">
                <a:latin typeface="Calibri" pitchFamily="34" charset="0"/>
              </a:rPr>
              <a:t>Farmer has </a:t>
            </a:r>
            <a:r>
              <a:rPr lang="en-US" dirty="0" smtClean="0">
                <a:latin typeface="Calibri" pitchFamily="34" charset="0"/>
                <a:sym typeface="Symbol"/>
              </a:rPr>
              <a:t> units of rainfall insurance [exogenous].</a:t>
            </a:r>
          </a:p>
          <a:p>
            <a:pPr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</a:pPr>
            <a:r>
              <a:rPr lang="en-US" sz="2000" dirty="0" smtClean="0">
                <a:latin typeface="Calibri" pitchFamily="34" charset="0"/>
              </a:rPr>
              <a:t>Show that optimal investment </a:t>
            </a:r>
            <a:r>
              <a:rPr lang="en-US" sz="2000" dirty="0" smtClean="0">
                <a:latin typeface="Calibri" pitchFamily="34" charset="0"/>
                <a:sym typeface="Symbol"/>
              </a:rPr>
              <a:t></a:t>
            </a:r>
            <a:r>
              <a:rPr lang="en-US" sz="2000" baseline="30000" dirty="0" smtClean="0">
                <a:latin typeface="Calibri" pitchFamily="34" charset="0"/>
                <a:sym typeface="Symbol"/>
              </a:rPr>
              <a:t>*</a:t>
            </a:r>
            <a:r>
              <a:rPr lang="en-US" sz="2000" i="1" baseline="30000" dirty="0" smtClean="0">
                <a:latin typeface="Calibri" pitchFamily="34" charset="0"/>
                <a:sym typeface="Symbol"/>
              </a:rPr>
              <a:t> </a:t>
            </a:r>
            <a:r>
              <a:rPr lang="en-US" sz="2000" dirty="0" smtClean="0">
                <a:latin typeface="Calibri" pitchFamily="34" charset="0"/>
                <a:sym typeface="Symbol"/>
              </a:rPr>
              <a:t>is increasing in level of insurance:</a:t>
            </a:r>
            <a:endParaRPr lang="en-US" sz="2000" dirty="0" smtClean="0">
              <a:latin typeface="Calibri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</a:pPr>
            <a:r>
              <a:rPr lang="en-US" sz="2000" dirty="0" smtClean="0">
                <a:latin typeface="Calibri" pitchFamily="34" charset="0"/>
              </a:rPr>
              <a:t>		</a:t>
            </a:r>
            <a:r>
              <a:rPr lang="en-US" sz="2000" dirty="0" smtClean="0">
                <a:latin typeface="Calibri" pitchFamily="34" charset="0"/>
                <a:sym typeface="Symbol"/>
              </a:rPr>
              <a:t>					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04800" y="1249680"/>
            <a:ext cx="8534400" cy="762000"/>
          </a:xfrm>
          <a:prstGeom prst="rect">
            <a:avLst/>
          </a:prstGeom>
          <a:solidFill>
            <a:schemeClr val="accent1">
              <a:alpha val="11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1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456323"/>
              </p:ext>
            </p:extLst>
          </p:nvPr>
        </p:nvGraphicFramePr>
        <p:xfrm>
          <a:off x="3505200" y="4495800"/>
          <a:ext cx="1444625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64" name="Equation" r:id="rId3" imgW="876300" imgH="431800" progId="Equation.3">
                  <p:embed/>
                </p:oleObj>
              </mc:Choice>
              <mc:Fallback>
                <p:oleObj name="Equation" r:id="rId3" imgW="876300" imgH="4318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495800"/>
                        <a:ext cx="1444625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04800" y="5486400"/>
            <a:ext cx="8553450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336699"/>
              </a:buClr>
              <a:buSzPct val="80000"/>
              <a:buFont typeface="Wingdings" pitchFamily="2" charset="2"/>
              <a:buChar char="§"/>
              <a:defRPr sz="2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3713" indent="-150813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  <a:cs typeface="+mn-cs"/>
              </a:defRPr>
            </a:lvl2pPr>
            <a:lvl3pPr marL="773113" indent="-1651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SzPct val="80000"/>
              <a:buFont typeface="Wingdings" pitchFamily="2" charset="2"/>
              <a:buChar char="ú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065213" indent="-177800" algn="l" rtl="0" eaLnBrk="0" fontAlgn="base" hangingPunct="0">
              <a:lnSpc>
                <a:spcPct val="90000"/>
              </a:lnSpc>
              <a:spcBef>
                <a:spcPct val="25000"/>
              </a:spcBef>
              <a:spcAft>
                <a:spcPct val="0"/>
              </a:spcAft>
              <a:buClr>
                <a:schemeClr val="bg2"/>
              </a:buClr>
              <a:buFont typeface="Arial" pitchFamily="34" charset="0"/>
              <a:buChar char="-"/>
              <a:defRPr sz="1600">
                <a:solidFill>
                  <a:schemeClr val="tx1"/>
                </a:solidFill>
                <a:latin typeface="+mn-lt"/>
                <a:cs typeface="+mn-cs"/>
              </a:defRPr>
            </a:lvl4pPr>
            <a:lvl5pPr marL="1331913" indent="-1524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SzPct val="60000"/>
              <a:buChar char="–"/>
              <a:defRPr sz="1400">
                <a:solidFill>
                  <a:schemeClr val="tx1"/>
                </a:solidFill>
                <a:latin typeface="+mn-lt"/>
                <a:cs typeface="+mn-cs"/>
              </a:defRPr>
            </a:lvl5pPr>
            <a:lvl6pPr marL="1789113" indent="-1524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SzPct val="60000"/>
              <a:buChar char="–"/>
              <a:defRPr sz="1400">
                <a:solidFill>
                  <a:schemeClr val="tx1"/>
                </a:solidFill>
                <a:latin typeface="+mn-lt"/>
                <a:cs typeface="+mn-cs"/>
              </a:defRPr>
            </a:lvl6pPr>
            <a:lvl7pPr marL="2246313" indent="-1524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SzPct val="60000"/>
              <a:buChar char="–"/>
              <a:defRPr sz="1400">
                <a:solidFill>
                  <a:schemeClr val="tx1"/>
                </a:solidFill>
                <a:latin typeface="+mn-lt"/>
                <a:cs typeface="+mn-cs"/>
              </a:defRPr>
            </a:lvl7pPr>
            <a:lvl8pPr marL="2703513" indent="-1524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SzPct val="60000"/>
              <a:buChar char="–"/>
              <a:defRPr sz="1400">
                <a:solidFill>
                  <a:schemeClr val="tx1"/>
                </a:solidFill>
                <a:latin typeface="+mn-lt"/>
                <a:cs typeface="+mn-cs"/>
              </a:defRPr>
            </a:lvl8pPr>
            <a:lvl9pPr marL="3160713" indent="-1524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chemeClr val="bg2"/>
              </a:buClr>
              <a:buSzPct val="60000"/>
              <a:buChar char="–"/>
              <a:defRPr sz="14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000" smtClean="0">
                <a:latin typeface="Calibri" pitchFamily="34" charset="0"/>
              </a:rPr>
              <a:t>If rainfall is background risk, would obtain similar above result under CRRA or other “risk vulnerable” utility functions (Gollier &amp; Pratt, 1996), but not CARA.</a:t>
            </a:r>
            <a:endParaRPr lang="en-US" sz="20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The Experiment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710" y="1264920"/>
            <a:ext cx="8477250" cy="509587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000" u="sng" dirty="0" smtClean="0">
                <a:latin typeface="Calibri" pitchFamily="34" charset="0"/>
              </a:rPr>
              <a:t>Sample</a:t>
            </a:r>
            <a:r>
              <a:rPr lang="en-US" sz="2000" dirty="0" smtClean="0">
                <a:latin typeface="Calibri" pitchFamily="34" charset="0"/>
              </a:rPr>
              <a:t>: 1,498 households from Andhra Pradesh. Two-thirds are also part of earlier 2004 &amp; 2006 surveys. Remainder from study villages + nearby villages.</a:t>
            </a:r>
          </a:p>
          <a:p>
            <a:pPr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</a:pPr>
            <a:r>
              <a:rPr lang="en-US" sz="2000" u="sng" dirty="0" smtClean="0">
                <a:latin typeface="Calibri" pitchFamily="34" charset="0"/>
              </a:rPr>
              <a:t>Randomization design</a:t>
            </a:r>
            <a:r>
              <a:rPr lang="en-US" sz="2000" dirty="0" smtClean="0">
                <a:latin typeface="Calibri" pitchFamily="34" charset="0"/>
              </a:rPr>
              <a:t>: 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 smtClean="0">
                <a:latin typeface="Calibri" pitchFamily="34" charset="0"/>
              </a:rPr>
              <a:t>Half of the farmers (chosen randomly) received 10 Phase-I insurance policies. Max payout = Rs. 10,000. (</a:t>
            </a:r>
            <a:r>
              <a:rPr lang="en-US" dirty="0" smtClean="0">
                <a:latin typeface="Calibri" pitchFamily="34" charset="0"/>
                <a:sym typeface="Symbol"/>
              </a:rPr>
              <a:t></a:t>
            </a:r>
            <a:r>
              <a:rPr lang="en-US" dirty="0" smtClean="0">
                <a:latin typeface="Calibri" pitchFamily="34" charset="0"/>
              </a:rPr>
              <a:t>80% of median </a:t>
            </a:r>
            <a:r>
              <a:rPr lang="en-US" dirty="0" err="1" smtClean="0">
                <a:latin typeface="Calibri" pitchFamily="34" charset="0"/>
              </a:rPr>
              <a:t>ag</a:t>
            </a:r>
            <a:r>
              <a:rPr lang="en-US" dirty="0" smtClean="0">
                <a:latin typeface="Calibri" pitchFamily="34" charset="0"/>
              </a:rPr>
              <a:t>. investments).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 smtClean="0">
                <a:latin typeface="Calibri" pitchFamily="34" charset="0"/>
              </a:rPr>
              <a:t>Other half </a:t>
            </a:r>
            <a:r>
              <a:rPr lang="en-US" dirty="0" smtClean="0">
                <a:latin typeface="Calibri" pitchFamily="34" charset="0"/>
              </a:rPr>
              <a:t>receive </a:t>
            </a:r>
            <a:r>
              <a:rPr lang="en-US" dirty="0" smtClean="0">
                <a:latin typeface="Calibri" pitchFamily="34" charset="0"/>
              </a:rPr>
              <a:t>coupons for </a:t>
            </a:r>
            <a:r>
              <a:rPr lang="en-US" dirty="0" smtClean="0">
                <a:latin typeface="Calibri" pitchFamily="34" charset="0"/>
              </a:rPr>
              <a:t>estimated expected </a:t>
            </a:r>
            <a:r>
              <a:rPr lang="en-US" dirty="0" smtClean="0">
                <a:latin typeface="Calibri" pitchFamily="34" charset="0"/>
              </a:rPr>
              <a:t>value of </a:t>
            </a:r>
            <a:r>
              <a:rPr lang="en-US" dirty="0" smtClean="0">
                <a:latin typeface="Calibri" pitchFamily="34" charset="0"/>
              </a:rPr>
              <a:t>policy </a:t>
            </a:r>
            <a:r>
              <a:rPr lang="en-US" dirty="0" smtClean="0">
                <a:latin typeface="Calibri" pitchFamily="34" charset="0"/>
              </a:rPr>
              <a:t>(Rs 350), redeemable after </a:t>
            </a:r>
            <a:r>
              <a:rPr lang="en-US" dirty="0" smtClean="0">
                <a:latin typeface="Calibri" pitchFamily="34" charset="0"/>
              </a:rPr>
              <a:t>harvest. </a:t>
            </a:r>
            <a:r>
              <a:rPr lang="en-US" dirty="0" smtClean="0">
                <a:latin typeface="Calibri" pitchFamily="34" charset="0"/>
              </a:rPr>
              <a:t>Done to account for any pure wealth effect.</a:t>
            </a:r>
          </a:p>
          <a:p>
            <a:pPr lvl="1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</a:pPr>
            <a:r>
              <a:rPr lang="en-US" dirty="0" smtClean="0">
                <a:latin typeface="Calibri" pitchFamily="34" charset="0"/>
              </a:rPr>
              <a:t>All farmers also received up to three non-transferable coupons for fertilizer bags, with randomized discounts. (Not discussed in detail here).</a:t>
            </a:r>
          </a:p>
        </p:txBody>
      </p:sp>
    </p:spTree>
    <p:extLst>
      <p:ext uri="{BB962C8B-B14F-4D97-AF65-F5344CB8AC3E}">
        <p14:creationId xmlns:p14="http://schemas.microsoft.com/office/powerpoint/2010/main" val="286954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z="3200" dirty="0" smtClean="0">
                <a:latin typeface="Calibri" pitchFamily="34" charset="0"/>
              </a:rPr>
              <a:t>Timeline</a:t>
            </a:r>
          </a:p>
        </p:txBody>
      </p:sp>
      <p:sp>
        <p:nvSpPr>
          <p:cNvPr id="2051" name="Line 3"/>
          <p:cNvSpPr>
            <a:spLocks noChangeShapeType="1"/>
          </p:cNvSpPr>
          <p:nvPr/>
        </p:nvSpPr>
        <p:spPr bwMode="auto">
          <a:xfrm flipV="1">
            <a:off x="152400" y="3185160"/>
            <a:ext cx="876665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>
            <a:off x="4343400" y="2959735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810000" y="1981200"/>
            <a:ext cx="105804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latin typeface="Calibri" pitchFamily="34" charset="0"/>
              </a:rPr>
              <a:t>July and August 2009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062" name="Line 14"/>
          <p:cNvSpPr>
            <a:spLocks noChangeShapeType="1"/>
          </p:cNvSpPr>
          <p:nvPr/>
        </p:nvSpPr>
        <p:spPr bwMode="auto">
          <a:xfrm flipV="1">
            <a:off x="4358640" y="355092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2068" name="Text Box 33"/>
          <p:cNvSpPr txBox="1">
            <a:spLocks noChangeArrowheads="1"/>
          </p:cNvSpPr>
          <p:nvPr/>
        </p:nvSpPr>
        <p:spPr bwMode="auto">
          <a:xfrm>
            <a:off x="6324600" y="4267200"/>
            <a:ext cx="2743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Follow-up survey:</a:t>
            </a:r>
          </a:p>
          <a:p>
            <a:r>
              <a:rPr lang="en-US" dirty="0" smtClean="0">
                <a:latin typeface="Calibri" pitchFamily="34" charset="0"/>
              </a:rPr>
              <a:t>measures Kharif (monsoon) investments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072" name="Text Box 37"/>
          <p:cNvSpPr txBox="1">
            <a:spLocks noChangeArrowheads="1"/>
          </p:cNvSpPr>
          <p:nvPr/>
        </p:nvSpPr>
        <p:spPr bwMode="auto">
          <a:xfrm>
            <a:off x="381001" y="4297680"/>
            <a:ext cx="3047999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Calibri" pitchFamily="34" charset="0"/>
              </a:rPr>
              <a:t>Household visit:</a:t>
            </a:r>
            <a:endParaRPr lang="en-US" dirty="0" smtClean="0">
              <a:latin typeface="Calibri" pitchFamily="34" charset="0"/>
            </a:endParaRPr>
          </a:p>
          <a:p>
            <a:r>
              <a:rPr lang="en-US" dirty="0" smtClean="0">
                <a:latin typeface="Calibri" pitchFamily="34" charset="0"/>
              </a:rPr>
              <a:t>- Assignment to insurance or </a:t>
            </a:r>
            <a:r>
              <a:rPr lang="en-US" dirty="0" smtClean="0">
                <a:latin typeface="Calibri" pitchFamily="34" charset="0"/>
              </a:rPr>
              <a:t>control </a:t>
            </a:r>
            <a:r>
              <a:rPr lang="en-US" dirty="0" smtClean="0">
                <a:latin typeface="Calibri" pitchFamily="34" charset="0"/>
              </a:rPr>
              <a:t>group (presented to farmer via scratch card).</a:t>
            </a:r>
          </a:p>
          <a:p>
            <a:r>
              <a:rPr lang="en-US" dirty="0" smtClean="0">
                <a:latin typeface="Calibri" pitchFamily="34" charset="0"/>
              </a:rPr>
              <a:t>- Short baseline survey</a:t>
            </a:r>
          </a:p>
        </p:txBody>
      </p:sp>
      <p:sp>
        <p:nvSpPr>
          <p:cNvPr id="2074" name="Text Box 39"/>
          <p:cNvSpPr txBox="1">
            <a:spLocks noChangeArrowheads="1"/>
          </p:cNvSpPr>
          <p:nvPr/>
        </p:nvSpPr>
        <p:spPr bwMode="auto">
          <a:xfrm>
            <a:off x="3733800" y="4274403"/>
            <a:ext cx="1284769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Realized coverage period of policies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077" name="Line 42"/>
          <p:cNvSpPr>
            <a:spLocks noChangeShapeType="1"/>
          </p:cNvSpPr>
          <p:nvPr/>
        </p:nvSpPr>
        <p:spPr bwMode="auto">
          <a:xfrm>
            <a:off x="1460625" y="295656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78" name="Text Box 43"/>
          <p:cNvSpPr txBox="1">
            <a:spLocks noChangeArrowheads="1"/>
          </p:cNvSpPr>
          <p:nvPr/>
        </p:nvSpPr>
        <p:spPr bwMode="auto">
          <a:xfrm>
            <a:off x="957705" y="2173069"/>
            <a:ext cx="105804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latin typeface="Calibri" pitchFamily="34" charset="0"/>
              </a:rPr>
              <a:t>June 2009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079" name="Text Box 11"/>
          <p:cNvSpPr txBox="1">
            <a:spLocks noChangeArrowheads="1"/>
          </p:cNvSpPr>
          <p:nvPr/>
        </p:nvSpPr>
        <p:spPr bwMode="auto">
          <a:xfrm>
            <a:off x="6568440" y="1987510"/>
            <a:ext cx="151149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 smtClean="0">
                <a:latin typeface="Calibri" pitchFamily="34" charset="0"/>
              </a:rPr>
              <a:t>October and November  2010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2083" name="Line 41"/>
          <p:cNvSpPr>
            <a:spLocks noChangeShapeType="1"/>
          </p:cNvSpPr>
          <p:nvPr/>
        </p:nvSpPr>
        <p:spPr bwMode="auto">
          <a:xfrm>
            <a:off x="7315200" y="2956560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" name="Line 12"/>
          <p:cNvSpPr>
            <a:spLocks noChangeShapeType="1"/>
          </p:cNvSpPr>
          <p:nvPr/>
        </p:nvSpPr>
        <p:spPr bwMode="auto">
          <a:xfrm flipV="1">
            <a:off x="1460625" y="356616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  <p:sp>
        <p:nvSpPr>
          <p:cNvPr id="45" name="Line 14"/>
          <p:cNvSpPr>
            <a:spLocks noChangeShapeType="1"/>
          </p:cNvSpPr>
          <p:nvPr/>
        </p:nvSpPr>
        <p:spPr bwMode="auto">
          <a:xfrm flipV="1">
            <a:off x="7315200" y="356616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839200" cy="790575"/>
          </a:xfrm>
        </p:spPr>
        <p:txBody>
          <a:bodyPr/>
          <a:lstStyle/>
          <a:p>
            <a:r>
              <a:rPr lang="en-US" dirty="0" smtClean="0">
                <a:latin typeface="Calibri" pitchFamily="34" charset="0"/>
              </a:rPr>
              <a:t>Production activities</a:t>
            </a:r>
            <a:endParaRPr lang="en-US" dirty="0">
              <a:latin typeface="Calibri" pitchFamily="34" charset="0"/>
            </a:endParaRPr>
          </a:p>
        </p:txBody>
      </p:sp>
      <p:pic>
        <p:nvPicPr>
          <p:cNvPr id="9318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160520"/>
            <a:ext cx="9067800" cy="246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89560" y="1131302"/>
            <a:ext cx="8549640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0838" indent="-3508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</a:rPr>
              <a:t>Some questions on production activities from follow-up survey listed below. </a:t>
            </a:r>
          </a:p>
          <a:p>
            <a:pPr marL="350838" indent="-3508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</a:rPr>
              <a:t>Note: we measure </a:t>
            </a:r>
            <a:r>
              <a:rPr lang="en-US" sz="2000" i="1" dirty="0" smtClean="0">
                <a:latin typeface="Calibri" pitchFamily="34" charset="0"/>
              </a:rPr>
              <a:t>total investment</a:t>
            </a:r>
            <a:r>
              <a:rPr lang="en-US" sz="2000" dirty="0" smtClean="0">
                <a:latin typeface="Calibri" pitchFamily="34" charset="0"/>
              </a:rPr>
              <a:t>, and separately identify investments in </a:t>
            </a:r>
            <a:r>
              <a:rPr lang="en-US" sz="2000" i="1" dirty="0" smtClean="0">
                <a:latin typeface="Calibri" pitchFamily="34" charset="0"/>
              </a:rPr>
              <a:t>castor</a:t>
            </a:r>
            <a:r>
              <a:rPr lang="en-US" sz="2000" dirty="0" smtClean="0">
                <a:latin typeface="Calibri" pitchFamily="34" charset="0"/>
              </a:rPr>
              <a:t> and </a:t>
            </a:r>
            <a:r>
              <a:rPr lang="en-US" sz="2000" i="1" dirty="0" smtClean="0">
                <a:latin typeface="Calibri" pitchFamily="34" charset="0"/>
              </a:rPr>
              <a:t>groundnut</a:t>
            </a:r>
            <a:r>
              <a:rPr lang="en-US" sz="2000" dirty="0" smtClean="0">
                <a:latin typeface="Calibri" pitchFamily="34" charset="0"/>
              </a:rPr>
              <a:t>. These are riskier, more rain-sensitive cash crops.</a:t>
            </a:r>
          </a:p>
          <a:p>
            <a:pPr marL="350838" indent="-350838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</a:rPr>
              <a:t>Were investments into these rain-sensitive activities affected by whether household received insurance at the start of the monsoon?</a:t>
            </a:r>
          </a:p>
          <a:p>
            <a:pPr marL="808038" lvl="1" indent="-350838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</a:rPr>
              <a:t>Total investment?</a:t>
            </a:r>
          </a:p>
          <a:p>
            <a:pPr marL="808038" lvl="1" indent="-350838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§"/>
            </a:pPr>
            <a:r>
              <a:rPr lang="en-US" sz="2000" dirty="0" smtClean="0">
                <a:latin typeface="Calibri" pitchFamily="34" charset="0"/>
              </a:rPr>
              <a:t>Substitution between cash crops and subsistence crops?</a:t>
            </a:r>
            <a:endParaRPr lang="en-US" sz="20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</a:rPr>
              <a:t>Basic results</a:t>
            </a:r>
            <a:endParaRPr lang="en-US" dirty="0">
              <a:latin typeface="Calibri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637592"/>
              </p:ext>
            </p:extLst>
          </p:nvPr>
        </p:nvGraphicFramePr>
        <p:xfrm>
          <a:off x="533400" y="2057400"/>
          <a:ext cx="8382000" cy="4726860"/>
        </p:xfrm>
        <a:graphic>
          <a:graphicData uri="http://schemas.openxmlformats.org/drawingml/2006/table">
            <a:tbl>
              <a:tblPr/>
              <a:tblGrid>
                <a:gridCol w="3962400"/>
                <a:gridCol w="1785077"/>
                <a:gridCol w="1314405"/>
                <a:gridCol w="1320118"/>
              </a:tblGrid>
              <a:tr h="37362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Crop type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All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crops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Cash 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crops only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3434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Investment</a:t>
                      </a:r>
                      <a:r>
                        <a:rPr lang="en-US" sz="18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measures</a:t>
                      </a:r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[table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shows estimates of coefficient “b”]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7362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Any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inputs used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(=1 if yes)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-0.007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0.060**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1479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626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(0.014)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(0.029)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62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ln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(total value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ag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. inputs, Rs.)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0.082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0.800**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1479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626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0.087)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0.387)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62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ln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(land under cultivation, in acres)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0.029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0.163**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1479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626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0.034)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0.070)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62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ln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(market value of fertilizer used)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-0.011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0.569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1479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626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(0.109)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(0.360)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73626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Village dummies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yes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626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Robust 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standard 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errors in parentheses.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81000" y="1066800"/>
            <a:ext cx="82296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000" b="1" dirty="0" smtClean="0">
                <a:latin typeface="Calibri" pitchFamily="34" charset="0"/>
              </a:rPr>
              <a:t>Regression </a:t>
            </a:r>
            <a:r>
              <a:rPr lang="en-US" sz="2000" b="1" dirty="0" smtClean="0">
                <a:latin typeface="Calibri" pitchFamily="34" charset="0"/>
              </a:rPr>
              <a:t>specification (</a:t>
            </a:r>
            <a:r>
              <a:rPr lang="en-US" sz="2000" b="1" dirty="0" err="1" smtClean="0">
                <a:latin typeface="Calibri" pitchFamily="34" charset="0"/>
              </a:rPr>
              <a:t>tobit</a:t>
            </a:r>
            <a:r>
              <a:rPr lang="en-US" sz="2000" b="1" dirty="0" smtClean="0">
                <a:latin typeface="Calibri" pitchFamily="34" charset="0"/>
              </a:rPr>
              <a:t> or </a:t>
            </a:r>
            <a:r>
              <a:rPr lang="en-US" sz="2000" b="1" dirty="0" err="1" smtClean="0">
                <a:latin typeface="Calibri" pitchFamily="34" charset="0"/>
              </a:rPr>
              <a:t>probit</a:t>
            </a:r>
            <a:r>
              <a:rPr lang="en-US" sz="2000" b="1" dirty="0" smtClean="0">
                <a:latin typeface="Calibri" pitchFamily="34" charset="0"/>
              </a:rPr>
              <a:t>):</a:t>
            </a:r>
            <a:endParaRPr lang="en-US" sz="2000" b="1" dirty="0" smtClean="0">
              <a:latin typeface="Calibri" pitchFamily="34" charset="0"/>
            </a:endParaRPr>
          </a:p>
          <a:p>
            <a:r>
              <a:rPr lang="en-US" sz="2000" dirty="0" smtClean="0">
                <a:latin typeface="Calibri" pitchFamily="34" charset="0"/>
              </a:rPr>
              <a:t>Investment measure = a + b. insurance treatment (+ c. X) + e</a:t>
            </a:r>
            <a:endParaRPr lang="en-US" sz="2000" dirty="0"/>
          </a:p>
        </p:txBody>
      </p:sp>
      <p:sp>
        <p:nvSpPr>
          <p:cNvPr id="8" name="Rectangle 7"/>
          <p:cNvSpPr/>
          <p:nvPr/>
        </p:nvSpPr>
        <p:spPr bwMode="auto">
          <a:xfrm>
            <a:off x="4648200" y="1981200"/>
            <a:ext cx="1524000" cy="45720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1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172200" y="1981200"/>
            <a:ext cx="1386114" cy="4572000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1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</p:bldLst>
  </p:timing>
</p:sld>
</file>

<file path=ppt/theme/theme1.xml><?xml version="1.0" encoding="utf-8"?>
<a:theme xmlns:a="http://schemas.openxmlformats.org/drawingml/2006/main" name="WhiteBackgroundTemplate">
  <a:themeElements>
    <a:clrScheme name="WhiteBackgroundTemplate 9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33CC"/>
      </a:accent1>
      <a:accent2>
        <a:srgbClr val="99FFCC"/>
      </a:accent2>
      <a:accent3>
        <a:srgbClr val="FFFFFF"/>
      </a:accent3>
      <a:accent4>
        <a:srgbClr val="000000"/>
      </a:accent4>
      <a:accent5>
        <a:srgbClr val="AAADE2"/>
      </a:accent5>
      <a:accent6>
        <a:srgbClr val="8AE7B9"/>
      </a:accent6>
      <a:hlink>
        <a:srgbClr val="CC00CC"/>
      </a:hlink>
      <a:folHlink>
        <a:srgbClr val="B2B2B2"/>
      </a:folHlink>
    </a:clrScheme>
    <a:fontScheme name="WhiteBackgroundTemplat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1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1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WhiteBackground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Background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Background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Background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Background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Background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Background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BackgroundTemplate 8">
        <a:dk1>
          <a:srgbClr val="666666"/>
        </a:dk1>
        <a:lt1>
          <a:srgbClr val="FFFFFF"/>
        </a:lt1>
        <a:dk2>
          <a:srgbClr val="5F5F5F"/>
        </a:dk2>
        <a:lt2>
          <a:srgbClr val="B5B5B5"/>
        </a:lt2>
        <a:accent1>
          <a:srgbClr val="BDF5DD"/>
        </a:accent1>
        <a:accent2>
          <a:srgbClr val="BADDFC"/>
        </a:accent2>
        <a:accent3>
          <a:srgbClr val="FFFFFF"/>
        </a:accent3>
        <a:accent4>
          <a:srgbClr val="565656"/>
        </a:accent4>
        <a:accent5>
          <a:srgbClr val="DBF9EB"/>
        </a:accent5>
        <a:accent6>
          <a:srgbClr val="A8C8E4"/>
        </a:accent6>
        <a:hlink>
          <a:srgbClr val="FF0000"/>
        </a:hlink>
        <a:folHlink>
          <a:srgbClr val="D4BCF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BackgroundTemplate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33CC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AADE2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WhiteBackgroundFooterTemplate</Template>
  <TotalTime>15587</TotalTime>
  <Words>1437</Words>
  <Application>Microsoft Office PowerPoint</Application>
  <PresentationFormat>On-screen Show (4:3)</PresentationFormat>
  <Paragraphs>223</Paragraphs>
  <Slides>17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WhiteBackgroundTemplate</vt:lpstr>
      <vt:lpstr>Photo Editor Photo</vt:lpstr>
      <vt:lpstr>Equation</vt:lpstr>
      <vt:lpstr>How Does Risk Management Influence Production Decisions? Evidence from a Field Experiment</vt:lpstr>
      <vt:lpstr>Underinsurance and risky production decisions</vt:lpstr>
      <vt:lpstr>This paper</vt:lpstr>
      <vt:lpstr>Rainfall Insurance</vt:lpstr>
      <vt:lpstr>Theoretical predictions</vt:lpstr>
      <vt:lpstr>The Experiment</vt:lpstr>
      <vt:lpstr>Timeline</vt:lpstr>
      <vt:lpstr>Production activities</vt:lpstr>
      <vt:lpstr>Basic results</vt:lpstr>
      <vt:lpstr>Cumulative distribution of cash crop investment</vt:lpstr>
      <vt:lpstr>Timing</vt:lpstr>
      <vt:lpstr>Input usage in individual categories</vt:lpstr>
      <vt:lpstr>Interaction effects</vt:lpstr>
      <vt:lpstr>Cross-sectional variation in treatment effects: results</vt:lpstr>
      <vt:lpstr>Qualitative responses: follow-up survey</vt:lpstr>
      <vt:lpstr>Other self-responses from farmers</vt:lpstr>
      <vt:lpstr>Summing up</vt:lpstr>
    </vt:vector>
  </TitlesOfParts>
  <Company>DSC System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Discussion of Campbell et al</dc:title>
  <dc:creator>test</dc:creator>
  <cp:lastModifiedBy>b1jiv01</cp:lastModifiedBy>
  <cp:revision>400</cp:revision>
  <dcterms:created xsi:type="dcterms:W3CDTF">2008-11-26T13:05:28Z</dcterms:created>
  <dcterms:modified xsi:type="dcterms:W3CDTF">2012-05-11T05:27:02Z</dcterms:modified>
</cp:coreProperties>
</file>