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484" r:id="rId2"/>
    <p:sldId id="741" r:id="rId3"/>
    <p:sldId id="722" r:id="rId4"/>
    <p:sldId id="739" r:id="rId5"/>
    <p:sldId id="740" r:id="rId6"/>
    <p:sldId id="711" r:id="rId7"/>
    <p:sldId id="694" r:id="rId8"/>
    <p:sldId id="725" r:id="rId9"/>
    <p:sldId id="742" r:id="rId10"/>
    <p:sldId id="728" r:id="rId11"/>
    <p:sldId id="712" r:id="rId12"/>
  </p:sldIdLst>
  <p:sldSz cx="9144000" cy="6858000" type="screen4x3"/>
  <p:notesSz cx="68580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0FF"/>
    <a:srgbClr val="009900"/>
    <a:srgbClr val="00A1DA"/>
    <a:srgbClr val="66FF33"/>
    <a:srgbClr val="C5C36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91" autoAdjust="0"/>
    <p:restoredTop sz="97115" autoAdjust="0"/>
  </p:normalViewPr>
  <p:slideViewPr>
    <p:cSldViewPr>
      <p:cViewPr varScale="1">
        <p:scale>
          <a:sx n="50" d="100"/>
          <a:sy n="50" d="100"/>
        </p:scale>
        <p:origin x="-97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7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4" tIns="45977" rIns="91954" bIns="45977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de-DE"/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4" tIns="45977" rIns="91954" bIns="45977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de-DE"/>
          </a:p>
        </p:txBody>
      </p:sp>
      <p:sp>
        <p:nvSpPr>
          <p:cNvPr id="872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4" tIns="45977" rIns="91954" bIns="45977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de-DE"/>
          </a:p>
        </p:txBody>
      </p:sp>
      <p:sp>
        <p:nvSpPr>
          <p:cNvPr id="872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774113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4" tIns="45977" rIns="91954" bIns="45977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DC8EC70F-530B-4429-83CE-553472FD70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4" tIns="45977" rIns="91954" bIns="45977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de-DE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4" tIns="45977" rIns="91954" bIns="45977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de-DE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2363" y="693738"/>
            <a:ext cx="4614862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87850"/>
            <a:ext cx="54864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4" tIns="45977" rIns="91954" bIns="459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9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113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4" tIns="45977" rIns="91954" bIns="45977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de-DE"/>
          </a:p>
        </p:txBody>
      </p:sp>
      <p:sp>
        <p:nvSpPr>
          <p:cNvPr id="189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74113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54" tIns="45977" rIns="91954" bIns="45977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0E62475C-E142-4516-880D-F276269482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811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1EB1E1-BC8D-4463-BE16-5A4EE9C0959C}" type="slidenum">
              <a:rPr lang="en-US"/>
              <a:pPr/>
              <a:t>1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AU" smtClean="0">
                <a:latin typeface="Arial" charset="0"/>
              </a:rPr>
              <a:t>Motivation:</a:t>
            </a:r>
          </a:p>
          <a:p>
            <a:pPr eaLnBrk="1" hangingPunct="1"/>
            <a:r>
              <a:rPr lang="en-AU" smtClean="0">
                <a:latin typeface="Arial" charset="0"/>
              </a:rPr>
              <a:t>1. </a:t>
            </a:r>
            <a:r>
              <a:rPr lang="en-AU" i="1" u="sng" smtClean="0">
                <a:latin typeface="Arial" charset="0"/>
              </a:rPr>
              <a:t>Positive </a:t>
            </a:r>
            <a:r>
              <a:rPr lang="en-AU" smtClean="0">
                <a:latin typeface="Arial" charset="0"/>
              </a:rPr>
              <a:t>research on determinants of </a:t>
            </a:r>
            <a:r>
              <a:rPr lang="en-AU" i="1" smtClean="0">
                <a:latin typeface="Arial" charset="0"/>
              </a:rPr>
              <a:t>work hours and retirement – </a:t>
            </a:r>
            <a:r>
              <a:rPr lang="en-AU" smtClean="0">
                <a:latin typeface="Arial" charset="0"/>
              </a:rPr>
              <a:t>especially role of pensions &amp; Social Security -- and on </a:t>
            </a:r>
            <a:r>
              <a:rPr lang="en-AU" i="1" smtClean="0">
                <a:latin typeface="Arial" charset="0"/>
              </a:rPr>
              <a:t>how portfolios change </a:t>
            </a:r>
            <a:r>
              <a:rPr lang="en-AU" smtClean="0">
                <a:latin typeface="Arial" charset="0"/>
              </a:rPr>
              <a:t>over the life cycle – especially showing that people reduce equity holdings and tend to rely on annuities in old age.</a:t>
            </a:r>
          </a:p>
          <a:p>
            <a:pPr eaLnBrk="1" hangingPunct="1">
              <a:buFont typeface="Wingdings" pitchFamily="2" charset="2"/>
              <a:buChar char="à"/>
            </a:pPr>
            <a:r>
              <a:rPr lang="en-AU" u="sng" smtClean="0">
                <a:latin typeface="Arial" charset="0"/>
                <a:sym typeface="Wingdings" pitchFamily="2" charset="2"/>
              </a:rPr>
              <a:t>Effort </a:t>
            </a:r>
            <a:r>
              <a:rPr lang="en-AU" smtClean="0">
                <a:latin typeface="Arial" charset="0"/>
                <a:sym typeface="Wingdings" pitchFamily="2" charset="2"/>
              </a:rPr>
              <a:t>to link the two is recent – study interactions between work/retirement and asset allocation/location.</a:t>
            </a:r>
          </a:p>
          <a:p>
            <a:pPr eaLnBrk="1" hangingPunct="1">
              <a:buFont typeface="Wingdings" pitchFamily="2" charset="2"/>
              <a:buNone/>
            </a:pPr>
            <a:r>
              <a:rPr lang="en-AU" smtClean="0">
                <a:latin typeface="Arial" charset="0"/>
                <a:sym typeface="Wingdings" pitchFamily="2" charset="2"/>
              </a:rPr>
              <a:t>2. </a:t>
            </a:r>
            <a:r>
              <a:rPr lang="en-AU" i="1" u="sng" smtClean="0">
                <a:latin typeface="Arial" charset="0"/>
                <a:sym typeface="Wingdings" pitchFamily="2" charset="2"/>
              </a:rPr>
              <a:t>Normative </a:t>
            </a:r>
            <a:r>
              <a:rPr lang="en-AU" smtClean="0">
                <a:latin typeface="Arial" charset="0"/>
                <a:sym typeface="Wingdings" pitchFamily="2" charset="2"/>
              </a:rPr>
              <a:t>research – especially in finance – asks how SHOULD people manage their assets over their life cycle.</a:t>
            </a:r>
          </a:p>
          <a:p>
            <a:pPr eaLnBrk="1" hangingPunct="1">
              <a:buFont typeface="Wingdings" pitchFamily="2" charset="2"/>
              <a:buChar char="à"/>
            </a:pPr>
            <a:r>
              <a:rPr lang="en-AU" smtClean="0">
                <a:latin typeface="Arial" charset="0"/>
                <a:sym typeface="Wingdings" pitchFamily="2" charset="2"/>
              </a:rPr>
              <a:t>Goal here is to describe optimal path of stock/bond fraction given certain capital market structure.</a:t>
            </a:r>
          </a:p>
          <a:p>
            <a:pPr eaLnBrk="1" hangingPunct="1">
              <a:buFont typeface="Wingdings" pitchFamily="2" charset="2"/>
              <a:buChar char="à"/>
            </a:pPr>
            <a:r>
              <a:rPr lang="en-AU" smtClean="0">
                <a:latin typeface="Arial" charset="0"/>
                <a:sym typeface="Wingdings" pitchFamily="2" charset="2"/>
              </a:rPr>
              <a:t> Two recent extensions: extend asset space to include annuities, and to include human capital – value of lifetime labor income.</a:t>
            </a:r>
          </a:p>
          <a:p>
            <a:pPr eaLnBrk="1" hangingPunct="1">
              <a:buFont typeface="Wingdings" pitchFamily="2" charset="2"/>
              <a:buNone/>
            </a:pPr>
            <a:r>
              <a:rPr lang="en-AU" smtClean="0">
                <a:latin typeface="Arial" charset="0"/>
                <a:sym typeface="Wingdings" pitchFamily="2" charset="2"/>
              </a:rPr>
              <a:t>3. OUR Contrib: develop a normative model of optimal work, retirement, and capital market allocation, that integrates risky labor income, risky stocks, and annuities.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AU" smtClean="0">
                <a:latin typeface="Arial" charset="0"/>
                <a:sym typeface="Wingdings" pitchFamily="2" charset="2"/>
              </a:rPr>
              <a:t>PRACTICAL: tracks equity holding patterns and retirement reasonably well, very promising</a:t>
            </a:r>
          </a:p>
          <a:p>
            <a:pPr eaLnBrk="1" hangingPunct="1">
              <a:buFont typeface="Wingdings" pitchFamily="2" charset="2"/>
              <a:buNone/>
            </a:pPr>
            <a:endParaRPr lang="en-A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FF3719-D3E0-4119-A71E-64D36FB1F587}" type="slidenum">
              <a:rPr lang="en-US"/>
              <a:pPr/>
              <a:t>6</a:t>
            </a:fld>
            <a:endParaRPr lang="en-US"/>
          </a:p>
        </p:txBody>
      </p:sp>
      <p:sp>
        <p:nvSpPr>
          <p:cNvPr id="339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0FA53A-C212-4C9A-9D0C-B61B4B8722D1}" type="slidenum">
              <a:rPr lang="en-US"/>
              <a:pPr/>
              <a:t>11</a:t>
            </a:fld>
            <a:endParaRPr lang="en-US"/>
          </a:p>
        </p:txBody>
      </p:sp>
      <p:sp>
        <p:nvSpPr>
          <p:cNvPr id="31437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22363" y="692150"/>
            <a:ext cx="4614862" cy="3462338"/>
          </a:xfrm>
          <a:ln/>
        </p:spPr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87136"/>
            <a:ext cx="5026025" cy="4156234"/>
          </a:xfrm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E6F0AA-56C0-4E1D-99C9-F0BC94D140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75C455-3848-474C-962C-B337B0DCD9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BC5C4D-3EDC-4810-91C5-F739F8F4AF9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FA6AC2-7458-411B-88B7-C30AE294D78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95195C-7A0F-4EAC-8C14-8923CD5D5C9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A4079-45E3-4D23-A58B-762AF46B9B7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A87A95-B2F9-4C7A-8002-580550FC01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768773-1E94-48BE-BA0A-91075C344B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0D27E-214D-48B3-91A6-E4DAA37DCB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A88974-7CE6-4F1F-BCA8-84506349826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FE27F1-9829-42F1-BC6D-36DC633494E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AA7494-7632-477A-B548-5A53D96CCC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6865E3-90E1-4733-BCDC-F3A9E502F4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6E35-4413-4001-9ED2-54A7716AB52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</a:defRPr>
            </a:lvl1pPr>
          </a:lstStyle>
          <a:p>
            <a:fld id="{640B07C2-F303-458C-9D7B-F8B650EFC99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000FF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sz="3000">
          <a:solidFill>
            <a:srgbClr val="0000FF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sz="2600">
          <a:solidFill>
            <a:srgbClr val="0000FF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Arial" charset="0"/>
        <a:buChar char="-"/>
        <a:defRPr sz="2200">
          <a:solidFill>
            <a:srgbClr val="0000FF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itchFamily="2" charset="2"/>
        <a:buChar char="ü"/>
        <a:defRPr sz="2000">
          <a:solidFill>
            <a:srgbClr val="0000FF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itchFamily="2" charset="2"/>
        <a:buChar char="§"/>
        <a:defRPr sz="2000">
          <a:solidFill>
            <a:srgbClr val="0000FF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rgbClr val="0000FF"/>
        </a:buClr>
        <a:buFont typeface="Wingdings" pitchFamily="2" charset="2"/>
        <a:buChar char="§"/>
        <a:defRPr sz="2000">
          <a:solidFill>
            <a:srgbClr val="0000FF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rgbClr val="0000FF"/>
        </a:buClr>
        <a:buFont typeface="Wingdings" pitchFamily="2" charset="2"/>
        <a:buChar char="§"/>
        <a:defRPr sz="2000">
          <a:solidFill>
            <a:srgbClr val="0000FF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rgbClr val="0000FF"/>
        </a:buClr>
        <a:buFont typeface="Wingdings" pitchFamily="2" charset="2"/>
        <a:buChar char="§"/>
        <a:defRPr sz="2000">
          <a:solidFill>
            <a:srgbClr val="0000FF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rgbClr val="0000FF"/>
        </a:buClr>
        <a:buFont typeface="Wingdings" pitchFamily="2" charset="2"/>
        <a:buChar char="§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457200"/>
            <a:ext cx="86868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The </a:t>
            </a:r>
            <a:r>
              <a:rPr lang="en-US" dirty="0"/>
              <a:t>Financial Sector Impact of </a:t>
            </a:r>
            <a:r>
              <a:rPr lang="en-US" dirty="0" smtClean="0"/>
              <a:t>Longevity</a:t>
            </a:r>
            <a:br>
              <a:rPr lang="en-US" dirty="0" smtClean="0"/>
            </a:br>
            <a:r>
              <a:rPr lang="en-US" sz="2400" i="1" dirty="0"/>
              <a:t>Laura </a:t>
            </a:r>
            <a:r>
              <a:rPr lang="en-US" sz="2400" i="1" dirty="0" err="1"/>
              <a:t>Kodres</a:t>
            </a:r>
            <a:r>
              <a:rPr lang="en-US" sz="2400" i="1" dirty="0"/>
              <a:t>, </a:t>
            </a:r>
            <a:r>
              <a:rPr lang="en-US" sz="2400" i="1" dirty="0" smtClean="0"/>
              <a:t> S</a:t>
            </a:r>
            <a:r>
              <a:rPr lang="en-US" sz="2400" i="1" dirty="0"/>
              <a:t>. Erik </a:t>
            </a:r>
            <a:r>
              <a:rPr lang="en-US" sz="2400" i="1" dirty="0" err="1"/>
              <a:t>Oppers</a:t>
            </a:r>
            <a:r>
              <a:rPr lang="en-US" sz="2400" i="1" dirty="0"/>
              <a:t>,  </a:t>
            </a: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>John </a:t>
            </a:r>
            <a:r>
              <a:rPr lang="en-US" sz="2400" i="1" dirty="0" err="1"/>
              <a:t>Kiff</a:t>
            </a:r>
            <a:r>
              <a:rPr lang="en-US" sz="2400" i="1" dirty="0"/>
              <a:t>, </a:t>
            </a:r>
            <a:r>
              <a:rPr lang="en-US" sz="2400" i="1" dirty="0" smtClean="0"/>
              <a:t> Michael </a:t>
            </a:r>
            <a:r>
              <a:rPr lang="en-US" sz="2400" i="1" dirty="0"/>
              <a:t>Kisser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i="1" dirty="0" smtClean="0"/>
          </a:p>
        </p:txBody>
      </p:sp>
      <p:sp>
        <p:nvSpPr>
          <p:cNvPr id="5123" name="Text Box 3"/>
          <p:cNvSpPr>
            <a:spLocks noGrp="1" noChangeArrowheads="1"/>
          </p:cNvSpPr>
          <p:nvPr>
            <p:ph type="subTitle" idx="1"/>
          </p:nvPr>
        </p:nvSpPr>
        <p:spPr>
          <a:xfrm>
            <a:off x="460375" y="4554538"/>
            <a:ext cx="8001000" cy="1791493"/>
          </a:xfrm>
          <a:noFill/>
        </p:spPr>
        <p:txBody>
          <a:bodyPr/>
          <a:lstStyle/>
          <a:p>
            <a:pPr eaLnBrk="1" hangingPunct="1"/>
            <a:r>
              <a:rPr lang="en-US" sz="3600" i="1" dirty="0"/>
              <a:t>Discussant</a:t>
            </a:r>
            <a:r>
              <a:rPr lang="en-US" sz="2000" i="1" dirty="0"/>
              <a:t>: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>
                <a:sym typeface="Symbol" pitchFamily="18" charset="2"/>
              </a:rPr>
              <a:t></a:t>
            </a:r>
            <a:r>
              <a:rPr lang="en-US" sz="2800" dirty="0"/>
              <a:t>Olivia S. Mitchell</a:t>
            </a:r>
          </a:p>
          <a:p>
            <a:pPr eaLnBrk="1" hangingPunct="1"/>
            <a:r>
              <a:rPr lang="en-US" sz="2400" dirty="0" smtClean="0"/>
              <a:t>The Wharton School, &amp; NBER</a:t>
            </a:r>
            <a:endParaRPr lang="en-US" sz="2400" dirty="0"/>
          </a:p>
        </p:txBody>
      </p:sp>
      <p:pic>
        <p:nvPicPr>
          <p:cNvPr id="5124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6096000"/>
            <a:ext cx="20574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441325" y="4379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AU" sz="1800"/>
          </a:p>
        </p:txBody>
      </p:sp>
      <p:sp>
        <p:nvSpPr>
          <p:cNvPr id="5127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8D4B45-3E67-4139-BAD0-40BD2A76617C}" type="slidenum">
              <a:rPr lang="en-US" altLang="en-US"/>
              <a:pPr/>
              <a:t>1</a:t>
            </a:fld>
            <a:endParaRPr lang="en-US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2682130"/>
            <a:ext cx="2984303" cy="1697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89889" y="6373812"/>
            <a:ext cx="48590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http://www.nytimes.com/2010/10/17/business/17stream.html?emc=tnt&amp;tntemail0=y</a:t>
            </a:r>
            <a:endParaRPr lang="en-US" sz="1000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6424" y="3048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Mean % Consumption Increase with Participating </a:t>
            </a:r>
            <a:r>
              <a:rPr lang="en-US" sz="3200" dirty="0" err="1" smtClean="0"/>
              <a:t>vs</a:t>
            </a:r>
            <a:r>
              <a:rPr lang="en-US" sz="3200" dirty="0" smtClean="0"/>
              <a:t> Nonparticipating VAs </a:t>
            </a:r>
            <a:endParaRPr lang="en-GB" sz="3200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529456"/>
              </p:ext>
            </p:extLst>
          </p:nvPr>
        </p:nvGraphicFramePr>
        <p:xfrm>
          <a:off x="304800" y="1600200"/>
          <a:ext cx="8229600" cy="3981119"/>
        </p:xfrm>
        <a:graphic>
          <a:graphicData uri="http://schemas.openxmlformats.org/drawingml/2006/table">
            <a:tbl>
              <a:tblPr/>
              <a:tblGrid>
                <a:gridCol w="1082792"/>
                <a:gridCol w="668186"/>
                <a:gridCol w="2276273"/>
                <a:gridCol w="2231744"/>
                <a:gridCol w="1970605"/>
              </a:tblGrid>
              <a:tr h="2032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32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</a:t>
                      </a:r>
                      <a:endParaRPr lang="de-DE" sz="32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e-DE" sz="32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Static Life </a:t>
                      </a:r>
                      <a:r>
                        <a:rPr lang="en-US" sz="3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Table </a:t>
                      </a:r>
                      <a:r>
                        <a:rPr lang="en-US" sz="3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(LT)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err="1" smtClean="0">
                          <a:solidFill>
                            <a:srgbClr val="009900"/>
                          </a:solidFill>
                          <a:latin typeface="Arial"/>
                          <a:ea typeface="Calibri"/>
                          <a:cs typeface="Times New Roman"/>
                        </a:rPr>
                        <a:t>Stoch</a:t>
                      </a:r>
                      <a:r>
                        <a:rPr lang="en-US" sz="3200" dirty="0" smtClean="0">
                          <a:solidFill>
                            <a:srgbClr val="0099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3200" dirty="0">
                          <a:solidFill>
                            <a:srgbClr val="009900"/>
                          </a:solidFill>
                          <a:latin typeface="Arial"/>
                          <a:ea typeface="Calibri"/>
                          <a:cs typeface="Times New Roman"/>
                        </a:rPr>
                        <a:t>LT, </a:t>
                      </a:r>
                      <a:r>
                        <a:rPr lang="en-US" sz="3200" dirty="0" smtClean="0">
                          <a:solidFill>
                            <a:srgbClr val="009900"/>
                          </a:solidFill>
                          <a:latin typeface="Arial"/>
                          <a:ea typeface="Calibri"/>
                          <a:cs typeface="Times New Roman"/>
                        </a:rPr>
                        <a:t>Part.</a:t>
                      </a:r>
                      <a:endParaRPr lang="de-DE" sz="3200" dirty="0">
                        <a:solidFill>
                          <a:srgbClr val="0099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err="1" smtClean="0">
                          <a:solidFill>
                            <a:srgbClr val="FF00FF"/>
                          </a:solidFill>
                          <a:latin typeface="Arial"/>
                          <a:ea typeface="Calibri"/>
                          <a:cs typeface="Times New Roman"/>
                        </a:rPr>
                        <a:t>Stoch</a:t>
                      </a:r>
                      <a:r>
                        <a:rPr lang="en-US" sz="3200" baseline="0" dirty="0" smtClean="0">
                          <a:solidFill>
                            <a:srgbClr val="FF00FF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3200" dirty="0" smtClean="0">
                          <a:solidFill>
                            <a:srgbClr val="FF00FF"/>
                          </a:solidFill>
                          <a:latin typeface="Arial"/>
                          <a:ea typeface="Calibri"/>
                          <a:cs typeface="Times New Roman"/>
                        </a:rPr>
                        <a:t>LT</a:t>
                      </a:r>
                      <a:r>
                        <a:rPr lang="en-US" sz="3200" dirty="0">
                          <a:solidFill>
                            <a:srgbClr val="FF00FF"/>
                          </a:solidFill>
                          <a:latin typeface="Arial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3200" dirty="0" smtClean="0">
                          <a:solidFill>
                            <a:srgbClr val="FF00FF"/>
                          </a:solidFill>
                          <a:latin typeface="Arial"/>
                          <a:ea typeface="Calibri"/>
                          <a:cs typeface="Times New Roman"/>
                        </a:rPr>
                        <a:t>Non-part.</a:t>
                      </a:r>
                      <a:endParaRPr lang="de-DE" sz="3200" dirty="0">
                        <a:solidFill>
                          <a:srgbClr val="FF00FF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2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60</a:t>
                      </a:r>
                      <a:endParaRPr lang="de-DE" sz="28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e-DE" sz="24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5.44</a:t>
                      </a:r>
                      <a:endParaRPr lang="de-DE" sz="28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9900"/>
                          </a:solidFill>
                          <a:latin typeface="Arial"/>
                          <a:ea typeface="Calibri"/>
                          <a:cs typeface="Times New Roman"/>
                        </a:rPr>
                        <a:t>4.11</a:t>
                      </a:r>
                      <a:endParaRPr lang="de-DE" sz="3200" b="1" dirty="0">
                        <a:solidFill>
                          <a:srgbClr val="0099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FF"/>
                          </a:solidFill>
                          <a:latin typeface="Arial"/>
                          <a:ea typeface="Calibri"/>
                          <a:cs typeface="Times New Roman"/>
                        </a:rPr>
                        <a:t>2.31</a:t>
                      </a:r>
                      <a:endParaRPr lang="de-DE" sz="2800" b="1" dirty="0">
                        <a:solidFill>
                          <a:srgbClr val="FF00FF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272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80</a:t>
                      </a:r>
                      <a:endParaRPr lang="de-DE" sz="28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e-DE" sz="24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16.36</a:t>
                      </a:r>
                      <a:endParaRPr lang="de-DE" sz="28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9900"/>
                          </a:solidFill>
                          <a:latin typeface="Arial"/>
                          <a:ea typeface="Calibri"/>
                          <a:cs typeface="Times New Roman"/>
                        </a:rPr>
                        <a:t>12.53</a:t>
                      </a:r>
                      <a:endParaRPr lang="de-DE" sz="3200" b="1" dirty="0">
                        <a:solidFill>
                          <a:srgbClr val="0099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FF"/>
                          </a:solidFill>
                          <a:latin typeface="Arial"/>
                          <a:ea typeface="Calibri"/>
                          <a:cs typeface="Times New Roman"/>
                        </a:rPr>
                        <a:t>7.18</a:t>
                      </a:r>
                      <a:endParaRPr lang="de-DE" sz="2800" b="1" dirty="0">
                        <a:solidFill>
                          <a:srgbClr val="FF00FF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942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</a:t>
                      </a:r>
                      <a:endParaRPr lang="de-DE" sz="28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e-DE" sz="24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Calibri"/>
                          <a:cs typeface="Times New Roman"/>
                        </a:rPr>
                        <a:t>19.03</a:t>
                      </a:r>
                      <a:endParaRPr lang="de-DE" sz="28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9900"/>
                          </a:solidFill>
                          <a:latin typeface="Arial"/>
                          <a:ea typeface="Calibri"/>
                          <a:cs typeface="Times New Roman"/>
                        </a:rPr>
                        <a:t>25.53</a:t>
                      </a:r>
                      <a:endParaRPr lang="de-DE" sz="3200" b="1" dirty="0">
                        <a:solidFill>
                          <a:srgbClr val="0099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FF"/>
                          </a:solidFill>
                          <a:latin typeface="Arial"/>
                          <a:ea typeface="Calibri"/>
                          <a:cs typeface="Times New Roman"/>
                        </a:rPr>
                        <a:t>18.41</a:t>
                      </a:r>
                      <a:endParaRPr lang="de-DE" sz="2800" b="1" dirty="0">
                        <a:solidFill>
                          <a:srgbClr val="FF00FF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533400" y="6005662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Notes: Mean additional consumption (in %) at specified age that household with access to VILDAs is able to afford compared to household with no access VILDAs</a:t>
            </a:r>
            <a:endParaRPr lang="de-DE" sz="1600" dirty="0" smtClean="0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8077200" y="6248400"/>
            <a:ext cx="6096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Rechteck 6"/>
          <p:cNvSpPr/>
          <p:nvPr/>
        </p:nvSpPr>
        <p:spPr bwMode="auto">
          <a:xfrm>
            <a:off x="4495800" y="3657600"/>
            <a:ext cx="3872298" cy="17526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dash"/>
            <a:miter lim="800000"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rgbClr val="0000FF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1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algn="l"/>
            <a:r>
              <a:rPr lang="en-US" sz="4400" dirty="0"/>
              <a:t>Conclusions</a:t>
            </a:r>
            <a:r>
              <a:rPr lang="en-US" dirty="0"/>
              <a:t>: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305800" cy="4149725"/>
          </a:xfrm>
        </p:spPr>
        <p:txBody>
          <a:bodyPr/>
          <a:lstStyle/>
          <a:p>
            <a:r>
              <a:rPr lang="en-US" sz="3200" dirty="0"/>
              <a:t>Global aging makes retirement </a:t>
            </a:r>
            <a:r>
              <a:rPr lang="en-US" sz="3200" dirty="0" smtClean="0"/>
              <a:t>riskier</a:t>
            </a:r>
            <a:r>
              <a:rPr lang="en-US" sz="3200" dirty="0"/>
              <a:t>;</a:t>
            </a:r>
          </a:p>
          <a:p>
            <a:r>
              <a:rPr lang="en-US" sz="3200" dirty="0"/>
              <a:t>New financial products </a:t>
            </a:r>
            <a:r>
              <a:rPr lang="en-US" sz="3200" dirty="0" smtClean="0"/>
              <a:t>needed to </a:t>
            </a:r>
            <a:r>
              <a:rPr lang="en-US" sz="3200" dirty="0"/>
              <a:t>partially address </a:t>
            </a:r>
            <a:r>
              <a:rPr lang="en-US" sz="3200" dirty="0" smtClean="0"/>
              <a:t>problems;</a:t>
            </a:r>
            <a:endParaRPr lang="en-US" sz="3200" dirty="0"/>
          </a:p>
          <a:p>
            <a:r>
              <a:rPr lang="en-US" sz="3200" dirty="0" smtClean="0"/>
              <a:t>Key roles in </a:t>
            </a:r>
            <a:r>
              <a:rPr lang="en-US" sz="3200" dirty="0"/>
              <a:t>creating databases, tracking market </a:t>
            </a:r>
            <a:r>
              <a:rPr lang="en-US" sz="3200" dirty="0" err="1" smtClean="0"/>
              <a:t>devp’ts</a:t>
            </a:r>
            <a:r>
              <a:rPr lang="en-US" sz="3200" dirty="0" smtClean="0"/>
              <a:t>, </a:t>
            </a:r>
            <a:r>
              <a:rPr lang="en-US" sz="3200" dirty="0"/>
              <a:t>facilitating product development, regulating better</a:t>
            </a:r>
            <a:r>
              <a:rPr lang="en-US" sz="3200" dirty="0" smtClean="0"/>
              <a:t>.</a:t>
            </a:r>
          </a:p>
          <a:p>
            <a:r>
              <a:rPr lang="en-US" sz="3200" i="1" dirty="0" smtClean="0"/>
              <a:t>Remaining Qs: </a:t>
            </a:r>
          </a:p>
          <a:p>
            <a:pPr lvl="1"/>
            <a:r>
              <a:rPr lang="en-US" sz="2800" dirty="0" smtClean="0"/>
              <a:t>Welfare analysis of policy options;</a:t>
            </a:r>
          </a:p>
          <a:p>
            <a:pPr lvl="1"/>
            <a:r>
              <a:rPr lang="en-US" sz="2800" dirty="0" smtClean="0"/>
              <a:t>How to turn aging </a:t>
            </a:r>
            <a:r>
              <a:rPr lang="en-US" sz="2800" dirty="0"/>
              <a:t>populations into </a:t>
            </a:r>
            <a:r>
              <a:rPr lang="en-US" sz="2800" dirty="0" smtClean="0"/>
              <a:t>an economic driver? 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540790"/>
              </p:ext>
            </p:extLst>
          </p:nvPr>
        </p:nvGraphicFramePr>
        <p:xfrm>
          <a:off x="8001000" y="381000"/>
          <a:ext cx="6762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2" name="Clip" r:id="rId4" imgW="1633118" imgH="1818742" progId="MS_ClipArt_Gallery.5">
                  <p:embed/>
                </p:oleObj>
              </mc:Choice>
              <mc:Fallback>
                <p:oleObj name="Clip" r:id="rId4" imgW="1633118" imgH="1818742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381000"/>
                        <a:ext cx="676275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3536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3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13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13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"/>
            <a:ext cx="8229600" cy="788987"/>
          </a:xfrm>
        </p:spPr>
        <p:txBody>
          <a:bodyPr/>
          <a:lstStyle/>
          <a:p>
            <a:pPr algn="l"/>
            <a:r>
              <a:rPr lang="en-US" i="1" dirty="0"/>
              <a:t>Medical Journals: </a:t>
            </a:r>
            <a:r>
              <a:rPr lang="en-US" dirty="0"/>
              <a:t>Babies Born Today To Live 100 or Beyond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" y="4598551"/>
            <a:ext cx="8420100" cy="1905000"/>
          </a:xfrm>
        </p:spPr>
        <p:txBody>
          <a:bodyPr/>
          <a:lstStyle/>
          <a:p>
            <a:r>
              <a:rPr lang="en-US" dirty="0" smtClean="0"/>
              <a:t>N older </a:t>
            </a:r>
            <a:r>
              <a:rPr lang="en-US" dirty="0"/>
              <a:t>people </a:t>
            </a:r>
            <a:r>
              <a:rPr lang="en-US" dirty="0" smtClean="0"/>
              <a:t>quadruples </a:t>
            </a:r>
            <a:r>
              <a:rPr lang="en-US" dirty="0"/>
              <a:t>to </a:t>
            </a:r>
            <a:r>
              <a:rPr lang="en-US" dirty="0" smtClean="0"/>
              <a:t>2 B globally in next 3 decades: </a:t>
            </a:r>
          </a:p>
          <a:p>
            <a:r>
              <a:rPr lang="en-US" dirty="0" smtClean="0"/>
              <a:t>By </a:t>
            </a:r>
            <a:r>
              <a:rPr lang="en-US" dirty="0"/>
              <a:t>2050, half the EU-25 population will be over age </a:t>
            </a:r>
            <a:r>
              <a:rPr lang="en-US" dirty="0" smtClean="0"/>
              <a:t>50.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7A95-B2F9-4C7A-8002-580550FC0188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295400"/>
            <a:ext cx="4725728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609850" y="6330613"/>
            <a:ext cx="61725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http://www.bloomberg.com/apps/news?pid=20601124&amp;sid=aGCHVoAxPlu8</a:t>
            </a:r>
          </a:p>
        </p:txBody>
      </p:sp>
    </p:spTree>
    <p:extLst>
      <p:ext uri="{BB962C8B-B14F-4D97-AF65-F5344CB8AC3E}">
        <p14:creationId xmlns:p14="http://schemas.microsoft.com/office/powerpoint/2010/main" val="1535117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171449"/>
            <a:ext cx="8686800" cy="685800"/>
          </a:xfrm>
        </p:spPr>
        <p:txBody>
          <a:bodyPr/>
          <a:lstStyle/>
          <a:p>
            <a:pPr algn="l"/>
            <a:r>
              <a:rPr lang="en-GB" sz="3200" dirty="0" smtClean="0"/>
              <a:t>Survival fan: Female age 20</a:t>
            </a:r>
            <a:endParaRPr lang="en-GB" sz="3200" dirty="0"/>
          </a:p>
        </p:txBody>
      </p:sp>
      <p:sp>
        <p:nvSpPr>
          <p:cNvPr id="5" name="Textfeld 4"/>
          <p:cNvSpPr txBox="1"/>
          <p:nvPr/>
        </p:nvSpPr>
        <p:spPr>
          <a:xfrm>
            <a:off x="457200" y="5722203"/>
            <a:ext cx="8458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Notes: Simulated distribution of age-20 female </a:t>
            </a:r>
            <a:r>
              <a:rPr lang="en-US" sz="1400" i="1" dirty="0" smtClean="0">
                <a:solidFill>
                  <a:srgbClr val="0000FF"/>
                </a:solidFill>
              </a:rPr>
              <a:t>t</a:t>
            </a:r>
            <a:r>
              <a:rPr lang="en-US" sz="1400" dirty="0" smtClean="0">
                <a:solidFill>
                  <a:srgbClr val="0000FF"/>
                </a:solidFill>
              </a:rPr>
              <a:t>-period survival probabilities (99%:1%) based on Cairns </a:t>
            </a:r>
            <a:r>
              <a:rPr lang="en-US" sz="1400" i="1" dirty="0" smtClean="0">
                <a:solidFill>
                  <a:srgbClr val="0000FF"/>
                </a:solidFill>
              </a:rPr>
              <a:t>et al</a:t>
            </a:r>
            <a:r>
              <a:rPr lang="en-US" sz="1400" dirty="0" smtClean="0">
                <a:solidFill>
                  <a:srgbClr val="0000FF"/>
                </a:solidFill>
              </a:rPr>
              <a:t>. (2006b) mortality model with parameters (see text; N = 10,000 simulations). Darker areas represent higher probability mass.</a:t>
            </a:r>
            <a:endParaRPr lang="de-DE" sz="1400" dirty="0" smtClean="0">
              <a:solidFill>
                <a:srgbClr val="0000FF"/>
              </a:solidFill>
            </a:endParaRPr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8229600" y="6248400"/>
            <a:ext cx="6096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Grafik 0" descr="survival_fanchart.emf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914399"/>
            <a:ext cx="8305800" cy="480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246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7813"/>
            <a:ext cx="8686800" cy="1139825"/>
          </a:xfrm>
        </p:spPr>
        <p:txBody>
          <a:bodyPr/>
          <a:lstStyle/>
          <a:p>
            <a:pPr algn="l"/>
            <a:r>
              <a:rPr lang="en-US" sz="3200" dirty="0" smtClean="0"/>
              <a:t>2012 IMF </a:t>
            </a:r>
            <a:r>
              <a:rPr lang="en-US" sz="3200" i="1" dirty="0" smtClean="0"/>
              <a:t>Global Financial Security Report</a:t>
            </a:r>
            <a:r>
              <a:rPr lang="en-US" sz="3200" dirty="0" smtClean="0"/>
              <a:t>: </a:t>
            </a:r>
            <a:r>
              <a:rPr lang="en-US" sz="2000" dirty="0" err="1" smtClean="0"/>
              <a:t>Ch</a:t>
            </a:r>
            <a:r>
              <a:rPr lang="en-US" sz="2000" dirty="0" smtClean="0"/>
              <a:t> </a:t>
            </a:r>
            <a:r>
              <a:rPr lang="en-US" sz="2000" dirty="0"/>
              <a:t>4 </a:t>
            </a:r>
            <a:r>
              <a:rPr lang="en-US" sz="20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" y="838200"/>
            <a:ext cx="6698673" cy="5181600"/>
          </a:xfrm>
        </p:spPr>
        <p:txBody>
          <a:bodyPr/>
          <a:lstStyle/>
          <a:p>
            <a:r>
              <a:rPr lang="en-US" sz="3200" i="1" dirty="0" smtClean="0"/>
              <a:t>Longevity risk </a:t>
            </a:r>
            <a:r>
              <a:rPr lang="en-US" sz="3200" dirty="0" smtClean="0"/>
              <a:t>poorly understood by </a:t>
            </a:r>
            <a:r>
              <a:rPr lang="en-US" sz="3200" dirty="0" err="1" smtClean="0"/>
              <a:t>govts</a:t>
            </a:r>
            <a:r>
              <a:rPr lang="en-US" sz="3200" dirty="0" smtClean="0"/>
              <a:t> &amp; private sector; &amp; systematically underestimated.</a:t>
            </a:r>
          </a:p>
          <a:p>
            <a:r>
              <a:rPr lang="en-US" sz="3200" dirty="0" smtClean="0"/>
              <a:t>May contribute to fiscal/fin. </a:t>
            </a:r>
            <a:r>
              <a:rPr lang="en-US" sz="3200" i="1" dirty="0" smtClean="0"/>
              <a:t>instability</a:t>
            </a:r>
            <a:r>
              <a:rPr lang="en-US" sz="3200" dirty="0" smtClean="0"/>
              <a:t>: +3 </a:t>
            </a:r>
            <a:r>
              <a:rPr lang="en-US" sz="3200" dirty="0" err="1" smtClean="0"/>
              <a:t>yrs</a:t>
            </a:r>
            <a:r>
              <a:rPr lang="en-US" sz="3200" dirty="0" smtClean="0"/>
              <a:t> life </a:t>
            </a:r>
            <a:r>
              <a:rPr lang="en-US" sz="3200" dirty="0" err="1" smtClean="0"/>
              <a:t>expec</a:t>
            </a:r>
            <a:r>
              <a:rPr lang="en-US" sz="3200" dirty="0" smtClean="0"/>
              <a:t> ↑ aging cost ~ 50% GDP.</a:t>
            </a:r>
          </a:p>
          <a:p>
            <a:r>
              <a:rPr lang="en-US" sz="3200" i="1" dirty="0" smtClean="0"/>
              <a:t>Policy Rec’s</a:t>
            </a:r>
            <a:r>
              <a:rPr lang="en-US" sz="3200" dirty="0" smtClean="0"/>
              <a:t>: measure risk better; share risk; spread risk using K markets</a:t>
            </a:r>
          </a:p>
          <a:p>
            <a:r>
              <a:rPr lang="en-US" sz="3200" i="1" dirty="0" smtClean="0"/>
              <a:t>Outlook</a:t>
            </a:r>
            <a:r>
              <a:rPr lang="en-US" sz="3200" dirty="0" smtClean="0"/>
              <a:t>: some progress but not enough.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7A95-B2F9-4C7A-8002-580550FC0188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1105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7723" y="2133600"/>
            <a:ext cx="2216727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182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Overall Reaction: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half" idx="1"/>
          </p:nvPr>
        </p:nvSpPr>
        <p:spPr>
          <a:xfrm>
            <a:off x="381000" y="1143000"/>
            <a:ext cx="4114800" cy="5334000"/>
          </a:xfrm>
        </p:spPr>
        <p:txBody>
          <a:bodyPr/>
          <a:lstStyle/>
          <a:p>
            <a:r>
              <a:rPr lang="en-US" dirty="0" smtClean="0"/>
              <a:t>Timely, well explained, useful for RM introduction.</a:t>
            </a:r>
          </a:p>
          <a:p>
            <a:r>
              <a:rPr lang="en-US" dirty="0" smtClean="0"/>
              <a:t>Nice discussion of need to: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C00000"/>
                </a:solidFill>
              </a:rPr>
              <a:t>Measure better;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00FF"/>
                </a:solidFill>
              </a:rPr>
              <a:t>Mitigate: work longer, build human capital;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009900"/>
                </a:solidFill>
              </a:rPr>
              <a:t>Finance/insure.</a:t>
            </a:r>
          </a:p>
          <a:p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609600"/>
            <a:ext cx="4038600" cy="59436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Measurement: can get very political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EG are future </a:t>
            </a:r>
            <a:r>
              <a:rPr lang="en-US" dirty="0" err="1" smtClean="0">
                <a:solidFill>
                  <a:srgbClr val="C00000"/>
                </a:solidFill>
              </a:rPr>
              <a:t>SocSec</a:t>
            </a:r>
            <a:r>
              <a:rPr lang="en-US" dirty="0" smtClean="0">
                <a:solidFill>
                  <a:srgbClr val="C00000"/>
                </a:solidFill>
              </a:rPr>
              <a:t> and pension benefits “guaranteed?”</a:t>
            </a:r>
          </a:p>
          <a:p>
            <a:r>
              <a:rPr lang="en-US" dirty="0" smtClean="0">
                <a:solidFill>
                  <a:srgbClr val="FF00FF"/>
                </a:solidFill>
              </a:rPr>
              <a:t>Mitigation: underway globally</a:t>
            </a:r>
          </a:p>
          <a:p>
            <a:r>
              <a:rPr lang="en-US" dirty="0" smtClean="0">
                <a:solidFill>
                  <a:srgbClr val="009900"/>
                </a:solidFill>
              </a:rPr>
              <a:t>Finance/insure: </a:t>
            </a:r>
            <a:r>
              <a:rPr lang="en-US" i="1" dirty="0" smtClean="0">
                <a:solidFill>
                  <a:srgbClr val="009900"/>
                </a:solidFill>
              </a:rPr>
              <a:t>most useful </a:t>
            </a:r>
            <a:r>
              <a:rPr lang="en-US" dirty="0" smtClean="0">
                <a:solidFill>
                  <a:srgbClr val="009900"/>
                </a:solidFill>
              </a:rPr>
              <a:t>discussion</a:t>
            </a:r>
          </a:p>
          <a:p>
            <a:pPr lvl="1"/>
            <a:r>
              <a:rPr lang="en-US" dirty="0" smtClean="0">
                <a:solidFill>
                  <a:srgbClr val="009900"/>
                </a:solidFill>
              </a:rPr>
              <a:t>Esp. </a:t>
            </a:r>
            <a:r>
              <a:rPr lang="en-US" dirty="0" err="1" smtClean="0">
                <a:solidFill>
                  <a:srgbClr val="009900"/>
                </a:solidFill>
              </a:rPr>
              <a:t>wrt</a:t>
            </a:r>
            <a:r>
              <a:rPr lang="en-US" dirty="0" smtClean="0">
                <a:solidFill>
                  <a:srgbClr val="009900"/>
                </a:solidFill>
              </a:rPr>
              <a:t> longevity indexes, survival bonds, </a:t>
            </a:r>
            <a:r>
              <a:rPr lang="en-US" dirty="0" err="1" smtClean="0">
                <a:solidFill>
                  <a:srgbClr val="009900"/>
                </a:solidFill>
              </a:rPr>
              <a:t>etc</a:t>
            </a:r>
            <a:r>
              <a:rPr lang="en-US" dirty="0" smtClean="0">
                <a:solidFill>
                  <a:srgbClr val="009900"/>
                </a:solidFill>
              </a:rPr>
              <a:t> – mechanisms to pool risk better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BD412-7F98-4390-AE4E-85C9710E492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74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2712" y="228600"/>
            <a:ext cx="8610600" cy="762000"/>
          </a:xfrm>
        </p:spPr>
        <p:txBody>
          <a:bodyPr/>
          <a:lstStyle/>
          <a:p>
            <a:pPr algn="l"/>
            <a:r>
              <a:rPr lang="en-US" dirty="0" smtClean="0"/>
              <a:t>Useful on </a:t>
            </a:r>
            <a:r>
              <a:rPr lang="en-US" dirty="0" err="1" smtClean="0"/>
              <a:t>Govt</a:t>
            </a:r>
            <a:r>
              <a:rPr lang="en-US" dirty="0" smtClean="0"/>
              <a:t>/Intl </a:t>
            </a:r>
            <a:r>
              <a:rPr lang="en-US" dirty="0"/>
              <a:t>Agency Roles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143000"/>
            <a:ext cx="4495800" cy="541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FF0000"/>
                </a:solidFill>
              </a:rPr>
              <a:t>Encourage retirement diversification:</a:t>
            </a:r>
            <a:r>
              <a:rPr lang="en-US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Work longer, save more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3333CC"/>
                </a:solidFill>
              </a:rPr>
              <a:t>Strengthen insurance markets by supporting better regulation and data:</a:t>
            </a:r>
          </a:p>
          <a:p>
            <a:pPr lvl="1">
              <a:lnSpc>
                <a:spcPct val="80000"/>
              </a:lnSpc>
              <a:buFont typeface="Times New Roman" pitchFamily="18" charset="0"/>
              <a:buChar char="-"/>
            </a:pPr>
            <a:r>
              <a:rPr lang="en-US" dirty="0"/>
              <a:t>Retail innovation</a:t>
            </a:r>
          </a:p>
          <a:p>
            <a:pPr lvl="1">
              <a:lnSpc>
                <a:spcPct val="80000"/>
              </a:lnSpc>
              <a:buFont typeface="Times New Roman" pitchFamily="18" charset="0"/>
              <a:buChar char="-"/>
            </a:pPr>
            <a:r>
              <a:rPr lang="en-US" dirty="0"/>
              <a:t>Wholesale reinsurance, securitization </a:t>
            </a:r>
          </a:p>
          <a:p>
            <a:pPr lvl="1">
              <a:lnSpc>
                <a:spcPct val="80000"/>
              </a:lnSpc>
              <a:buFont typeface="Times New Roman" pitchFamily="18" charset="0"/>
              <a:buChar char="-"/>
            </a:pPr>
            <a:r>
              <a:rPr lang="en-AU" dirty="0"/>
              <a:t>Build Longevity Index for better guarantees</a:t>
            </a:r>
            <a:endParaRPr lang="en-US" dirty="0"/>
          </a:p>
        </p:txBody>
      </p:sp>
      <p:sp>
        <p:nvSpPr>
          <p:cNvPr id="3389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97425" y="1066800"/>
            <a:ext cx="4038600" cy="533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dirty="0"/>
              <a:t> </a:t>
            </a:r>
            <a:r>
              <a:rPr lang="en-AU" dirty="0">
                <a:solidFill>
                  <a:srgbClr val="009900"/>
                </a:solidFill>
              </a:rPr>
              <a:t>Create longevity hedges</a:t>
            </a:r>
            <a:r>
              <a:rPr lang="en-AU" dirty="0"/>
              <a:t> </a:t>
            </a:r>
          </a:p>
          <a:p>
            <a:pPr>
              <a:lnSpc>
                <a:spcPct val="80000"/>
              </a:lnSpc>
            </a:pPr>
            <a:r>
              <a:rPr lang="en-US" dirty="0"/>
              <a:t>Strengthen pensions: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Fund public and private pensions.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800000"/>
                </a:solidFill>
              </a:rPr>
              <a:t>Enhance </a:t>
            </a:r>
            <a:r>
              <a:rPr lang="en-US" dirty="0">
                <a:solidFill>
                  <a:srgbClr val="800000"/>
                </a:solidFill>
              </a:rPr>
              <a:t>access to RMs</a:t>
            </a:r>
            <a:r>
              <a:rPr lang="en-US" sz="2400" dirty="0"/>
              <a:t>	</a:t>
            </a:r>
          </a:p>
          <a:p>
            <a:pPr lvl="1">
              <a:lnSpc>
                <a:spcPct val="80000"/>
              </a:lnSpc>
              <a:buFont typeface="Arial" charset="0"/>
              <a:buChar char="-"/>
            </a:pPr>
            <a:r>
              <a:rPr lang="en-AU" dirty="0">
                <a:cs typeface="Times New Roman" pitchFamily="18" charset="0"/>
              </a:rPr>
              <a:t>Cut regulatory &amp; tax barriers to product development.</a:t>
            </a:r>
          </a:p>
          <a:p>
            <a:pPr lvl="1">
              <a:lnSpc>
                <a:spcPct val="80000"/>
              </a:lnSpc>
              <a:buFont typeface="Arial" charset="0"/>
              <a:buChar char="-"/>
            </a:pPr>
            <a:r>
              <a:rPr lang="en-AU" dirty="0">
                <a:cs typeface="Times New Roman" pitchFamily="18" charset="0"/>
              </a:rPr>
              <a:t>Reinsurance to jump-start securitization. 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07" y="5448300"/>
            <a:ext cx="1111543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799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458200" cy="685800"/>
          </a:xfrm>
        </p:spPr>
        <p:txBody>
          <a:bodyPr/>
          <a:lstStyle/>
          <a:p>
            <a:pPr algn="l"/>
            <a:r>
              <a:rPr lang="en-US" dirty="0" smtClean="0"/>
              <a:t>Next Step for Policy: </a:t>
            </a:r>
            <a:r>
              <a:rPr lang="en-US" dirty="0" smtClean="0">
                <a:solidFill>
                  <a:srgbClr val="009900"/>
                </a:solidFill>
              </a:rPr>
              <a:t>Welfare analysis  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371600"/>
            <a:ext cx="8534400" cy="4876800"/>
          </a:xfrm>
        </p:spPr>
        <p:txBody>
          <a:bodyPr/>
          <a:lstStyle/>
          <a:p>
            <a:r>
              <a:rPr lang="en-US" sz="3200" dirty="0" smtClean="0"/>
              <a:t>Example: Variable deferred annuities offer </a:t>
            </a:r>
            <a:r>
              <a:rPr lang="en-US" sz="3200" i="1" dirty="0" smtClean="0"/>
              <a:t>floor &amp; bump-up</a:t>
            </a:r>
            <a:r>
              <a:rPr lang="en-US" sz="3200" dirty="0" smtClean="0"/>
              <a:t> (if </a:t>
            </a:r>
            <a:r>
              <a:rPr lang="en-US" sz="3200" dirty="0" smtClean="0"/>
              <a:t>$ </a:t>
            </a:r>
            <a:r>
              <a:rPr lang="en-US" sz="3200" dirty="0" smtClean="0"/>
              <a:t>available)</a:t>
            </a:r>
          </a:p>
          <a:p>
            <a:pPr marL="696912" lvl="2" indent="0">
              <a:buNone/>
            </a:pPr>
            <a:r>
              <a:rPr lang="en-US" sz="2000" dirty="0" err="1"/>
              <a:t>Kartashov</a:t>
            </a:r>
            <a:r>
              <a:rPr lang="en-US" sz="2000" dirty="0"/>
              <a:t>/Maurer/Mitchell/</a:t>
            </a:r>
            <a:r>
              <a:rPr lang="en-US" sz="2000" dirty="0" err="1"/>
              <a:t>Rogalla</a:t>
            </a:r>
            <a:r>
              <a:rPr lang="en-US" sz="2000" dirty="0"/>
              <a:t>. “Lifecycle Portfolio Choice with Stochastic &amp; Systematic Longevity Risk, &amp; Variable Investment-Linked Deferred Annuities.” NBER WP 2011  </a:t>
            </a:r>
            <a:endParaRPr lang="en-US" sz="2000" dirty="0" smtClean="0"/>
          </a:p>
          <a:p>
            <a:pPr marL="344487" lvl="1" indent="0">
              <a:buNone/>
            </a:pPr>
            <a:endParaRPr lang="en-US" sz="1800" dirty="0"/>
          </a:p>
          <a:p>
            <a:r>
              <a:rPr lang="en-US" sz="2800" dirty="0" smtClean="0"/>
              <a:t>Two types of risk sharing: 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i="1" dirty="0" smtClean="0"/>
              <a:t>Nonparticipating</a:t>
            </a:r>
            <a:r>
              <a:rPr lang="en-US" sz="2800" dirty="0" smtClean="0"/>
              <a:t> </a:t>
            </a:r>
            <a:r>
              <a:rPr lang="en-US" sz="2800" dirty="0"/>
              <a:t>policy: insurer bears all risk </a:t>
            </a:r>
            <a:r>
              <a:rPr lang="en-US" sz="2400" dirty="0"/>
              <a:t>(stock </a:t>
            </a:r>
            <a:r>
              <a:rPr lang="en-US" sz="2400" dirty="0" err="1" smtClean="0"/>
              <a:t>mkt</a:t>
            </a:r>
            <a:r>
              <a:rPr lang="en-US" sz="2400" dirty="0" smtClean="0"/>
              <a:t>, survival, </a:t>
            </a:r>
            <a:r>
              <a:rPr lang="en-US" sz="2400" dirty="0"/>
              <a:t>interest rate)</a:t>
            </a:r>
            <a:endParaRPr lang="en-US" sz="2800" dirty="0"/>
          </a:p>
          <a:p>
            <a:pPr lvl="1">
              <a:buFont typeface="Wingdings" pitchFamily="2" charset="2"/>
              <a:buChar char="ü"/>
            </a:pPr>
            <a:r>
              <a:rPr lang="en-US" sz="2800" i="1" dirty="0"/>
              <a:t>Participating</a:t>
            </a:r>
            <a:r>
              <a:rPr lang="en-US" sz="2800" dirty="0"/>
              <a:t> policy (usually VA): </a:t>
            </a:r>
            <a:r>
              <a:rPr lang="en-US" sz="2800" dirty="0" smtClean="0"/>
              <a:t>participants share risks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27F1-9829-42F1-BC6D-36DC633494E6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8213" y="5486400"/>
            <a:ext cx="1268413" cy="934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87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62000"/>
          </a:xfrm>
        </p:spPr>
        <p:txBody>
          <a:bodyPr/>
          <a:lstStyle/>
          <a:p>
            <a:pPr algn="l"/>
            <a:r>
              <a:rPr lang="de-DE" dirty="0" smtClean="0"/>
              <a:t>Multi-</a:t>
            </a:r>
            <a:r>
              <a:rPr lang="de-DE" dirty="0" err="1" smtClean="0"/>
              <a:t>Period</a:t>
            </a:r>
            <a:r>
              <a:rPr lang="de-DE" dirty="0" smtClean="0"/>
              <a:t> Life-Cycle Model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2400" y="944803"/>
            <a:ext cx="8839200" cy="4160597"/>
          </a:xfrm>
        </p:spPr>
        <p:txBody>
          <a:bodyPr/>
          <a:lstStyle/>
          <a:p>
            <a:pPr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</a:rPr>
              <a:t>Household (dynamic </a:t>
            </a:r>
            <a:r>
              <a:rPr lang="en-US" sz="2800" dirty="0" smtClean="0">
                <a:latin typeface="Arial" charset="0"/>
              </a:rPr>
              <a:t>utility optimizer) selects annual </a:t>
            </a:r>
            <a:r>
              <a:rPr lang="en-US" sz="2800" dirty="0" err="1" smtClean="0">
                <a:latin typeface="Arial" charset="0"/>
              </a:rPr>
              <a:t>consumpt</a:t>
            </a:r>
            <a:r>
              <a:rPr lang="en-US" sz="2800" dirty="0" smtClean="0">
                <a:latin typeface="Arial" charset="0"/>
              </a:rPr>
              <a:t>/</a:t>
            </a:r>
            <a:r>
              <a:rPr lang="en-US" sz="2800" dirty="0" err="1" smtClean="0">
                <a:latin typeface="Arial" charset="0"/>
              </a:rPr>
              <a:t>invst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400" dirty="0" smtClean="0">
                <a:latin typeface="Arial" charset="0"/>
              </a:rPr>
              <a:t>(</a:t>
            </a:r>
            <a:r>
              <a:rPr lang="en-US" sz="2400" dirty="0" smtClean="0">
                <a:latin typeface="Arial" charset="0"/>
              </a:rPr>
              <a:t>stocks/bonds/VILDAs)</a:t>
            </a:r>
          </a:p>
          <a:p>
            <a:pPr lvl="1" defTabSz="914400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Utility CRRA (RRA=5</a:t>
            </a:r>
            <a:r>
              <a:rPr lang="en-US" sz="2400" dirty="0" smtClean="0">
                <a:latin typeface="Arial" charset="0"/>
              </a:rPr>
              <a:t>, </a:t>
            </a:r>
            <a:r>
              <a:rPr lang="en-US" sz="2400" dirty="0">
                <a:latin typeface="Arial" charset="0"/>
              </a:rPr>
              <a:t>DF=0.96; no </a:t>
            </a:r>
            <a:r>
              <a:rPr lang="en-US" sz="2400" dirty="0" smtClean="0">
                <a:latin typeface="Arial" charset="0"/>
              </a:rPr>
              <a:t>bequest)</a:t>
            </a:r>
            <a:endParaRPr lang="en-US" sz="2400" dirty="0" smtClean="0">
              <a:latin typeface="Arial" charset="0"/>
            </a:endParaRPr>
          </a:p>
          <a:p>
            <a:pPr lvl="1" defTabSz="914400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Stochastic, </a:t>
            </a:r>
            <a:r>
              <a:rPr lang="en-US" sz="2400" dirty="0" err="1" smtClean="0">
                <a:latin typeface="Arial" charset="0"/>
              </a:rPr>
              <a:t>unspanned</a:t>
            </a:r>
            <a:r>
              <a:rPr lang="en-US" sz="2400" dirty="0" smtClean="0">
                <a:latin typeface="Arial" charset="0"/>
              </a:rPr>
              <a:t> labor </a:t>
            </a:r>
            <a:r>
              <a:rPr lang="en-US" sz="2400" dirty="0" smtClean="0">
                <a:latin typeface="Arial" charset="0"/>
              </a:rPr>
              <a:t>income</a:t>
            </a:r>
            <a:endParaRPr lang="en-US" sz="2400" dirty="0" smtClean="0">
              <a:latin typeface="Arial" charset="0"/>
            </a:endParaRPr>
          </a:p>
          <a:p>
            <a:pPr lvl="1" defTabSz="914400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Retire @ age </a:t>
            </a:r>
            <a:r>
              <a:rPr lang="en-US" sz="2400" dirty="0" smtClean="0">
                <a:latin typeface="Arial" charset="0"/>
              </a:rPr>
              <a:t>67 </a:t>
            </a:r>
            <a:r>
              <a:rPr lang="en-US" sz="2400" dirty="0" smtClean="0">
                <a:latin typeface="Arial" charset="0"/>
              </a:rPr>
              <a:t>(</a:t>
            </a:r>
            <a:r>
              <a:rPr lang="en-US" sz="2400" dirty="0" err="1" smtClean="0">
                <a:latin typeface="Arial" charset="0"/>
              </a:rPr>
              <a:t>Soc</a:t>
            </a:r>
            <a:r>
              <a:rPr lang="en-US" sz="2400" dirty="0" smtClean="0">
                <a:latin typeface="Arial" charset="0"/>
              </a:rPr>
              <a:t> Sec 40</a:t>
            </a:r>
            <a:r>
              <a:rPr lang="en-US" sz="2400" dirty="0" smtClean="0">
                <a:latin typeface="Arial" charset="0"/>
              </a:rPr>
              <a:t>% </a:t>
            </a:r>
            <a:r>
              <a:rPr lang="en-US" sz="2400" dirty="0" smtClean="0">
                <a:latin typeface="Arial" charset="0"/>
              </a:rPr>
              <a:t>final pay)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200" dirty="0" smtClean="0">
                <a:solidFill>
                  <a:srgbClr val="FF0000"/>
                </a:solidFill>
                <a:latin typeface="Arial" charset="0"/>
              </a:rPr>
              <a:t>Uncertain time of death between age 20-120</a:t>
            </a:r>
          </a:p>
          <a:p>
            <a:pPr lvl="2"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Arial" charset="0"/>
              </a:rPr>
              <a:t>Known survival table, </a:t>
            </a:r>
            <a:r>
              <a:rPr lang="en-US" sz="2800" i="1" dirty="0" smtClean="0">
                <a:solidFill>
                  <a:srgbClr val="FF0000"/>
                </a:solidFill>
                <a:latin typeface="Arial" charset="0"/>
              </a:rPr>
              <a:t>versus</a:t>
            </a:r>
            <a:endParaRPr lang="en-US" sz="2800" i="1" dirty="0" smtClean="0">
              <a:solidFill>
                <a:srgbClr val="FF0000"/>
              </a:solidFill>
              <a:latin typeface="Arial" charset="0"/>
            </a:endParaRPr>
          </a:p>
          <a:p>
            <a:pPr lvl="2">
              <a:lnSpc>
                <a:spcPct val="9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Arial" charset="0"/>
              </a:rPr>
              <a:t>Stochastic survival </a:t>
            </a:r>
            <a:r>
              <a:rPr lang="en-US" sz="2000" i="1" dirty="0" smtClean="0">
                <a:latin typeface="Arial" charset="0"/>
              </a:rPr>
              <a:t>(CBD 2008: 2-factor </a:t>
            </a:r>
            <a:r>
              <a:rPr lang="en-US" sz="2000" i="1" dirty="0" smtClean="0">
                <a:latin typeface="Arial" charset="0"/>
              </a:rPr>
              <a:t>model; fitted US </a:t>
            </a:r>
            <a:r>
              <a:rPr lang="en-US" sz="2000" i="1" dirty="0" err="1" smtClean="0">
                <a:latin typeface="Arial" charset="0"/>
              </a:rPr>
              <a:t>f.rates</a:t>
            </a:r>
            <a:r>
              <a:rPr lang="en-US" sz="2000" i="1" dirty="0" smtClean="0">
                <a:latin typeface="Arial" charset="0"/>
              </a:rPr>
              <a:t> </a:t>
            </a:r>
            <a:r>
              <a:rPr lang="en-US" sz="2000" i="1" dirty="0" smtClean="0">
                <a:latin typeface="Arial" charset="0"/>
              </a:rPr>
              <a:t>1933-2007; </a:t>
            </a:r>
          </a:p>
          <a:p>
            <a:pPr defTabSz="9144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</a:rPr>
              <a:t>Incomplete annuity </a:t>
            </a:r>
            <a:r>
              <a:rPr lang="en-US" sz="2800" dirty="0" smtClean="0">
                <a:latin typeface="Arial" charset="0"/>
              </a:rPr>
              <a:t>markets</a:t>
            </a:r>
          </a:p>
          <a:p>
            <a:pPr lvl="1" defTabSz="914400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Deferred </a:t>
            </a:r>
            <a:r>
              <a:rPr lang="en-US" sz="2400" dirty="0" smtClean="0">
                <a:latin typeface="Arial" charset="0"/>
              </a:rPr>
              <a:t>life annuity w/ investment-linked </a:t>
            </a:r>
            <a:r>
              <a:rPr lang="en-US" sz="2400" dirty="0" smtClean="0">
                <a:latin typeface="Arial" charset="0"/>
              </a:rPr>
              <a:t>payments from age </a:t>
            </a:r>
            <a:r>
              <a:rPr lang="en-US" sz="2400" dirty="0" smtClean="0">
                <a:latin typeface="Arial" charset="0"/>
              </a:rPr>
              <a:t>67+</a:t>
            </a:r>
            <a:endParaRPr lang="en-US" sz="2400" dirty="0" smtClean="0">
              <a:latin typeface="Arial" charset="0"/>
            </a:endParaRPr>
          </a:p>
          <a:p>
            <a:pPr lvl="1" defTabSz="914400"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</a:rPr>
              <a:t>No annuity purchases </a:t>
            </a:r>
            <a:r>
              <a:rPr lang="en-US" sz="2400" dirty="0" smtClean="0">
                <a:latin typeface="Arial" charset="0"/>
              </a:rPr>
              <a:t>&gt; 67</a:t>
            </a:r>
            <a:endParaRPr lang="en-US" sz="2800" dirty="0" smtClean="0">
              <a:latin typeface="Arial" charset="0"/>
            </a:endParaRPr>
          </a:p>
          <a:p>
            <a:endParaRPr lang="de-DE" sz="3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6017971" y="6172200"/>
            <a:ext cx="2895600" cy="457200"/>
          </a:xfrm>
        </p:spPr>
        <p:txBody>
          <a:bodyPr/>
          <a:lstStyle/>
          <a:p>
            <a:pPr algn="r"/>
            <a:fld id="{C62DD6B9-49DE-465E-AA9E-3E959C3D9616}" type="slidenum">
              <a:rPr lang="en-US" smtClean="0"/>
              <a:pPr algn="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557929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/>
            <a:r>
              <a:rPr lang="en-US" dirty="0">
                <a:latin typeface="Arial" charset="0"/>
              </a:rPr>
              <a:t>Numerical solution dynamic optimization; MC </a:t>
            </a:r>
            <a:r>
              <a:rPr lang="en-US" dirty="0" err="1">
                <a:latin typeface="Arial" charset="0"/>
              </a:rPr>
              <a:t>Sim</a:t>
            </a:r>
            <a:r>
              <a:rPr lang="en-US" dirty="0">
                <a:latin typeface="Arial" charset="0"/>
              </a:rPr>
              <a:t> w/ 1 M </a:t>
            </a:r>
            <a:r>
              <a:rPr lang="en-US" dirty="0" err="1">
                <a:latin typeface="Arial" charset="0"/>
              </a:rPr>
              <a:t>LifeCycles</a:t>
            </a:r>
            <a:r>
              <a:rPr lang="en-US" dirty="0">
                <a:latin typeface="Arial" charset="0"/>
              </a:rPr>
              <a:t> </a:t>
            </a:r>
            <a:r>
              <a:rPr lang="en-US" sz="2800" dirty="0">
                <a:latin typeface="Arial" charset="0"/>
              </a:rPr>
              <a:t/>
            </a:r>
            <a:br>
              <a:rPr lang="en-US" sz="2800" dirty="0">
                <a:latin typeface="Arial" charset="0"/>
              </a:rPr>
            </a:br>
            <a:r>
              <a:rPr lang="en-US" sz="2800" dirty="0">
                <a:latin typeface="Arial" charset="0"/>
              </a:rPr>
              <a:t/>
            </a:r>
            <a:br>
              <a:rPr lang="en-US" sz="2800" dirty="0">
                <a:latin typeface="Arial" charset="0"/>
              </a:rPr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6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latin typeface="Arial" charset="0"/>
              </a:rPr>
              <a:t>Self-Insurance: Sufficient </a:t>
            </a:r>
            <a:r>
              <a:rPr lang="en-US" sz="3600" dirty="0">
                <a:latin typeface="Arial" charset="0"/>
              </a:rPr>
              <a:t>premiums </a:t>
            </a:r>
            <a:r>
              <a:rPr lang="en-US" sz="3600" dirty="0" smtClean="0">
                <a:latin typeface="Arial" charset="0"/>
              </a:rPr>
              <a:t>to cover 99.99</a:t>
            </a:r>
            <a:r>
              <a:rPr lang="en-US" sz="3600" dirty="0">
                <a:latin typeface="Arial" charset="0"/>
              </a:rPr>
              <a:t>% </a:t>
            </a:r>
            <a:r>
              <a:rPr lang="en-US" sz="3600" dirty="0" err="1" smtClean="0">
                <a:latin typeface="Arial" charset="0"/>
              </a:rPr>
              <a:t>quantile</a:t>
            </a:r>
            <a:endParaRPr lang="en-US" sz="36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3600" dirty="0" smtClean="0">
                <a:latin typeface="Arial" charset="0"/>
              </a:rPr>
              <a:t>Participating </a:t>
            </a:r>
            <a:r>
              <a:rPr lang="en-US" sz="3600" dirty="0">
                <a:latin typeface="Arial" charset="0"/>
              </a:rPr>
              <a:t>annuities (updating rule) </a:t>
            </a:r>
            <a:endParaRPr lang="en-US" sz="4400" dirty="0">
              <a:latin typeface="Arial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3600" i="1" dirty="0" smtClean="0">
                <a:sym typeface="Wingdings" pitchFamily="2" charset="2"/>
              </a:rPr>
              <a:t> </a:t>
            </a:r>
            <a:r>
              <a:rPr lang="en-US" sz="3600" i="1" dirty="0" smtClean="0"/>
              <a:t>Result</a:t>
            </a:r>
            <a:r>
              <a:rPr lang="en-US" sz="3600" dirty="0"/>
              <a:t>: </a:t>
            </a:r>
            <a:r>
              <a:rPr lang="en-US" sz="3600" dirty="0" smtClean="0"/>
              <a:t>Higher </a:t>
            </a:r>
            <a:r>
              <a:rPr lang="en-US" sz="3600" dirty="0"/>
              <a:t>lifetime consumption </a:t>
            </a:r>
            <a:r>
              <a:rPr lang="en-US" sz="3600" dirty="0" smtClean="0"/>
              <a:t>with participating annuity</a:t>
            </a:r>
            <a:endParaRPr lang="en-US" sz="3600" dirty="0">
              <a:latin typeface="Arial" charset="0"/>
            </a:endParaRPr>
          </a:p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7A95-B2F9-4C7A-8002-580550FC018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04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</TotalTime>
  <Words>793</Words>
  <Application>Microsoft Office PowerPoint</Application>
  <PresentationFormat>On-screen Show (4:3)</PresentationFormat>
  <Paragraphs>107</Paragraphs>
  <Slides>11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Edge</vt:lpstr>
      <vt:lpstr>Microsoft Clip Gallery</vt:lpstr>
      <vt:lpstr>The Financial Sector Impact of Longevity Laura Kodres,  S. Erik Oppers,   John Kiff,  Michael Kisser   </vt:lpstr>
      <vt:lpstr>Medical Journals: Babies Born Today To Live 100 or Beyond</vt:lpstr>
      <vt:lpstr>Survival fan: Female age 20</vt:lpstr>
      <vt:lpstr>2012 IMF Global Financial Security Report: Ch 4  </vt:lpstr>
      <vt:lpstr>Overall Reaction:</vt:lpstr>
      <vt:lpstr>Useful on Govt/Intl Agency Roles</vt:lpstr>
      <vt:lpstr>Next Step for Policy: Welfare analysis  </vt:lpstr>
      <vt:lpstr>Multi-Period Life-Cycle Model</vt:lpstr>
      <vt:lpstr>Numerical solution dynamic optimization; MC Sim w/ 1 M LifeCycles   </vt:lpstr>
      <vt:lpstr>Mean % Consumption Increase with Participating vs Nonparticipating VAs </vt:lpstr>
      <vt:lpstr>Conclusions:</vt:lpstr>
    </vt:vector>
  </TitlesOfParts>
  <Company>Dartmouth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Precautionary Saving and Entrepreneurship</dc:title>
  <dc:creator>2006</dc:creator>
  <cp:lastModifiedBy>Mitchell, Olivia</cp:lastModifiedBy>
  <cp:revision>693</cp:revision>
  <dcterms:created xsi:type="dcterms:W3CDTF">2005-06-15T23:14:20Z</dcterms:created>
  <dcterms:modified xsi:type="dcterms:W3CDTF">2012-05-11T15:38:46Z</dcterms:modified>
</cp:coreProperties>
</file>