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65" r:id="rId2"/>
  </p:sldMasterIdLst>
  <p:notesMasterIdLst>
    <p:notesMasterId r:id="rId24"/>
  </p:notesMasterIdLst>
  <p:sldIdLst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86" r:id="rId11"/>
    <p:sldId id="276" r:id="rId12"/>
    <p:sldId id="277" r:id="rId13"/>
    <p:sldId id="278" r:id="rId14"/>
    <p:sldId id="279" r:id="rId15"/>
    <p:sldId id="287" r:id="rId16"/>
    <p:sldId id="280" r:id="rId17"/>
    <p:sldId id="281" r:id="rId18"/>
    <p:sldId id="282" r:id="rId19"/>
    <p:sldId id="283" r:id="rId20"/>
    <p:sldId id="284" r:id="rId21"/>
    <p:sldId id="288" r:id="rId22"/>
    <p:sldId id="285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6248" autoAdjust="0"/>
    <p:restoredTop sz="94697" autoAdjust="0"/>
  </p:normalViewPr>
  <p:slideViewPr>
    <p:cSldViewPr>
      <p:cViewPr varScale="1">
        <p:scale>
          <a:sx n="44" d="100"/>
          <a:sy n="44" d="100"/>
        </p:scale>
        <p:origin x="-124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EA7EAB-00AD-4C82-85E6-8794625A2AB3}" type="datetimeFigureOut">
              <a:rPr lang="en-US" smtClean="0"/>
              <a:pPr/>
              <a:t>5/11/2012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8F3018-3892-4A79-857C-B6CAE73F905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First set of questions</a:t>
            </a:r>
            <a:r>
              <a:rPr lang="en-US" baseline="0" dirty="0" smtClean="0"/>
              <a:t> over well traveled territory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94B53D-6419-42BF-B391-99D6F983EB3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8F3018-3892-4A79-857C-B6CAE73F905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entry-slide-title-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9525"/>
            <a:ext cx="914400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2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2513013" y="1919288"/>
            <a:ext cx="6630987" cy="1470025"/>
          </a:xfrm>
        </p:spPr>
        <p:txBody>
          <a:bodyPr lIns="457200" rIns="457200" anchor="ctr"/>
          <a:lstStyle>
            <a:lvl1pPr>
              <a:defRPr>
                <a:solidFill>
                  <a:srgbClr val="003399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203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2513013" y="3886200"/>
            <a:ext cx="6627812" cy="1752600"/>
          </a:xfrm>
        </p:spPr>
        <p:txBody>
          <a:bodyPr lIns="457200" rIns="457200"/>
          <a:lstStyle>
            <a:lvl1pPr marL="0" indent="0">
              <a:buFontTx/>
              <a:buNone/>
              <a:defRPr>
                <a:solidFill>
                  <a:srgbClr val="003399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092950" y="6516688"/>
            <a:ext cx="1582738" cy="320675"/>
          </a:xfrm>
        </p:spPr>
        <p:txBody>
          <a:bodyPr/>
          <a:lstStyle>
            <a:lvl1pPr>
              <a:defRPr>
                <a:solidFill>
                  <a:srgbClr val="003399"/>
                </a:solidFill>
              </a:defRPr>
            </a:lvl1pPr>
          </a:lstStyle>
          <a:p>
            <a:pPr>
              <a:defRPr/>
            </a:pPr>
            <a:fld id="{1E4312B2-5599-4BAB-9629-F8FF3E2D26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3375" y="455613"/>
            <a:ext cx="1998663" cy="56705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4213" y="455613"/>
            <a:ext cx="5846762" cy="56705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56F685-8D31-4F3D-8A52-5F9F92A1AC1B}" type="slidenum">
              <a:rPr lang="en-US"/>
              <a:pPr>
                <a:defRPr/>
              </a:pPr>
              <a:t>‹#›</a:t>
            </a:fld>
            <a:r>
              <a:rPr lang="en-US"/>
              <a:t>, date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entry-slide-title-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9525"/>
            <a:ext cx="914400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505" name="Rectangle 9"/>
          <p:cNvSpPr>
            <a:spLocks noGrp="1" noChangeArrowheads="1"/>
          </p:cNvSpPr>
          <p:nvPr>
            <p:ph type="ctrTitle"/>
          </p:nvPr>
        </p:nvSpPr>
        <p:spPr>
          <a:xfrm>
            <a:off x="2513013" y="1919288"/>
            <a:ext cx="6630987" cy="1470025"/>
          </a:xfrm>
        </p:spPr>
        <p:txBody>
          <a:bodyPr lIns="457200" rIns="457200" anchor="ctr"/>
          <a:lstStyle>
            <a:lvl1pPr>
              <a:defRPr sz="4500"/>
            </a:lvl1pPr>
          </a:lstStyle>
          <a:p>
            <a:r>
              <a:rPr lang="en-US" dirty="0"/>
              <a:t>Click to edit Master</a:t>
            </a:r>
            <a:br>
              <a:rPr lang="en-US" dirty="0"/>
            </a:br>
            <a:r>
              <a:rPr lang="en-US" dirty="0"/>
              <a:t>title style</a:t>
            </a:r>
          </a:p>
        </p:txBody>
      </p:sp>
      <p:sp>
        <p:nvSpPr>
          <p:cNvPr id="106506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2513013" y="3886200"/>
            <a:ext cx="6627812" cy="1752600"/>
          </a:xfrm>
        </p:spPr>
        <p:txBody>
          <a:bodyPr lIns="457200" rIns="457200"/>
          <a:lstStyle>
            <a:lvl1pPr marL="0" indent="0">
              <a:buFontTx/>
              <a:buNone/>
              <a:defRPr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092950" y="6516688"/>
            <a:ext cx="1582738" cy="3206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6694AA-2A09-4281-A0AC-055865A5D5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14CD66-9604-4305-B5A8-78B29733E3FB}" type="slidenum">
              <a:rPr lang="en-US"/>
              <a:pPr>
                <a:defRPr/>
              </a:pPr>
              <a:t>‹#›</a:t>
            </a:fld>
            <a:r>
              <a:rPr lang="en-US"/>
              <a:t>, date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3" y="1600200"/>
            <a:ext cx="39227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9325" y="1600200"/>
            <a:ext cx="39227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642101-ADE3-4411-8509-CE09211AA481}" type="slidenum">
              <a:rPr lang="en-US"/>
              <a:pPr>
                <a:defRPr/>
              </a:pPr>
              <a:t>‹#›</a:t>
            </a:fld>
            <a:r>
              <a:rPr lang="en-US"/>
              <a:t>, date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7529-EAD9-48B3-91A9-187C3E17D5BF}" type="slidenum">
              <a:rPr lang="en-US"/>
              <a:pPr>
                <a:defRPr/>
              </a:pPr>
              <a:t>‹#›</a:t>
            </a:fld>
            <a:r>
              <a:rPr lang="en-US"/>
              <a:t>, date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B575DE-90EA-43E8-99E7-C79D7B8D1FF9}" type="slidenum">
              <a:rPr lang="en-US"/>
              <a:pPr>
                <a:defRPr/>
              </a:pPr>
              <a:t>‹#›</a:t>
            </a:fld>
            <a:r>
              <a:rPr lang="en-US"/>
              <a:t>, date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B785DD-37C5-4445-A386-69E4688B873F}" type="slidenum">
              <a:rPr lang="en-US"/>
              <a:pPr>
                <a:defRPr/>
              </a:pPr>
              <a:t>‹#›</a:t>
            </a:fld>
            <a:r>
              <a:rPr lang="en-US"/>
              <a:t>, date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2A11DA-FCFA-40A2-8A7C-551411CC873A}" type="slidenum">
              <a:rPr lang="en-US"/>
              <a:pPr>
                <a:defRPr/>
              </a:pPr>
              <a:t>‹#›</a:t>
            </a:fld>
            <a:r>
              <a:rPr lang="en-US"/>
              <a:t>, date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39C79-261A-4A22-ACC0-31F52339D5E6}" type="slidenum">
              <a:rPr lang="en-US"/>
              <a:pPr>
                <a:defRPr/>
              </a:pPr>
              <a:t>‹#›</a:t>
            </a:fld>
            <a:r>
              <a:rPr lang="en-US"/>
              <a:t>, date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2F412E-6CE6-4894-9AD8-4FECDCDD323A}" type="slidenum">
              <a:rPr lang="en-US"/>
              <a:pPr>
                <a:defRPr/>
              </a:pPr>
              <a:t>‹#›</a:t>
            </a:fld>
            <a:r>
              <a:rPr lang="en-US"/>
              <a:t>, date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2CA046-3722-4950-924C-5359C54C5ADE}" type="slidenum">
              <a:rPr lang="en-US"/>
              <a:pPr>
                <a:defRPr/>
              </a:pPr>
              <a:t>‹#›</a:t>
            </a:fld>
            <a:r>
              <a:rPr lang="en-US"/>
              <a:t>, date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3375" y="455613"/>
            <a:ext cx="1998663" cy="56705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4213" y="455613"/>
            <a:ext cx="5846762" cy="56705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65EA59-A23C-4E7E-9995-208EA4FE05B4}" type="slidenum">
              <a:rPr lang="en-US"/>
              <a:pPr>
                <a:defRPr/>
              </a:pPr>
              <a:t>‹#›</a:t>
            </a:fld>
            <a:r>
              <a:rPr lang="en-US"/>
              <a:t>, date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e-DE" noProof="0" smtClean="0"/>
              <a:t>Titelmasterformat durch Klicken bearbeiten</a:t>
            </a:r>
            <a:endParaRPr lang="de-DE" noProof="0" dirty="0"/>
          </a:p>
        </p:txBody>
      </p:sp>
      <p:sp>
        <p:nvSpPr>
          <p:cNvPr id="11" name="Datumsplatzhalter 10"/>
          <p:cNvSpPr>
            <a:spLocks noGrp="1"/>
          </p:cNvSpPr>
          <p:nvPr>
            <p:ph type="dt" sz="half" idx="12"/>
          </p:nvPr>
        </p:nvSpPr>
        <p:spPr>
          <a:xfrm>
            <a:off x="7658100" y="6533584"/>
            <a:ext cx="833438" cy="270000"/>
          </a:xfrm>
          <a:prstGeom prst="rect">
            <a:avLst/>
          </a:prstGeom>
        </p:spPr>
        <p:txBody>
          <a:bodyPr/>
          <a:lstStyle/>
          <a:p>
            <a:fld id="{9B53848B-43D9-429C-B194-D615AA2F7A70}" type="datetime1">
              <a:rPr lang="en-GB" smtClean="0">
                <a:solidFill>
                  <a:srgbClr val="B2C1CA">
                    <a:lumMod val="75000"/>
                  </a:srgbClr>
                </a:solidFill>
              </a:rPr>
              <a:pPr/>
              <a:t>11/05/2012</a:t>
            </a:fld>
            <a:endParaRPr lang="de-DE" dirty="0">
              <a:solidFill>
                <a:srgbClr val="B2C1CA">
                  <a:lumMod val="75000"/>
                </a:srgbClr>
              </a:solidFill>
            </a:endParaRPr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D56DB8AA-803C-49D2-90AA-1140CE72DCD7}" type="slidenum">
              <a:rPr lang="de-DE" smtClean="0">
                <a:solidFill>
                  <a:srgbClr val="B2C1CA">
                    <a:lumMod val="75000"/>
                  </a:srgbClr>
                </a:solidFill>
              </a:rPr>
              <a:pPr/>
              <a:t>‹#›</a:t>
            </a:fld>
            <a:endParaRPr lang="de-DE" dirty="0">
              <a:solidFill>
                <a:srgbClr val="B2C1CA">
                  <a:lumMod val="75000"/>
                </a:srgbClr>
              </a:solidFill>
            </a:endParaRPr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4"/>
          </p:nvPr>
        </p:nvSpPr>
        <p:spPr>
          <a:xfrm>
            <a:off x="4291790" y="6526134"/>
            <a:ext cx="3305175" cy="270000"/>
          </a:xfrm>
          <a:prstGeom prst="rect">
            <a:avLst/>
          </a:prstGeom>
        </p:spPr>
        <p:txBody>
          <a:bodyPr/>
          <a:lstStyle/>
          <a:p>
            <a:endParaRPr lang="de-DE" dirty="0">
              <a:solidFill>
                <a:srgbClr val="B2C1CA">
                  <a:lumMod val="75000"/>
                </a:srgbClr>
              </a:solidFill>
            </a:endParaRPr>
          </a:p>
        </p:txBody>
      </p:sp>
      <p:sp>
        <p:nvSpPr>
          <p:cNvPr id="12" name="Rechteck 11"/>
          <p:cNvSpPr/>
          <p:nvPr userDrawn="1"/>
        </p:nvSpPr>
        <p:spPr>
          <a:xfrm>
            <a:off x="287711" y="1261845"/>
            <a:ext cx="8568952" cy="519933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3" y="1600200"/>
            <a:ext cx="39227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9325" y="1600200"/>
            <a:ext cx="39227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2711BC-CB1F-4E99-8CB3-0C61FE49B3B7}" type="slidenum">
              <a:rPr lang="en-US"/>
              <a:pPr>
                <a:defRPr/>
              </a:pPr>
              <a:t>‹#›</a:t>
            </a:fld>
            <a:r>
              <a:rPr lang="en-US"/>
              <a:t>, date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5BF2D6-F2CE-4825-AA43-5FCA2B174C18}" type="slidenum">
              <a:rPr lang="en-US"/>
              <a:pPr>
                <a:defRPr/>
              </a:pPr>
              <a:t>‹#›</a:t>
            </a:fld>
            <a:r>
              <a:rPr lang="en-US"/>
              <a:t>, date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3024A-A1CF-4A6E-8F6A-5095CE996DF9}" type="slidenum">
              <a:rPr lang="en-US"/>
              <a:pPr>
                <a:defRPr/>
              </a:pPr>
              <a:t>‹#›</a:t>
            </a:fld>
            <a:r>
              <a:rPr lang="en-US"/>
              <a:t>, date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2A010B-BAF6-40A5-B717-FF159C823536}" type="slidenum">
              <a:rPr lang="en-US"/>
              <a:pPr>
                <a:defRPr/>
              </a:pPr>
              <a:t>‹#›</a:t>
            </a:fld>
            <a:r>
              <a:rPr lang="en-US"/>
              <a:t>, date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9224A6-702E-4A01-99F0-96056F73EC9A}" type="slidenum">
              <a:rPr lang="en-US"/>
              <a:pPr>
                <a:defRPr/>
              </a:pPr>
              <a:t>‹#›</a:t>
            </a:fld>
            <a:r>
              <a:rPr lang="en-US"/>
              <a:t>, date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84531-87E1-44F5-B3D0-04F68C17036F}" type="slidenum">
              <a:rPr lang="en-US"/>
              <a:pPr>
                <a:defRPr/>
              </a:pPr>
              <a:t>‹#›</a:t>
            </a:fld>
            <a:r>
              <a:rPr lang="en-US"/>
              <a:t>, date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EA0DC2-634B-4A4B-A9CE-6B1EFB94E78A}" type="slidenum">
              <a:rPr lang="en-US"/>
              <a:pPr>
                <a:defRPr/>
              </a:pPr>
              <a:t>‹#›</a:t>
            </a:fld>
            <a:r>
              <a:rPr lang="en-US"/>
              <a:t>, date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34EA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1" descr="entry-slide-content-dark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0" y="-9525"/>
            <a:ext cx="914400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684213" y="455613"/>
            <a:ext cx="79978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3316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1600200"/>
            <a:ext cx="799782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7184" name="Rectangle 1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08363" y="6516688"/>
            <a:ext cx="2895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85" name="Rectangle 1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16688" y="6516688"/>
            <a:ext cx="2166937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1584800-6692-4F7A-844A-C16EE7CAB8D0}" type="slidenum">
              <a:rPr lang="en-US" smtClean="0"/>
              <a:pPr>
                <a:defRPr/>
              </a:pPr>
              <a:t>‹#›</a:t>
            </a:fld>
            <a:r>
              <a:rPr lang="en-US" dirty="0" smtClean="0"/>
              <a:t>, date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694" r:id="rId2"/>
    <p:sldLayoutId id="2147483692" r:id="rId3"/>
    <p:sldLayoutId id="2147483691" r:id="rId4"/>
    <p:sldLayoutId id="2147483690" r:id="rId5"/>
    <p:sldLayoutId id="2147483689" r:id="rId6"/>
    <p:sldLayoutId id="2147483688" r:id="rId7"/>
    <p:sldLayoutId id="2147483687" r:id="rId8"/>
    <p:sldLayoutId id="2147483686" r:id="rId9"/>
    <p:sldLayoutId id="2147483685" r:id="rId10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 Narrow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 Narrow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 Narrow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 Narrow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 Narrow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 Narrow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 Narrow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Arial" pitchFamily="34" charset="0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Arial" pitchFamily="34" charset="0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Arial" pitchFamily="34" charset="0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34EA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8" descr="entry-slide-content-light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7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548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08363" y="6516688"/>
            <a:ext cx="2895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033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548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16688" y="6516688"/>
            <a:ext cx="2166937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033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CCA0B88-0A52-4D2E-93D1-C5B7E15B7FE4}" type="slidenum">
              <a:rPr lang="en-US" smtClean="0"/>
              <a:pPr>
                <a:defRPr/>
              </a:pPr>
              <a:t>‹#›</a:t>
            </a:fld>
            <a:r>
              <a:rPr lang="en-US" dirty="0" smtClean="0"/>
              <a:t>, date</a:t>
            </a:r>
            <a:endParaRPr lang="en-US" dirty="0"/>
          </a:p>
        </p:txBody>
      </p:sp>
      <p:sp>
        <p:nvSpPr>
          <p:cNvPr id="37893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684213" y="455613"/>
            <a:ext cx="79978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37894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1600200"/>
            <a:ext cx="799782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14" r:id="rId2"/>
    <p:sldLayoutId id="2147483712" r:id="rId3"/>
    <p:sldLayoutId id="2147483711" r:id="rId4"/>
    <p:sldLayoutId id="2147483710" r:id="rId5"/>
    <p:sldLayoutId id="2147483709" r:id="rId6"/>
    <p:sldLayoutId id="2147483708" r:id="rId7"/>
    <p:sldLayoutId id="2147483707" r:id="rId8"/>
    <p:sldLayoutId id="2147483706" r:id="rId9"/>
    <p:sldLayoutId id="2147483705" r:id="rId10"/>
    <p:sldLayoutId id="214748373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03399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03399"/>
          </a:solidFill>
          <a:latin typeface="Arial Narrow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03399"/>
          </a:solidFill>
          <a:latin typeface="Arial Narrow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03399"/>
          </a:solidFill>
          <a:latin typeface="Arial Narrow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03399"/>
          </a:solidFill>
          <a:latin typeface="Arial Narrow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003399"/>
          </a:solidFill>
          <a:latin typeface="Arial Narrow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003399"/>
          </a:solidFill>
          <a:latin typeface="Arial Narrow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003399"/>
          </a:solidFill>
          <a:latin typeface="Arial Narrow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003399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99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3200">
          <a:solidFill>
            <a:srgbClr val="003399"/>
          </a:solidFill>
          <a:latin typeface="Arial" pitchFamily="34" charset="0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99"/>
          </a:solidFill>
          <a:latin typeface="Arial" pitchFamily="34" charset="0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3200">
          <a:solidFill>
            <a:srgbClr val="003399"/>
          </a:solidFill>
          <a:latin typeface="Arial" pitchFamily="34" charset="0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3200">
          <a:solidFill>
            <a:srgbClr val="003399"/>
          </a:solidFill>
          <a:latin typeface="Arial" pitchFamily="34" charset="0"/>
          <a:cs typeface="Arial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3200">
          <a:solidFill>
            <a:srgbClr val="003399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3200">
          <a:solidFill>
            <a:srgbClr val="003399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3200">
          <a:solidFill>
            <a:srgbClr val="003399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3200">
          <a:solidFill>
            <a:srgbClr val="0033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Have natural disasters become deadlier?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1800" dirty="0" smtClean="0"/>
              <a:t>Review by</a:t>
            </a:r>
          </a:p>
          <a:p>
            <a:r>
              <a:rPr lang="en-US" sz="1800" dirty="0" smtClean="0"/>
              <a:t>Joanne </a:t>
            </a:r>
            <a:r>
              <a:rPr lang="en-US" sz="1800" dirty="0" err="1" smtClean="0"/>
              <a:t>Linnerooth</a:t>
            </a:r>
            <a:r>
              <a:rPr lang="en-US" sz="1800" dirty="0" smtClean="0"/>
              <a:t>-Bayer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>
                <a:solidFill>
                  <a:schemeClr val="accent1">
                    <a:lumMod val="90000"/>
                  </a:schemeClr>
                </a:solidFill>
              </a:rPr>
              <a:t>Have natural disasters become more frequent?</a:t>
            </a:r>
          </a:p>
          <a:p>
            <a:pPr lvl="0"/>
            <a:r>
              <a:rPr lang="en-US" dirty="0" smtClean="0">
                <a:solidFill>
                  <a:schemeClr val="accent1">
                    <a:lumMod val="90000"/>
                  </a:schemeClr>
                </a:solidFill>
              </a:rPr>
              <a:t>Do </a:t>
            </a:r>
            <a:r>
              <a:rPr lang="en-US" dirty="0">
                <a:solidFill>
                  <a:schemeClr val="accent1">
                    <a:lumMod val="90000"/>
                  </a:schemeClr>
                </a:solidFill>
              </a:rPr>
              <a:t>death tolls vary across different regions?</a:t>
            </a:r>
          </a:p>
          <a:p>
            <a:pPr lvl="0"/>
            <a:r>
              <a:rPr lang="en-US" dirty="0">
                <a:solidFill>
                  <a:schemeClr val="accent1">
                    <a:lumMod val="90000"/>
                  </a:schemeClr>
                </a:solidFill>
              </a:rPr>
              <a:t>Do relatively affluent countries suffer fewer deaths</a:t>
            </a:r>
            <a:r>
              <a:rPr lang="en-US" dirty="0" smtClean="0">
                <a:solidFill>
                  <a:schemeClr val="accent1">
                    <a:lumMod val="90000"/>
                  </a:schemeClr>
                </a:solidFill>
              </a:rPr>
              <a:t>?</a:t>
            </a:r>
          </a:p>
          <a:p>
            <a:r>
              <a:rPr lang="en-US" dirty="0" smtClean="0">
                <a:solidFill>
                  <a:schemeClr val="accent1">
                    <a:lumMod val="90000"/>
                  </a:schemeClr>
                </a:solidFill>
              </a:rPr>
              <a:t>Have the death tolls of these disasters increased in more recent years?</a:t>
            </a:r>
          </a:p>
          <a:p>
            <a:r>
              <a:rPr lang="en-US" b="1" dirty="0" smtClean="0"/>
              <a:t>How important is the role of geophysical and climate related factors in the causation of different types of natural disasters?</a:t>
            </a:r>
          </a:p>
          <a:p>
            <a:pPr lvl="0"/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23"/>
          <p:cNvSpPr>
            <a:spLocks noChangeArrowheads="1"/>
          </p:cNvSpPr>
          <p:nvPr/>
        </p:nvSpPr>
        <p:spPr bwMode="auto">
          <a:xfrm>
            <a:off x="288000" y="119012"/>
            <a:ext cx="5400000" cy="2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de-DE" sz="1200" dirty="0" err="1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NatCatSERVICE</a:t>
            </a:r>
            <a:endParaRPr lang="de-DE" sz="1200" dirty="0" smtClean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grpSp>
        <p:nvGrpSpPr>
          <p:cNvPr id="2" name="Gruppieren 23"/>
          <p:cNvGrpSpPr/>
          <p:nvPr/>
        </p:nvGrpSpPr>
        <p:grpSpPr>
          <a:xfrm>
            <a:off x="757672" y="5824704"/>
            <a:ext cx="5850158" cy="553998"/>
            <a:chOff x="757672" y="5824704"/>
            <a:chExt cx="5850158" cy="553998"/>
          </a:xfrm>
        </p:grpSpPr>
        <p:grpSp>
          <p:nvGrpSpPr>
            <p:cNvPr id="3" name="Gruppieren 37"/>
            <p:cNvGrpSpPr/>
            <p:nvPr/>
          </p:nvGrpSpPr>
          <p:grpSpPr>
            <a:xfrm>
              <a:off x="2857459" y="5824704"/>
              <a:ext cx="1964702" cy="400110"/>
              <a:chOff x="7409219" y="2981265"/>
              <a:chExt cx="1964702" cy="400110"/>
            </a:xfrm>
          </p:grpSpPr>
          <p:sp>
            <p:nvSpPr>
              <p:cNvPr id="43" name="Text Box 34"/>
              <p:cNvSpPr txBox="1">
                <a:spLocks noChangeArrowheads="1"/>
              </p:cNvSpPr>
              <p:nvPr/>
            </p:nvSpPr>
            <p:spPr bwMode="auto">
              <a:xfrm>
                <a:off x="7551255" y="2981265"/>
                <a:ext cx="1822666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GB" sz="1000" b="1" dirty="0" smtClean="0">
                    <a:solidFill>
                      <a:srgbClr val="4D4E53"/>
                    </a:solidFill>
                  </a:rPr>
                  <a:t>Meteorological</a:t>
                </a:r>
                <a:r>
                  <a:rPr lang="en-GB" sz="1000" dirty="0" smtClean="0">
                    <a:solidFill>
                      <a:srgbClr val="4D4E53"/>
                    </a:solidFill>
                  </a:rPr>
                  <a:t> </a:t>
                </a:r>
                <a:r>
                  <a:rPr lang="en-GB" sz="1000" b="1" dirty="0" smtClean="0">
                    <a:solidFill>
                      <a:srgbClr val="4D4E53"/>
                    </a:solidFill>
                  </a:rPr>
                  <a:t>events</a:t>
                </a:r>
              </a:p>
              <a:p>
                <a:r>
                  <a:rPr lang="en-GB" sz="1000" dirty="0" smtClean="0">
                    <a:solidFill>
                      <a:srgbClr val="4D4E53"/>
                    </a:solidFill>
                  </a:rPr>
                  <a:t>(Storm)</a:t>
                </a:r>
                <a:endParaRPr lang="en-GB" sz="1000" dirty="0">
                  <a:solidFill>
                    <a:srgbClr val="4D4E53"/>
                  </a:solidFill>
                </a:endParaRPr>
              </a:p>
            </p:txBody>
          </p:sp>
          <p:sp>
            <p:nvSpPr>
              <p:cNvPr id="44" name="Rectangle 29"/>
              <p:cNvSpPr>
                <a:spLocks noChangeArrowheads="1"/>
              </p:cNvSpPr>
              <p:nvPr/>
            </p:nvSpPr>
            <p:spPr bwMode="auto">
              <a:xfrm>
                <a:off x="7409219" y="3053680"/>
                <a:ext cx="144000" cy="144000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de-DE" sz="100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4" name="Gruppieren 40"/>
            <p:cNvGrpSpPr/>
            <p:nvPr/>
          </p:nvGrpSpPr>
          <p:grpSpPr>
            <a:xfrm>
              <a:off x="4896904" y="5824704"/>
              <a:ext cx="1710926" cy="553998"/>
              <a:chOff x="7357463" y="3705385"/>
              <a:chExt cx="1710926" cy="553998"/>
            </a:xfrm>
          </p:grpSpPr>
          <p:sp>
            <p:nvSpPr>
              <p:cNvPr id="41" name="Text Box 35"/>
              <p:cNvSpPr txBox="1">
                <a:spLocks noChangeArrowheads="1"/>
              </p:cNvSpPr>
              <p:nvPr/>
            </p:nvSpPr>
            <p:spPr bwMode="auto">
              <a:xfrm>
                <a:off x="7499498" y="3705385"/>
                <a:ext cx="1568891" cy="5539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de-DE" sz="1000" b="1" dirty="0" smtClean="0">
                    <a:solidFill>
                      <a:srgbClr val="4D4E53"/>
                    </a:solidFill>
                  </a:rPr>
                  <a:t>Hydrological</a:t>
                </a:r>
                <a:r>
                  <a:rPr lang="de-DE" sz="1000" dirty="0" smtClean="0">
                    <a:solidFill>
                      <a:srgbClr val="4D4E53"/>
                    </a:solidFill>
                  </a:rPr>
                  <a:t> </a:t>
                </a:r>
                <a:r>
                  <a:rPr lang="de-DE" sz="1000" b="1" dirty="0" err="1" smtClean="0">
                    <a:solidFill>
                      <a:srgbClr val="4D4E53"/>
                    </a:solidFill>
                  </a:rPr>
                  <a:t>events</a:t>
                </a:r>
                <a:endParaRPr lang="de-DE" sz="1000" b="1" dirty="0">
                  <a:solidFill>
                    <a:srgbClr val="4D4E53"/>
                  </a:solidFill>
                </a:endParaRPr>
              </a:p>
              <a:p>
                <a:r>
                  <a:rPr lang="de-DE" sz="1000" dirty="0" smtClean="0">
                    <a:solidFill>
                      <a:srgbClr val="4D4E53"/>
                    </a:solidFill>
                  </a:rPr>
                  <a:t>(</a:t>
                </a:r>
                <a:r>
                  <a:rPr lang="de-DE" sz="1000" dirty="0" err="1" smtClean="0">
                    <a:solidFill>
                      <a:srgbClr val="4D4E53"/>
                    </a:solidFill>
                  </a:rPr>
                  <a:t>Flood</a:t>
                </a:r>
                <a:r>
                  <a:rPr lang="de-DE" sz="1000" dirty="0" smtClean="0">
                    <a:solidFill>
                      <a:srgbClr val="4D4E53"/>
                    </a:solidFill>
                  </a:rPr>
                  <a:t>, </a:t>
                </a:r>
                <a:r>
                  <a:rPr lang="de-DE" sz="1000" dirty="0" err="1" smtClean="0">
                    <a:solidFill>
                      <a:srgbClr val="4D4E53"/>
                    </a:solidFill>
                  </a:rPr>
                  <a:t>mass</a:t>
                </a:r>
                <a:r>
                  <a:rPr lang="de-DE" sz="1000" dirty="0" smtClean="0">
                    <a:solidFill>
                      <a:srgbClr val="4D4E53"/>
                    </a:solidFill>
                  </a:rPr>
                  <a:t> </a:t>
                </a:r>
                <a:r>
                  <a:rPr lang="de-DE" sz="1000" dirty="0" err="1" smtClean="0">
                    <a:solidFill>
                      <a:srgbClr val="4D4E53"/>
                    </a:solidFill>
                  </a:rPr>
                  <a:t>movement</a:t>
                </a:r>
                <a:r>
                  <a:rPr lang="de-DE" sz="1000" dirty="0" smtClean="0">
                    <a:solidFill>
                      <a:srgbClr val="4D4E53"/>
                    </a:solidFill>
                  </a:rPr>
                  <a:t>)</a:t>
                </a:r>
                <a:endParaRPr lang="de-DE" sz="1000" dirty="0">
                  <a:solidFill>
                    <a:srgbClr val="4D4E53"/>
                  </a:solidFill>
                </a:endParaRPr>
              </a:p>
            </p:txBody>
          </p:sp>
          <p:sp>
            <p:nvSpPr>
              <p:cNvPr id="42" name="Rectangle 30"/>
              <p:cNvSpPr>
                <a:spLocks noChangeArrowheads="1"/>
              </p:cNvSpPr>
              <p:nvPr/>
            </p:nvSpPr>
            <p:spPr bwMode="auto">
              <a:xfrm>
                <a:off x="7357463" y="3777800"/>
                <a:ext cx="144000" cy="144000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de-DE" sz="1000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5" name="Gruppieren 46"/>
            <p:cNvGrpSpPr/>
            <p:nvPr/>
          </p:nvGrpSpPr>
          <p:grpSpPr>
            <a:xfrm>
              <a:off x="757672" y="5824704"/>
              <a:ext cx="2052202" cy="553998"/>
              <a:chOff x="7297081" y="2133760"/>
              <a:chExt cx="2052202" cy="553998"/>
            </a:xfrm>
          </p:grpSpPr>
          <p:sp>
            <p:nvSpPr>
              <p:cNvPr id="29" name="Text Box 32"/>
              <p:cNvSpPr txBox="1">
                <a:spLocks noChangeArrowheads="1"/>
              </p:cNvSpPr>
              <p:nvPr/>
            </p:nvSpPr>
            <p:spPr bwMode="auto">
              <a:xfrm>
                <a:off x="7439116" y="2133760"/>
                <a:ext cx="1910167" cy="5539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GB" sz="1000" b="1" dirty="0" smtClean="0">
                    <a:solidFill>
                      <a:srgbClr val="4D4E53"/>
                    </a:solidFill>
                  </a:rPr>
                  <a:t>Geophysical</a:t>
                </a:r>
                <a:r>
                  <a:rPr lang="en-GB" sz="1000" dirty="0" smtClean="0">
                    <a:solidFill>
                      <a:srgbClr val="4D4E53"/>
                    </a:solidFill>
                  </a:rPr>
                  <a:t> </a:t>
                </a:r>
                <a:r>
                  <a:rPr lang="en-GB" sz="1000" b="1" dirty="0" smtClean="0">
                    <a:solidFill>
                      <a:srgbClr val="4D4E53"/>
                    </a:solidFill>
                  </a:rPr>
                  <a:t>events</a:t>
                </a:r>
                <a:r>
                  <a:rPr lang="en-GB" sz="1000" dirty="0" smtClean="0">
                    <a:solidFill>
                      <a:srgbClr val="4D4E53"/>
                    </a:solidFill>
                  </a:rPr>
                  <a:t/>
                </a:r>
                <a:br>
                  <a:rPr lang="en-GB" sz="1000" dirty="0" smtClean="0">
                    <a:solidFill>
                      <a:srgbClr val="4D4E53"/>
                    </a:solidFill>
                  </a:rPr>
                </a:br>
                <a:r>
                  <a:rPr lang="en-GB" sz="1000" dirty="0" smtClean="0">
                    <a:solidFill>
                      <a:srgbClr val="4D4E53"/>
                    </a:solidFill>
                  </a:rPr>
                  <a:t>(Earthquake, tsunami, </a:t>
                </a:r>
                <a:br>
                  <a:rPr lang="en-GB" sz="1000" dirty="0" smtClean="0">
                    <a:solidFill>
                      <a:srgbClr val="4D4E53"/>
                    </a:solidFill>
                  </a:rPr>
                </a:br>
                <a:r>
                  <a:rPr lang="en-GB" sz="1000" dirty="0" smtClean="0">
                    <a:solidFill>
                      <a:srgbClr val="4D4E53"/>
                    </a:solidFill>
                  </a:rPr>
                  <a:t>volcanic eruption)</a:t>
                </a:r>
                <a:endParaRPr lang="en-GB" sz="1000" dirty="0">
                  <a:solidFill>
                    <a:srgbClr val="4D4E53"/>
                  </a:solidFill>
                </a:endParaRPr>
              </a:p>
            </p:txBody>
          </p:sp>
          <p:sp>
            <p:nvSpPr>
              <p:cNvPr id="30" name="Rectangle 28"/>
              <p:cNvSpPr>
                <a:spLocks noChangeArrowheads="1"/>
              </p:cNvSpPr>
              <p:nvPr/>
            </p:nvSpPr>
            <p:spPr bwMode="auto">
              <a:xfrm>
                <a:off x="7297081" y="2206175"/>
                <a:ext cx="144000" cy="144000"/>
              </a:xfrm>
              <a:prstGeom prst="rect">
                <a:avLst/>
              </a:prstGeom>
              <a:solidFill>
                <a:schemeClr val="accent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de-DE" sz="1000">
                  <a:solidFill>
                    <a:prstClr val="black"/>
                  </a:solidFill>
                </a:endParaRPr>
              </a:p>
            </p:txBody>
          </p:sp>
        </p:grpSp>
      </p:grpSp>
      <p:sp>
        <p:nvSpPr>
          <p:cNvPr id="47" name="Titel 16"/>
          <p:cNvSpPr>
            <a:spLocks noGrp="1"/>
          </p:cNvSpPr>
          <p:nvPr>
            <p:ph type="title"/>
          </p:nvPr>
        </p:nvSpPr>
        <p:spPr>
          <a:xfrm>
            <a:off x="288000" y="302400"/>
            <a:ext cx="6840000" cy="720000"/>
          </a:xfrm>
        </p:spPr>
        <p:txBody>
          <a:bodyPr>
            <a:normAutofit fontScale="90000"/>
          </a:bodyPr>
          <a:lstStyle/>
          <a:p>
            <a:r>
              <a:rPr lang="de-DE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Natural </a:t>
            </a:r>
            <a:r>
              <a:rPr lang="de-DE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catastrophes</a:t>
            </a:r>
            <a:r>
              <a:rPr lang="de-DE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worldwide</a:t>
            </a:r>
            <a:r>
              <a:rPr lang="de-DE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1980 – 2011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Number of events by peril with trend</a:t>
            </a:r>
            <a:endParaRPr lang="en-US" sz="1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9" name="Rechteck 18"/>
          <p:cNvSpPr/>
          <p:nvPr/>
        </p:nvSpPr>
        <p:spPr>
          <a:xfrm>
            <a:off x="287338" y="1261846"/>
            <a:ext cx="1080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sz="1050" dirty="0" err="1" smtClean="0">
                <a:solidFill>
                  <a:srgbClr val="4D4E53"/>
                </a:solidFill>
              </a:rPr>
              <a:t>Number</a:t>
            </a:r>
            <a:endParaRPr lang="de-DE" sz="1050" dirty="0">
              <a:solidFill>
                <a:srgbClr val="4D4E53"/>
              </a:solidFill>
            </a:endParaRPr>
          </a:p>
        </p:txBody>
      </p:sp>
      <p:sp>
        <p:nvSpPr>
          <p:cNvPr id="17" name="Text Box 49"/>
          <p:cNvSpPr txBox="1">
            <a:spLocks noChangeArrowheads="1"/>
          </p:cNvSpPr>
          <p:nvPr/>
        </p:nvSpPr>
        <p:spPr bwMode="auto">
          <a:xfrm>
            <a:off x="287338" y="6615341"/>
            <a:ext cx="5942012" cy="12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spcBef>
                <a:spcPct val="10000"/>
              </a:spcBef>
            </a:pPr>
            <a:r>
              <a:rPr lang="de-DE" sz="800" dirty="0">
                <a:solidFill>
                  <a:srgbClr val="4D4E53"/>
                </a:solidFill>
              </a:rPr>
              <a:t>© </a:t>
            </a:r>
            <a:r>
              <a:rPr lang="de-DE" sz="800" dirty="0" smtClean="0">
                <a:solidFill>
                  <a:srgbClr val="4D4E53"/>
                </a:solidFill>
              </a:rPr>
              <a:t>2012 Münchener Rückversicherungs-Gesellschaft</a:t>
            </a:r>
            <a:r>
              <a:rPr lang="de-DE" sz="800" dirty="0">
                <a:solidFill>
                  <a:srgbClr val="4D4E53"/>
                </a:solidFill>
              </a:rPr>
              <a:t>, </a:t>
            </a:r>
            <a:r>
              <a:rPr lang="de-DE" sz="800" dirty="0" err="1" smtClean="0">
                <a:solidFill>
                  <a:srgbClr val="4D4E53"/>
                </a:solidFill>
              </a:rPr>
              <a:t>Geo</a:t>
            </a:r>
            <a:r>
              <a:rPr lang="de-DE" sz="800" dirty="0" smtClean="0">
                <a:solidFill>
                  <a:srgbClr val="4D4E53"/>
                </a:solidFill>
              </a:rPr>
              <a:t> </a:t>
            </a:r>
            <a:r>
              <a:rPr lang="de-DE" sz="800" dirty="0" err="1" smtClean="0">
                <a:solidFill>
                  <a:srgbClr val="4D4E53"/>
                </a:solidFill>
              </a:rPr>
              <a:t>Risks</a:t>
            </a:r>
            <a:r>
              <a:rPr lang="de-DE" sz="800" dirty="0" smtClean="0">
                <a:solidFill>
                  <a:srgbClr val="4D4E53"/>
                </a:solidFill>
              </a:rPr>
              <a:t> Research, </a:t>
            </a:r>
            <a:r>
              <a:rPr lang="de-DE" sz="800" dirty="0" err="1" smtClean="0">
                <a:solidFill>
                  <a:srgbClr val="4D4E53"/>
                </a:solidFill>
              </a:rPr>
              <a:t>NatCatSERVICE</a:t>
            </a:r>
            <a:r>
              <a:rPr lang="de-DE" sz="800" dirty="0" smtClean="0">
                <a:solidFill>
                  <a:srgbClr val="4D4E53"/>
                </a:solidFill>
              </a:rPr>
              <a:t> – As </a:t>
            </a:r>
            <a:r>
              <a:rPr lang="de-DE" sz="800" dirty="0" err="1" smtClean="0">
                <a:solidFill>
                  <a:srgbClr val="4D4E53"/>
                </a:solidFill>
              </a:rPr>
              <a:t>at</a:t>
            </a:r>
            <a:r>
              <a:rPr lang="de-DE" sz="800" dirty="0" smtClean="0">
                <a:solidFill>
                  <a:srgbClr val="4D4E53"/>
                </a:solidFill>
              </a:rPr>
              <a:t> </a:t>
            </a:r>
            <a:r>
              <a:rPr lang="de-DE" sz="800" dirty="0" err="1" smtClean="0">
                <a:solidFill>
                  <a:srgbClr val="4D4E53"/>
                </a:solidFill>
              </a:rPr>
              <a:t>January</a:t>
            </a:r>
            <a:r>
              <a:rPr lang="de-DE" sz="800" dirty="0" smtClean="0">
                <a:solidFill>
                  <a:srgbClr val="4D4E53"/>
                </a:solidFill>
              </a:rPr>
              <a:t> 2012  </a:t>
            </a:r>
            <a:endParaRPr lang="en-US" sz="800" dirty="0">
              <a:solidFill>
                <a:srgbClr val="4D4E53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3" y="981075"/>
            <a:ext cx="8715375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0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>
                <a:latin typeface="Arial" charset="0"/>
                <a:ea typeface="MS PGothic"/>
                <a:cs typeface="Arial" charset="0"/>
              </a:rPr>
              <a:t>Losses</a:t>
            </a:r>
          </a:p>
        </p:txBody>
      </p:sp>
      <p:pic>
        <p:nvPicPr>
          <p:cNvPr id="7066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3080" y="1665475"/>
            <a:ext cx="6481329" cy="3868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1143000" y="5715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IPCC, SREX  2012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3" y="1447800"/>
            <a:ext cx="7997825" cy="5029200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en-US" b="1" dirty="0"/>
              <a:t>Do institutions matter? Specifically, </a:t>
            </a:r>
            <a:r>
              <a:rPr lang="en-US" b="1" dirty="0" smtClean="0"/>
              <a:t>are </a:t>
            </a:r>
            <a:r>
              <a:rPr lang="en-US" b="1" dirty="0"/>
              <a:t>there are fewer deaths in a democracy?</a:t>
            </a:r>
          </a:p>
          <a:p>
            <a:pPr lvl="0"/>
            <a:r>
              <a:rPr lang="en-US" b="1" dirty="0"/>
              <a:t>Does ethnic/linguistic/religious fragmentation make it harder to avert deaths</a:t>
            </a:r>
            <a:r>
              <a:rPr lang="en-US" b="1" dirty="0" smtClean="0"/>
              <a:t>?</a:t>
            </a:r>
          </a:p>
          <a:p>
            <a:pPr lvl="1"/>
            <a:r>
              <a:rPr lang="en-US" b="1" dirty="0" smtClean="0"/>
              <a:t>Regression to explain </a:t>
            </a:r>
            <a:r>
              <a:rPr lang="en-US" b="1" dirty="0" err="1" smtClean="0"/>
              <a:t>intercountry</a:t>
            </a:r>
            <a:r>
              <a:rPr lang="en-US" b="1" dirty="0" smtClean="0"/>
              <a:t> variations in events and deaths</a:t>
            </a:r>
          </a:p>
          <a:p>
            <a:pPr lvl="0">
              <a:buNone/>
            </a:pPr>
            <a:endParaRPr lang="en-US" dirty="0"/>
          </a:p>
          <a:p>
            <a:pPr lvl="0"/>
            <a:r>
              <a:rPr lang="en-US" dirty="0">
                <a:solidFill>
                  <a:schemeClr val="accent1">
                    <a:lumMod val="90000"/>
                  </a:schemeClr>
                </a:solidFill>
              </a:rPr>
              <a:t>Does higher frequency of disasters in a previous period induce better disaster preparedness?</a:t>
            </a:r>
          </a:p>
          <a:p>
            <a:pPr lvl="0"/>
            <a:r>
              <a:rPr lang="en-US" dirty="0">
                <a:solidFill>
                  <a:schemeClr val="accent1">
                    <a:lumMod val="90000"/>
                  </a:schemeClr>
                </a:solidFill>
              </a:rPr>
              <a:t>Is the pay-off to disaster prevention high? Specifically, whether learning from past experience helps save lives? </a:t>
            </a:r>
          </a:p>
          <a:p>
            <a:pPr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Methodological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Choice of explanatory variables</a:t>
            </a:r>
          </a:p>
          <a:p>
            <a:r>
              <a:rPr lang="en-US" dirty="0" smtClean="0"/>
              <a:t>Assumption of linearity</a:t>
            </a:r>
          </a:p>
          <a:p>
            <a:r>
              <a:rPr lang="en-US" dirty="0" smtClean="0"/>
              <a:t>No simultaneous tests of significance between two subsets  (robustness and falsification tests)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Explaining disaster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/>
              <a:t>C</a:t>
            </a:r>
            <a:r>
              <a:rPr lang="en-US" dirty="0" smtClean="0"/>
              <a:t>ountries </a:t>
            </a:r>
            <a:r>
              <a:rPr lang="en-US" dirty="0"/>
              <a:t>prone to natural disasters in previous decades continued to be </a:t>
            </a:r>
            <a:r>
              <a:rPr lang="en-US" dirty="0" smtClean="0"/>
              <a:t>so</a:t>
            </a:r>
            <a:endParaRPr lang="en-US" dirty="0"/>
          </a:p>
          <a:p>
            <a:pPr lvl="0"/>
            <a:r>
              <a:rPr lang="en-US" dirty="0" smtClean="0"/>
              <a:t>Geophysical </a:t>
            </a:r>
            <a:r>
              <a:rPr lang="en-US" dirty="0"/>
              <a:t>factors (e.g. population density, whether in the tropics or temperate zone, and </a:t>
            </a:r>
            <a:r>
              <a:rPr lang="en-US" b="1" dirty="0" smtClean="0"/>
              <a:t>elevation</a:t>
            </a:r>
            <a:r>
              <a:rPr lang="en-US" dirty="0" smtClean="0"/>
              <a:t>) </a:t>
            </a:r>
            <a:r>
              <a:rPr lang="en-US" dirty="0"/>
              <a:t>had an important role in explaining inter-country variation in the occurrence of natural disasters.</a:t>
            </a:r>
          </a:p>
          <a:p>
            <a:pPr lvl="0"/>
            <a:r>
              <a:rPr lang="en-US" dirty="0" smtClean="0"/>
              <a:t>Somewhat </a:t>
            </a:r>
            <a:r>
              <a:rPr lang="en-US" dirty="0"/>
              <a:t>surprisingly, the effect of level of development was weak or non-existent.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Explaining disaster deaths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Absence of regional </a:t>
            </a:r>
            <a:r>
              <a:rPr lang="en-US" dirty="0" smtClean="0"/>
              <a:t>effects</a:t>
            </a:r>
            <a:endParaRPr lang="en-US" dirty="0"/>
          </a:p>
          <a:p>
            <a:r>
              <a:rPr lang="en-US" dirty="0" smtClean="0"/>
              <a:t>vary </a:t>
            </a:r>
            <a:r>
              <a:rPr lang="en-US" dirty="0"/>
              <a:t>with the size of a country but this relationship weakens with size. </a:t>
            </a:r>
          </a:p>
          <a:p>
            <a:r>
              <a:rPr lang="en-US" dirty="0" smtClean="0"/>
              <a:t>unrelated </a:t>
            </a:r>
            <a:r>
              <a:rPr lang="en-US" dirty="0"/>
              <a:t>to whether a country is landlocked; its elevation or distance from coast</a:t>
            </a:r>
          </a:p>
          <a:p>
            <a:r>
              <a:rPr lang="en-US" b="1" dirty="0" smtClean="0"/>
              <a:t> </a:t>
            </a:r>
            <a:r>
              <a:rPr lang="en-US" b="1" dirty="0"/>
              <a:t>inversely related to population density.</a:t>
            </a:r>
          </a:p>
          <a:p>
            <a:r>
              <a:rPr lang="en-US" dirty="0" smtClean="0"/>
              <a:t>unrelated </a:t>
            </a:r>
            <a:r>
              <a:rPr lang="en-US" dirty="0"/>
              <a:t>to ethnic diversity </a:t>
            </a:r>
          </a:p>
          <a:p>
            <a:r>
              <a:rPr lang="en-US" dirty="0" smtClean="0"/>
              <a:t>(</a:t>
            </a:r>
            <a:r>
              <a:rPr lang="en-US" dirty="0"/>
              <a:t>Predicted) frequency of disaster has a positive effect on deaths.</a:t>
            </a:r>
          </a:p>
          <a:p>
            <a:r>
              <a:rPr lang="en-US" dirty="0" smtClean="0"/>
              <a:t> </a:t>
            </a:r>
            <a:r>
              <a:rPr lang="en-US" dirty="0"/>
              <a:t>Degree of democracy does not have a significant coefficient unless interacted with (predicted) frequency of disasters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dirty="0">
                <a:solidFill>
                  <a:schemeClr val="accent1">
                    <a:lumMod val="90000"/>
                  </a:schemeClr>
                </a:solidFill>
              </a:rPr>
              <a:t>Do institutions matter? Specifically, </a:t>
            </a:r>
            <a:r>
              <a:rPr lang="en-US" dirty="0" smtClean="0">
                <a:solidFill>
                  <a:schemeClr val="accent1">
                    <a:lumMod val="90000"/>
                  </a:schemeClr>
                </a:solidFill>
              </a:rPr>
              <a:t>are </a:t>
            </a:r>
            <a:r>
              <a:rPr lang="en-US" dirty="0">
                <a:solidFill>
                  <a:schemeClr val="accent1">
                    <a:lumMod val="90000"/>
                  </a:schemeClr>
                </a:solidFill>
              </a:rPr>
              <a:t>there are fewer deaths in a democracy?</a:t>
            </a:r>
          </a:p>
          <a:p>
            <a:pPr lvl="0"/>
            <a:r>
              <a:rPr lang="en-US" dirty="0">
                <a:solidFill>
                  <a:schemeClr val="accent1">
                    <a:lumMod val="90000"/>
                  </a:schemeClr>
                </a:solidFill>
              </a:rPr>
              <a:t>Does ethnic/linguistic/religious fragmentation make it harder to avert deaths</a:t>
            </a:r>
            <a:r>
              <a:rPr lang="en-US" dirty="0" smtClean="0">
                <a:solidFill>
                  <a:schemeClr val="accent1">
                    <a:lumMod val="90000"/>
                  </a:schemeClr>
                </a:solidFill>
              </a:rPr>
              <a:t>?</a:t>
            </a:r>
          </a:p>
          <a:p>
            <a:pPr lvl="0">
              <a:buNone/>
            </a:pPr>
            <a:endParaRPr lang="en-US" dirty="0"/>
          </a:p>
          <a:p>
            <a:pPr lvl="0"/>
            <a:r>
              <a:rPr lang="en-US" b="1" dirty="0"/>
              <a:t>Does higher frequency of disasters in a previous period induce better disaster preparedness?</a:t>
            </a:r>
          </a:p>
          <a:p>
            <a:pPr lvl="0"/>
            <a:r>
              <a:rPr lang="en-US" b="1" dirty="0"/>
              <a:t>Is the pay-off to disaster prevention high? Specifically, whether learning from past experience helps save lives? </a:t>
            </a:r>
          </a:p>
          <a:p>
            <a:pPr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066800"/>
            <a:ext cx="8153400" cy="40386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How can we reduce disaster mortality in developing countries?</a:t>
            </a:r>
          </a:p>
          <a:p>
            <a:pPr lvl="1"/>
            <a:r>
              <a:rPr lang="en-US" dirty="0" smtClean="0"/>
              <a:t>Understand long term trends by </a:t>
            </a:r>
            <a:r>
              <a:rPr lang="en-US" b="1" i="1" dirty="0" smtClean="0"/>
              <a:t>peril and by country/region </a:t>
            </a:r>
            <a:r>
              <a:rPr lang="en-US" dirty="0" smtClean="0"/>
              <a:t>and their causes;</a:t>
            </a:r>
          </a:p>
          <a:p>
            <a:pPr lvl="1"/>
            <a:r>
              <a:rPr lang="en-US" dirty="0" smtClean="0"/>
              <a:t>Assess costs and benefits of loss reduction measures;</a:t>
            </a:r>
          </a:p>
          <a:p>
            <a:pPr lvl="1"/>
            <a:r>
              <a:rPr lang="en-US" dirty="0" smtClean="0"/>
              <a:t>Take account of long-term losses and consequences for development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b="1" dirty="0"/>
              <a:t>Have natural disasters become more frequent?</a:t>
            </a:r>
          </a:p>
          <a:p>
            <a:r>
              <a:rPr lang="en-US" dirty="0" smtClean="0">
                <a:solidFill>
                  <a:schemeClr val="accent1">
                    <a:lumMod val="90000"/>
                  </a:schemeClr>
                </a:solidFill>
              </a:rPr>
              <a:t>Have the death tolls of these disasters increased in more recent years?</a:t>
            </a:r>
          </a:p>
          <a:p>
            <a:pPr lvl="0"/>
            <a:r>
              <a:rPr lang="en-US" dirty="0" smtClean="0">
                <a:solidFill>
                  <a:schemeClr val="accent1">
                    <a:lumMod val="90000"/>
                  </a:schemeClr>
                </a:solidFill>
              </a:rPr>
              <a:t>Do </a:t>
            </a:r>
            <a:r>
              <a:rPr lang="en-US" dirty="0">
                <a:solidFill>
                  <a:schemeClr val="accent1">
                    <a:lumMod val="90000"/>
                  </a:schemeClr>
                </a:solidFill>
              </a:rPr>
              <a:t>death tolls vary across different regions?</a:t>
            </a:r>
          </a:p>
          <a:p>
            <a:pPr lvl="0"/>
            <a:r>
              <a:rPr lang="en-US" dirty="0">
                <a:solidFill>
                  <a:schemeClr val="accent1">
                    <a:lumMod val="90000"/>
                  </a:schemeClr>
                </a:solidFill>
              </a:rPr>
              <a:t>Do relatively affluent countries suffer fewer deaths?</a:t>
            </a:r>
          </a:p>
          <a:p>
            <a:r>
              <a:rPr lang="en-US" dirty="0" smtClean="0">
                <a:solidFill>
                  <a:schemeClr val="accent1">
                    <a:lumMod val="90000"/>
                  </a:schemeClr>
                </a:solidFill>
              </a:rPr>
              <a:t>How important is the role of geophysical and climate related factors in the causation of different types of natural disasters?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1219200"/>
            <a:ext cx="38100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2971800" y="4191000"/>
            <a:ext cx="426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cs typeface="Times New Roman" pitchFamily="18" charset="0"/>
              </a:rPr>
              <a:t>www.iiasa.ac.at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Exposure appears key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990600" y="1997838"/>
            <a:ext cx="7620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Increasing exposure of people and economic assets has been the major cause of long-term increases in economic losses from weather- and climate-related disasters (</a:t>
            </a:r>
            <a:r>
              <a:rPr lang="en-US" sz="2800" b="1" i="1" dirty="0" smtClean="0"/>
              <a:t>high confidence</a:t>
            </a:r>
            <a:r>
              <a:rPr lang="en-US" sz="2800" b="1" dirty="0" smtClean="0"/>
              <a:t>). Long-term trends in economic disaster losses adjusted for wealth and population increases have not been attributed to climate change, but a role for climate change has not been excluded (</a:t>
            </a:r>
            <a:r>
              <a:rPr lang="en-US" sz="2800" b="1" i="1" dirty="0" smtClean="0"/>
              <a:t>high agreement, medium evidence</a:t>
            </a:r>
            <a:r>
              <a:rPr lang="en-US" sz="2800" b="1" dirty="0" smtClean="0"/>
              <a:t>).   (SREX 2012)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igure2 (1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295400"/>
            <a:ext cx="7200900" cy="483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ig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304800"/>
            <a:ext cx="6476999" cy="605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609600" y="64008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Source: ISDR, USAID, CRED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>
                <a:solidFill>
                  <a:schemeClr val="accent1">
                    <a:lumMod val="90000"/>
                  </a:schemeClr>
                </a:solidFill>
              </a:rPr>
              <a:t>Have natural disasters become more frequent?</a:t>
            </a:r>
          </a:p>
          <a:p>
            <a:pPr lvl="0"/>
            <a:r>
              <a:rPr lang="en-US" b="1" dirty="0" smtClean="0"/>
              <a:t>Do death tolls vary across different regions?</a:t>
            </a:r>
          </a:p>
          <a:p>
            <a:pPr lvl="0"/>
            <a:r>
              <a:rPr lang="en-US" b="1" dirty="0" smtClean="0"/>
              <a:t>Do relatively affluent countries suffer fewer deaths?</a:t>
            </a:r>
          </a:p>
          <a:p>
            <a:r>
              <a:rPr lang="en-US" dirty="0" smtClean="0">
                <a:solidFill>
                  <a:schemeClr val="accent1">
                    <a:lumMod val="90000"/>
                  </a:schemeClr>
                </a:solidFill>
              </a:rPr>
              <a:t>Have the death tolls of these disasters increased in more recent years?</a:t>
            </a:r>
          </a:p>
          <a:p>
            <a:r>
              <a:rPr lang="en-US" dirty="0" smtClean="0">
                <a:solidFill>
                  <a:schemeClr val="accent1">
                    <a:lumMod val="90000"/>
                  </a:schemeClr>
                </a:solidFill>
              </a:rPr>
              <a:t>How important is the role of geophysical and climate related factors in the causation of different types of natural disasters?</a:t>
            </a:r>
          </a:p>
          <a:p>
            <a:endParaRPr lang="en-US" dirty="0" smtClean="0"/>
          </a:p>
          <a:p>
            <a:pPr lvl="0"/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066800"/>
            <a:ext cx="8153400" cy="40386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>
                <a:solidFill>
                  <a:schemeClr val="accent1">
                    <a:lumMod val="90000"/>
                  </a:schemeClr>
                </a:solidFill>
              </a:rPr>
              <a:t>Have natural disasters become more frequent?</a:t>
            </a:r>
          </a:p>
          <a:p>
            <a:pPr lvl="0"/>
            <a:r>
              <a:rPr lang="en-US" dirty="0" smtClean="0">
                <a:solidFill>
                  <a:schemeClr val="accent1">
                    <a:lumMod val="90000"/>
                  </a:schemeClr>
                </a:solidFill>
              </a:rPr>
              <a:t>Do </a:t>
            </a:r>
            <a:r>
              <a:rPr lang="en-US" dirty="0">
                <a:solidFill>
                  <a:schemeClr val="accent1">
                    <a:lumMod val="90000"/>
                  </a:schemeClr>
                </a:solidFill>
              </a:rPr>
              <a:t>death tolls vary across different regions?</a:t>
            </a:r>
          </a:p>
          <a:p>
            <a:pPr lvl="0"/>
            <a:r>
              <a:rPr lang="en-US" dirty="0">
                <a:solidFill>
                  <a:schemeClr val="accent1">
                    <a:lumMod val="90000"/>
                  </a:schemeClr>
                </a:solidFill>
              </a:rPr>
              <a:t>Do relatively affluent countries suffer fewer deaths</a:t>
            </a:r>
            <a:r>
              <a:rPr lang="en-US" dirty="0" smtClean="0">
                <a:solidFill>
                  <a:schemeClr val="accent1">
                    <a:lumMod val="90000"/>
                  </a:schemeClr>
                </a:solidFill>
              </a:rPr>
              <a:t>?</a:t>
            </a:r>
          </a:p>
          <a:p>
            <a:r>
              <a:rPr lang="en-US" b="1" dirty="0" smtClean="0"/>
              <a:t>Have the death tolls of these disasters increased in more recent years?</a:t>
            </a:r>
          </a:p>
          <a:p>
            <a:pPr lvl="0"/>
            <a:endParaRPr lang="en-US" dirty="0"/>
          </a:p>
          <a:p>
            <a:r>
              <a:rPr lang="en-US" dirty="0" smtClean="0">
                <a:solidFill>
                  <a:schemeClr val="accent1">
                    <a:lumMod val="90000"/>
                  </a:schemeClr>
                </a:solidFill>
              </a:rPr>
              <a:t>How important is the role of geophysical and climate related factors in the causation of different types of natural disasters?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figure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990600"/>
            <a:ext cx="7096125" cy="509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Converging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Disaster deaths globally somewhat constant, and per event declining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smtClean="0"/>
              <a:t>Hazard intensity?</a:t>
            </a:r>
          </a:p>
          <a:p>
            <a:pPr lvl="1"/>
            <a:r>
              <a:rPr lang="en-US" dirty="0" smtClean="0"/>
              <a:t> Exposure?</a:t>
            </a:r>
          </a:p>
          <a:p>
            <a:pPr lvl="1"/>
            <a:r>
              <a:rPr lang="en-US" dirty="0" smtClean="0"/>
              <a:t>Vulnerability?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iasa-pptx-template-dark--light">
  <a:themeElements>
    <a:clrScheme name="iiasa-version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iasa-version2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iasa-version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iasa-version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iasa-version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iasa-version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iasa-version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iasa-version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iasa-version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iasa-version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iasa-version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iasa-version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iasa-version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iasa-version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iiasa-light-version">
  <a:themeElements>
    <a:clrScheme name="iiasa-version4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iasa-version4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iasa-version4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iasa-version4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iasa-version4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iasa-version4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iasa-version4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iasa-version4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iasa-version4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iasa-version4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iasa-version4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iasa-version4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iasa-version4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iasa-version4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iiasa-pptx-template-dark--light</Template>
  <TotalTime>152</TotalTime>
  <Words>733</Words>
  <Application>Microsoft Office PowerPoint</Application>
  <PresentationFormat>On-screen Show (4:3)</PresentationFormat>
  <Paragraphs>91</Paragraphs>
  <Slides>21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iiasa-pptx-template-dark--light</vt:lpstr>
      <vt:lpstr>iiasa-light-version</vt:lpstr>
      <vt:lpstr>Have natural disasters become deadlier?</vt:lpstr>
      <vt:lpstr>Questions I</vt:lpstr>
      <vt:lpstr>Slide 3</vt:lpstr>
      <vt:lpstr>Slide 4</vt:lpstr>
      <vt:lpstr>Questions I</vt:lpstr>
      <vt:lpstr>Slide 6</vt:lpstr>
      <vt:lpstr>Questions I</vt:lpstr>
      <vt:lpstr>Slide 8</vt:lpstr>
      <vt:lpstr>Converging view</vt:lpstr>
      <vt:lpstr>Questions I</vt:lpstr>
      <vt:lpstr>Natural catastrophes worldwide 1980 – 2011 Number of events by peril with trend</vt:lpstr>
      <vt:lpstr>Losses</vt:lpstr>
      <vt:lpstr>Questions II</vt:lpstr>
      <vt:lpstr>Methodological issues</vt:lpstr>
      <vt:lpstr>Explaining disaster events</vt:lpstr>
      <vt:lpstr>Explaining disaster deaths</vt:lpstr>
      <vt:lpstr>Questions II</vt:lpstr>
      <vt:lpstr>Slide 18</vt:lpstr>
      <vt:lpstr>Challenges</vt:lpstr>
      <vt:lpstr>Slide 20</vt:lpstr>
      <vt:lpstr>Exposure appears key</vt:lpstr>
    </vt:vector>
  </TitlesOfParts>
  <Company>IIASA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Risk, Policy &amp; Vulnerability</dc:title>
  <dc:creator>bayer</dc:creator>
  <cp:lastModifiedBy>Log In Here</cp:lastModifiedBy>
  <cp:revision>17</cp:revision>
  <dcterms:created xsi:type="dcterms:W3CDTF">2012-04-10T10:17:48Z</dcterms:created>
  <dcterms:modified xsi:type="dcterms:W3CDTF">2012-05-11T17:17:57Z</dcterms:modified>
</cp:coreProperties>
</file>