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84" y="-1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E3B4E09-86C2-43AA-8F01-D37E61BEC2D7}" type="datetimeFigureOut">
              <a:rPr lang="en-US" smtClean="0"/>
              <a:pPr/>
              <a:t>5/10/2012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88EDDA-7171-489E-9B3D-D1E2B005DA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Have Natural Disasters Become Deadlier?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err="1" smtClean="0"/>
              <a:t>Raghav</a:t>
            </a:r>
            <a:r>
              <a:rPr lang="en-IN" dirty="0" smtClean="0"/>
              <a:t> </a:t>
            </a:r>
            <a:r>
              <a:rPr lang="en-IN" dirty="0" err="1" smtClean="0"/>
              <a:t>Gaiha</a:t>
            </a:r>
            <a:r>
              <a:rPr lang="en-IN" dirty="0" smtClean="0"/>
              <a:t>, Kenneth Hill and </a:t>
            </a:r>
            <a:r>
              <a:rPr lang="en-IN" dirty="0" err="1" smtClean="0"/>
              <a:t>Ganesh</a:t>
            </a:r>
            <a:r>
              <a:rPr lang="en-IN" dirty="0" smtClean="0"/>
              <a:t> </a:t>
            </a:r>
            <a:r>
              <a:rPr lang="en-IN" dirty="0" err="1" smtClean="0"/>
              <a:t>Thapa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Regression 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2200" dirty="0" smtClean="0"/>
              <a:t>Frequency of Disasters</a:t>
            </a:r>
          </a:p>
          <a:p>
            <a:r>
              <a:rPr lang="en-IN" sz="2200" dirty="0" smtClean="0"/>
              <a:t>Frequency of disasters lower in landlocked countries</a:t>
            </a:r>
          </a:p>
          <a:p>
            <a:r>
              <a:rPr lang="en-IN" sz="2200" dirty="0" smtClean="0"/>
              <a:t>Higher frequency in countries with longer mean distance from sea coast</a:t>
            </a:r>
          </a:p>
          <a:p>
            <a:r>
              <a:rPr lang="en-IN" sz="2200" dirty="0" smtClean="0"/>
              <a:t>Frequency of disasters higher in countries with higher lagged disasters</a:t>
            </a:r>
          </a:p>
          <a:p>
            <a:r>
              <a:rPr lang="en-IN" sz="2200" dirty="0" smtClean="0"/>
              <a:t>If lagged deaths higher, frequency of disasters higher</a:t>
            </a:r>
          </a:p>
          <a:p>
            <a:r>
              <a:rPr lang="en-IN" sz="2200" dirty="0" smtClean="0"/>
              <a:t>Instrument validated by its significant coefficient and the F-test</a:t>
            </a:r>
          </a:p>
          <a:p>
            <a:r>
              <a:rPr lang="en-IN" sz="2200" dirty="0" err="1" smtClean="0"/>
              <a:t>Cragg</a:t>
            </a:r>
            <a:r>
              <a:rPr lang="en-IN" sz="2200" dirty="0" smtClean="0"/>
              <a:t>-Donald Wald F statistic and other tests reject null of weak identification</a:t>
            </a:r>
          </a:p>
          <a:p>
            <a:endParaRPr lang="en-GB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Regression Results (contd.)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IN" sz="2200" dirty="0" smtClean="0"/>
              <a:t>Deaths</a:t>
            </a:r>
          </a:p>
          <a:p>
            <a:pPr lvl="0"/>
            <a:r>
              <a:rPr lang="en-IN" sz="2200" dirty="0" smtClean="0"/>
              <a:t>Deaths vary with frequency of disasters</a:t>
            </a:r>
          </a:p>
          <a:p>
            <a:pPr lvl="0"/>
            <a:r>
              <a:rPr lang="en-IN" sz="2200" dirty="0" smtClean="0"/>
              <a:t>Deaths higher in larger countries</a:t>
            </a:r>
          </a:p>
          <a:p>
            <a:pPr lvl="0"/>
            <a:r>
              <a:rPr lang="en-IN" sz="2200" dirty="0" smtClean="0"/>
              <a:t>Higher income levels associated with lower deaths</a:t>
            </a:r>
          </a:p>
          <a:p>
            <a:pPr lvl="0"/>
            <a:r>
              <a:rPr lang="en-IN" sz="2200" dirty="0" smtClean="0"/>
              <a:t>Lagged deaths associated directly with higher deaths directly as also indirectly through higher frequency of disasters</a:t>
            </a:r>
          </a:p>
          <a:p>
            <a:pPr lvl="0"/>
            <a:r>
              <a:rPr lang="en-IN" sz="2200" dirty="0" smtClean="0"/>
              <a:t>Deaths unrelated to ethnic diversity</a:t>
            </a:r>
          </a:p>
          <a:p>
            <a:pPr lvl="0"/>
            <a:r>
              <a:rPr lang="en-IN" sz="2200" dirty="0" smtClean="0"/>
              <a:t>Democracy (Polity 1) doesn’t influence deaths</a:t>
            </a:r>
            <a:endParaRPr lang="en-GB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Regression Results (contd.)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2200" dirty="0" smtClean="0"/>
              <a:t>Simulations</a:t>
            </a:r>
          </a:p>
          <a:p>
            <a:r>
              <a:rPr lang="en-IN" sz="2200" dirty="0" smtClean="0"/>
              <a:t>Two scenarios considered: </a:t>
            </a:r>
          </a:p>
          <a:p>
            <a:r>
              <a:rPr lang="en-IN" sz="2200" dirty="0" smtClean="0"/>
              <a:t>Different assumptions about learning from past disasters and fatalities</a:t>
            </a:r>
          </a:p>
          <a:p>
            <a:r>
              <a:rPr lang="en-IN" sz="2200" dirty="0" smtClean="0"/>
              <a:t>Number of poorest countries moving up into Lower Middle Income group</a:t>
            </a:r>
          </a:p>
          <a:p>
            <a:r>
              <a:rPr lang="en-IN" sz="2200" dirty="0" smtClean="0"/>
              <a:t>Counterfactual simulations based on key elasticities</a:t>
            </a:r>
            <a:endParaRPr lang="en-GB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990600"/>
          </a:xfrm>
        </p:spPr>
        <p:txBody>
          <a:bodyPr>
            <a:normAutofit/>
          </a:bodyPr>
          <a:lstStyle/>
          <a:p>
            <a:r>
              <a:rPr lang="en-GB" dirty="0" smtClean="0"/>
              <a:t>Findings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91610"/>
            <a:ext cx="8401080" cy="4937760"/>
          </a:xfrm>
        </p:spPr>
        <p:txBody>
          <a:bodyPr>
            <a:noAutofit/>
          </a:bodyPr>
          <a:lstStyle/>
          <a:p>
            <a:r>
              <a:rPr lang="en-IN" sz="2100" dirty="0" smtClean="0"/>
              <a:t>5% higher frequency of lagged disasters (70-79) meant 2 % higher frequency of disasters in 1980-2004. </a:t>
            </a:r>
          </a:p>
          <a:p>
            <a:r>
              <a:rPr lang="en-IN" sz="2100" dirty="0" smtClean="0"/>
              <a:t>Positive elasticity of disasters to lagged deaths( 0.11%).</a:t>
            </a:r>
          </a:p>
          <a:p>
            <a:r>
              <a:rPr lang="en-IN" sz="2100" dirty="0" smtClean="0"/>
              <a:t>Elasticity of deaths to (predicted) disasters high (0.47%). 5% higher frequency of disasters associated with 2.35 % higher deaths. </a:t>
            </a:r>
          </a:p>
          <a:p>
            <a:r>
              <a:rPr lang="en-IN" sz="2100" dirty="0" smtClean="0"/>
              <a:t>Countries that recorded higher deaths in 70-79 also recorded higher deaths in 1980-2004 (elasticity 0.28 %). Indirect effect through higher frequency of disasters low. </a:t>
            </a:r>
          </a:p>
          <a:p>
            <a:r>
              <a:rPr lang="en-IN" sz="2100" dirty="0" smtClean="0"/>
              <a:t>Elasticities of deaths to income level high. If number of countries in Lower Middle Income countries increases by 5%, fatalities reduce by 2%.</a:t>
            </a:r>
          </a:p>
          <a:p>
            <a:r>
              <a:rPr lang="en-IN" sz="2100" dirty="0" smtClean="0"/>
              <a:t>Democracy doesn’t lower deaths.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Catastrophic Risks, Insurance and Reconstruction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76670"/>
            <a:ext cx="8686800" cy="4937760"/>
          </a:xfrm>
        </p:spPr>
        <p:txBody>
          <a:bodyPr>
            <a:noAutofit/>
          </a:bodyPr>
          <a:lstStyle/>
          <a:p>
            <a:pPr lvl="0"/>
            <a:r>
              <a:rPr lang="en-IN" sz="2000" dirty="0" smtClean="0"/>
              <a:t>Catastrophic risks rare events and extreme outliers</a:t>
            </a:r>
          </a:p>
          <a:p>
            <a:pPr lvl="0"/>
            <a:r>
              <a:rPr lang="en-IN" sz="2000" dirty="0" smtClean="0"/>
              <a:t>Policies to prevent catastrophes, others to reduce their likelihood, others to minimise their consequences, and still others to spread and mitigate impact of their costs (</a:t>
            </a:r>
            <a:r>
              <a:rPr lang="en-IN" sz="2000" dirty="0" err="1" smtClean="0"/>
              <a:t>Viscusi</a:t>
            </a:r>
            <a:r>
              <a:rPr lang="en-IN" sz="2000" dirty="0" smtClean="0"/>
              <a:t> and </a:t>
            </a:r>
            <a:r>
              <a:rPr lang="en-IN" sz="2000" dirty="0" err="1" smtClean="0"/>
              <a:t>Zeckhauser</a:t>
            </a:r>
            <a:r>
              <a:rPr lang="en-IN" sz="2000" dirty="0" smtClean="0"/>
              <a:t>, 2011). </a:t>
            </a:r>
          </a:p>
          <a:p>
            <a:pPr lvl="0"/>
            <a:r>
              <a:rPr lang="en-IN" sz="2000" dirty="0" smtClean="0"/>
              <a:t>Prevention possible and cost-effective. Govt. expenditure on prevention lower than on relief. Both amount and what it is spent on matter. </a:t>
            </a:r>
          </a:p>
          <a:p>
            <a:pPr lvl="0"/>
            <a:r>
              <a:rPr lang="en-IN" sz="2000" dirty="0" smtClean="0"/>
              <a:t>Risk mitigation through adaptation of physical environment</a:t>
            </a:r>
          </a:p>
          <a:p>
            <a:pPr lvl="0"/>
            <a:r>
              <a:rPr lang="en-IN" sz="2000" dirty="0" smtClean="0"/>
              <a:t>Disaster insurance in developing countries (per capita income &lt;$10000) covers about 10 per cent of losses</a:t>
            </a:r>
          </a:p>
          <a:p>
            <a:pPr lvl="0"/>
            <a:r>
              <a:rPr lang="en-IN" sz="2000" dirty="0" smtClean="0"/>
              <a:t>Risk spreading restricted by segmented and shallow insurance markets. </a:t>
            </a:r>
          </a:p>
          <a:p>
            <a:pPr lvl="0"/>
            <a:r>
              <a:rPr lang="en-IN" sz="2000" dirty="0" smtClean="0"/>
              <a:t>Samaritan’s dilemma –underinvestment in insurance and adaptive measures on the presumption that </a:t>
            </a:r>
            <a:r>
              <a:rPr lang="en-IN" sz="2000" dirty="0" err="1" smtClean="0"/>
              <a:t>govts</a:t>
            </a:r>
            <a:r>
              <a:rPr lang="en-IN" sz="2000" dirty="0" smtClean="0"/>
              <a:t>./donors would rescue</a:t>
            </a:r>
          </a:p>
          <a:p>
            <a:pPr lvl="0"/>
            <a:r>
              <a:rPr lang="en-IN" sz="2000" dirty="0" smtClean="0"/>
              <a:t>New financial instruments (catastrophic bonds, swaps, weather derivatives) devised but little impact (</a:t>
            </a:r>
            <a:r>
              <a:rPr lang="en-IN" sz="2000" dirty="0" err="1" smtClean="0"/>
              <a:t>Froot</a:t>
            </a:r>
            <a:r>
              <a:rPr lang="en-IN" sz="2000" dirty="0" smtClean="0"/>
              <a:t>, 2001, </a:t>
            </a:r>
            <a:r>
              <a:rPr lang="en-IN" sz="2000" dirty="0" err="1" smtClean="0"/>
              <a:t>Kunreuther</a:t>
            </a:r>
            <a:r>
              <a:rPr lang="en-IN" sz="2000" dirty="0" smtClean="0"/>
              <a:t>, 1997, Freeman et al. 2003)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Catastrophic Risks, Insurance and Reconstruction (contd.)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7935"/>
            <a:ext cx="8686800" cy="4937760"/>
          </a:xfrm>
        </p:spPr>
        <p:txBody>
          <a:bodyPr>
            <a:noAutofit/>
          </a:bodyPr>
          <a:lstStyle/>
          <a:p>
            <a:pPr lvl="0"/>
            <a:r>
              <a:rPr lang="en-IN" sz="2000" dirty="0" smtClean="0"/>
              <a:t>Insurance market failures remediable through (</a:t>
            </a:r>
            <a:r>
              <a:rPr lang="en-IN" sz="2000" dirty="0" err="1" smtClean="0"/>
              <a:t>i</a:t>
            </a:r>
            <a:r>
              <a:rPr lang="en-IN" sz="2000" dirty="0" smtClean="0"/>
              <a:t>) tax deductions, (ii) subsidies, and (iii) guarantee to insurers and reinsurers, and (iv)  mandatory levels of insurance (</a:t>
            </a:r>
            <a:r>
              <a:rPr lang="en-IN" sz="2000" dirty="0" err="1" smtClean="0"/>
              <a:t>Froot</a:t>
            </a:r>
            <a:r>
              <a:rPr lang="en-IN" sz="2000" dirty="0" smtClean="0"/>
              <a:t>, 2001)</a:t>
            </a:r>
          </a:p>
          <a:p>
            <a:pPr lvl="0"/>
            <a:r>
              <a:rPr lang="en-IN" sz="2000" dirty="0" smtClean="0"/>
              <a:t>Response to Samaritan’s dilemma: require those at risk to undertake </a:t>
            </a:r>
            <a:r>
              <a:rPr lang="en-IN" sz="2000" i="1" dirty="0" smtClean="0"/>
              <a:t>ex ante </a:t>
            </a:r>
            <a:r>
              <a:rPr lang="en-IN" sz="2000" dirty="0" smtClean="0"/>
              <a:t>measures to reduce harm</a:t>
            </a:r>
          </a:p>
          <a:p>
            <a:pPr lvl="0"/>
            <a:r>
              <a:rPr lang="en-IN" sz="2000" dirty="0" smtClean="0"/>
              <a:t>Mainstreaming of disaster prevention &amp; mitigation among multilaterals and governments</a:t>
            </a:r>
          </a:p>
          <a:p>
            <a:pPr lvl="0"/>
            <a:r>
              <a:rPr lang="en-IN" sz="2000" dirty="0" smtClean="0"/>
              <a:t>Interventions: combine short-term relief, </a:t>
            </a:r>
            <a:r>
              <a:rPr lang="en-IN" sz="2000" dirty="0" err="1" smtClean="0"/>
              <a:t>rebuiding</a:t>
            </a:r>
            <a:r>
              <a:rPr lang="en-IN" sz="2000" dirty="0" smtClean="0"/>
              <a:t> of livelihoods and reconstruction </a:t>
            </a:r>
          </a:p>
          <a:p>
            <a:pPr lvl="0"/>
            <a:r>
              <a:rPr lang="en-IN" sz="2000" dirty="0" smtClean="0"/>
              <a:t>Typically, disaster response is command and control, leaving out people and institutions to rebuild communities </a:t>
            </a:r>
          </a:p>
          <a:p>
            <a:pPr lvl="0"/>
            <a:r>
              <a:rPr lang="en-IN" sz="2000" dirty="0" smtClean="0"/>
              <a:t>Little attention to how next disaster could be avoided. </a:t>
            </a:r>
          </a:p>
          <a:p>
            <a:pPr lvl="0"/>
            <a:r>
              <a:rPr lang="en-IN" sz="2000" dirty="0" smtClean="0"/>
              <a:t>Much destruction due to tsunami in 2004 and Kashmir earthquake in 2005 avoidable through better coordination.</a:t>
            </a:r>
            <a:endParaRPr lang="en-GB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Concluding Observations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1719"/>
            <a:ext cx="8686800" cy="4937760"/>
          </a:xfrm>
        </p:spPr>
        <p:txBody>
          <a:bodyPr>
            <a:noAutofit/>
          </a:bodyPr>
          <a:lstStyle/>
          <a:p>
            <a:pPr lvl="0"/>
            <a:r>
              <a:rPr lang="en-IN" sz="2000" dirty="0" smtClean="0"/>
              <a:t>Growing vulnerability to disasters &amp; grave implications for human security</a:t>
            </a:r>
          </a:p>
          <a:p>
            <a:pPr lvl="0"/>
            <a:r>
              <a:rPr lang="en-IN" sz="2000" dirty="0" smtClean="0"/>
              <a:t>Even moderate learning could save deaths </a:t>
            </a:r>
          </a:p>
          <a:p>
            <a:pPr lvl="0"/>
            <a:r>
              <a:rPr lang="en-IN" sz="2000" dirty="0" smtClean="0"/>
              <a:t>Growth acceleration averts deaths through more resources for disaster prevention and mitigation capabilities</a:t>
            </a:r>
          </a:p>
          <a:p>
            <a:pPr lvl="0"/>
            <a:r>
              <a:rPr lang="en-IN" sz="2000" dirty="0" smtClean="0"/>
              <a:t>Segmented &amp; shallow disaster insurance markets and </a:t>
            </a:r>
            <a:r>
              <a:rPr lang="en-IN" sz="2000" dirty="0" err="1" smtClean="0"/>
              <a:t>govt’s</a:t>
            </a:r>
            <a:r>
              <a:rPr lang="en-IN" sz="2000" dirty="0" smtClean="0"/>
              <a:t>. role in developing them</a:t>
            </a:r>
          </a:p>
          <a:p>
            <a:pPr lvl="0"/>
            <a:r>
              <a:rPr lang="en-IN" sz="2000" dirty="0" smtClean="0"/>
              <a:t>Resolve Samaritan’s dilemma through investments in protective measures</a:t>
            </a:r>
          </a:p>
          <a:p>
            <a:pPr lvl="0"/>
            <a:r>
              <a:rPr lang="en-IN" sz="2000" dirty="0" smtClean="0"/>
              <a:t>Mainstreaming of disaster prevention among multilaterals and governments, and better coordination </a:t>
            </a:r>
          </a:p>
          <a:p>
            <a:pPr lvl="0"/>
            <a:r>
              <a:rPr lang="en-IN" sz="2000" dirty="0" smtClean="0"/>
              <a:t>Short-term relief combined with rebuilding of livelihoods and reconstruction</a:t>
            </a:r>
          </a:p>
          <a:p>
            <a:pPr lvl="0"/>
            <a:r>
              <a:rPr lang="en-IN" sz="2000" dirty="0" smtClean="0"/>
              <a:t>Need for building ownership of local communities and preservation of social networks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IN" sz="2200" dirty="0" smtClean="0"/>
              <a:t>Greater vulnerability to natural disasters</a:t>
            </a:r>
          </a:p>
          <a:p>
            <a:pPr lvl="0"/>
            <a:r>
              <a:rPr lang="en-IN" sz="2200" dirty="0" smtClean="0"/>
              <a:t>Higher frequency and losses (Kahn, 2005, World Bank, 2010)</a:t>
            </a:r>
          </a:p>
          <a:p>
            <a:pPr lvl="0"/>
            <a:r>
              <a:rPr lang="en-IN" sz="2200" dirty="0" smtClean="0"/>
              <a:t>Natural disasters affect households in three ways</a:t>
            </a:r>
          </a:p>
          <a:p>
            <a:pPr lvl="1"/>
            <a:r>
              <a:rPr lang="en-IN" sz="2200" dirty="0" smtClean="0"/>
              <a:t>Loss of physical integrity</a:t>
            </a:r>
          </a:p>
          <a:p>
            <a:pPr lvl="1"/>
            <a:r>
              <a:rPr lang="en-IN" sz="2200" dirty="0" smtClean="0"/>
              <a:t>Assets</a:t>
            </a:r>
          </a:p>
          <a:p>
            <a:pPr lvl="1"/>
            <a:r>
              <a:rPr lang="en-IN" sz="2200" dirty="0" smtClean="0"/>
              <a:t>Income </a:t>
            </a:r>
          </a:p>
          <a:p>
            <a:pPr lvl="0"/>
            <a:r>
              <a:rPr lang="en-IN" sz="2200" dirty="0" smtClean="0"/>
              <a:t>Disaster impacts: large scale human suffering, loss of lives, and precipitous rise in financial costs (Tsunami, 2004, &amp; Kashmir earthquake, 2005)</a:t>
            </a:r>
            <a:endParaRPr lang="en-GB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IN" sz="2200" dirty="0" smtClean="0"/>
              <a:t>Have natural disasters become more frequent?</a:t>
            </a:r>
          </a:p>
          <a:p>
            <a:pPr lvl="0"/>
            <a:r>
              <a:rPr lang="en-IN" sz="2200" dirty="0" smtClean="0"/>
              <a:t>Have the death tolls of these disasters risen?</a:t>
            </a:r>
          </a:p>
          <a:p>
            <a:pPr lvl="0"/>
            <a:r>
              <a:rPr lang="en-IN" sz="2200" dirty="0" smtClean="0"/>
              <a:t>Do relatively affluent countries suffer fewer deaths? </a:t>
            </a:r>
          </a:p>
          <a:p>
            <a:pPr lvl="0"/>
            <a:r>
              <a:rPr lang="en-IN" sz="2200" dirty="0" smtClean="0"/>
              <a:t>Do institutions matter? Democracy?</a:t>
            </a:r>
          </a:p>
          <a:p>
            <a:pPr lvl="0"/>
            <a:r>
              <a:rPr lang="en-IN" sz="2200" dirty="0" smtClean="0"/>
              <a:t>Is the pay-off to disaster prevention high? </a:t>
            </a:r>
          </a:p>
          <a:p>
            <a:pPr lvl="0"/>
            <a:r>
              <a:rPr lang="en-IN" sz="2200" dirty="0" smtClean="0"/>
              <a:t>Learning from past experience</a:t>
            </a:r>
          </a:p>
          <a:p>
            <a:pPr lvl="0"/>
            <a:r>
              <a:rPr lang="en-IN" sz="2200" dirty="0" smtClean="0"/>
              <a:t>Does growth in the poorest countries save lives?</a:t>
            </a:r>
          </a:p>
          <a:p>
            <a:pPr lvl="0"/>
            <a:r>
              <a:rPr lang="en-IN" sz="2200" dirty="0" smtClean="0"/>
              <a:t>Catastrophic risks, Insurance and Samaritan’s dilemma?</a:t>
            </a:r>
            <a:endParaRPr lang="en-GB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990600"/>
          </a:xfrm>
        </p:spPr>
        <p:txBody>
          <a:bodyPr/>
          <a:lstStyle/>
          <a:p>
            <a:r>
              <a:rPr lang="en-GB" dirty="0" smtClean="0"/>
              <a:t>Data and 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91916"/>
            <a:ext cx="8229600" cy="4937760"/>
          </a:xfrm>
        </p:spPr>
        <p:txBody>
          <a:bodyPr>
            <a:noAutofit/>
          </a:bodyPr>
          <a:lstStyle/>
          <a:p>
            <a:r>
              <a:rPr lang="en-IN" sz="2200" dirty="0" smtClean="0"/>
              <a:t>Data: EM-DAT, WDI, FAOSTAT</a:t>
            </a:r>
          </a:p>
          <a:p>
            <a:r>
              <a:rPr lang="en-IN" sz="2200" dirty="0" smtClean="0"/>
              <a:t>Analysis covers 1980-2004. </a:t>
            </a:r>
          </a:p>
          <a:p>
            <a:pPr lvl="0"/>
            <a:r>
              <a:rPr lang="en-IN" sz="2200" dirty="0" smtClean="0"/>
              <a:t>Disaster classified as (</a:t>
            </a:r>
            <a:r>
              <a:rPr lang="en-IN" sz="2200" dirty="0" err="1" smtClean="0"/>
              <a:t>i</a:t>
            </a:r>
            <a:r>
              <a:rPr lang="en-IN" sz="2200" dirty="0" smtClean="0"/>
              <a:t>) 10 or more people killed; or (ii) 100 or more people affected, injured or homeless; or (iii) declaration of emergency and/or appeal for international assistance. </a:t>
            </a:r>
          </a:p>
          <a:p>
            <a:pPr lvl="0"/>
            <a:r>
              <a:rPr lang="en-IN" sz="2200" dirty="0" smtClean="0"/>
              <a:t>First part : mostly based on averages: changes in frequency of natural disasters &amp; in mortalities</a:t>
            </a:r>
          </a:p>
          <a:p>
            <a:pPr lvl="0"/>
            <a:r>
              <a:rPr lang="en-IN" sz="2200" dirty="0" smtClean="0"/>
              <a:t>Power law function &amp; disaster mortalities</a:t>
            </a:r>
          </a:p>
          <a:p>
            <a:pPr lvl="0"/>
            <a:r>
              <a:rPr lang="en-IN" sz="2200" dirty="0" smtClean="0"/>
              <a:t>Second part: factors associated with frequency of disasters and mortalities, using IV estimation</a:t>
            </a:r>
          </a:p>
          <a:p>
            <a:pPr lvl="0"/>
            <a:r>
              <a:rPr lang="en-IN" sz="2200" dirty="0" smtClean="0"/>
              <a:t>Simulations: learning from past experience and growth in poorest countries</a:t>
            </a:r>
          </a:p>
          <a:p>
            <a:pPr lvl="0"/>
            <a:r>
              <a:rPr lang="en-IN" sz="2200" dirty="0" smtClean="0"/>
              <a:t>Third part: Catastrophic Risks, Insurance and Reconstruction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Frequencies and Deadliness of Natural Disasters (1/2)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55405"/>
            <a:ext cx="8229600" cy="4937760"/>
          </a:xfrm>
        </p:spPr>
        <p:txBody>
          <a:bodyPr>
            <a:noAutofit/>
          </a:bodyPr>
          <a:lstStyle/>
          <a:p>
            <a:pPr lvl="0"/>
            <a:r>
              <a:rPr lang="en-IN" sz="2200" dirty="0" smtClean="0"/>
              <a:t>Natural disasters more frequent in 1995-2004 relative to 1985-1994</a:t>
            </a:r>
          </a:p>
          <a:p>
            <a:pPr lvl="0"/>
            <a:r>
              <a:rPr lang="en-IN" sz="2200" dirty="0" smtClean="0"/>
              <a:t>Floods most frequent disasters in both periods</a:t>
            </a:r>
          </a:p>
          <a:p>
            <a:pPr lvl="0"/>
            <a:r>
              <a:rPr lang="en-IN" sz="2200" dirty="0" smtClean="0"/>
              <a:t>Deaths due to disasters rose  faster than disasters in 1995-2004 </a:t>
            </a:r>
          </a:p>
          <a:p>
            <a:pPr lvl="0"/>
            <a:r>
              <a:rPr lang="en-IN" sz="2200" dirty="0" smtClean="0"/>
              <a:t>Deaths per disaster also rose, as also per million of population</a:t>
            </a:r>
          </a:p>
          <a:p>
            <a:pPr lvl="0"/>
            <a:r>
              <a:rPr lang="en-IN" sz="2200" dirty="0" smtClean="0"/>
              <a:t>Largest number of disasters in East Asia and the Pacific, followed by Latin America and the Caribbean, with little change between two sub-periods</a:t>
            </a:r>
          </a:p>
          <a:p>
            <a:pPr lvl="0"/>
            <a:r>
              <a:rPr lang="en-IN" sz="2200" dirty="0" smtClean="0"/>
              <a:t>Highest frequency of disasters in Lower Middle Income countries, followed by Low Middle Income countries. </a:t>
            </a:r>
          </a:p>
          <a:p>
            <a:pPr lvl="0"/>
            <a:r>
              <a:rPr lang="en-IN" sz="2200" dirty="0" smtClean="0"/>
              <a:t>Both accounted for about 90 per cent of disasters in two sub periods.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Frequencies and Deadliness of Natural Disasters (2/2)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0"/>
            <a:r>
              <a:rPr lang="en-IN" sz="2200" dirty="0" smtClean="0"/>
              <a:t>More than half of deaths in 1985-1994 occurred in South Asia, with considerably lower shares in other regions. </a:t>
            </a:r>
          </a:p>
          <a:p>
            <a:pPr lvl="0"/>
            <a:r>
              <a:rPr lang="en-IN" sz="2200" dirty="0" smtClean="0"/>
              <a:t>In 1995-2004, share of East Asia 63 per cent while that of South Asia less than one fifth.</a:t>
            </a:r>
          </a:p>
          <a:p>
            <a:pPr lvl="0"/>
            <a:r>
              <a:rPr lang="en-IN" sz="2200" dirty="0" smtClean="0"/>
              <a:t>Deaths per disaster highest in South Asia in 1985-94 and highest in East Asia in 1995-2004.  Deaths per million also highest in latter in 1995-2004. </a:t>
            </a:r>
          </a:p>
          <a:p>
            <a:pPr lvl="0"/>
            <a:r>
              <a:rPr lang="en-IN" sz="2200" dirty="0" smtClean="0"/>
              <a:t>Majority of disasters hydro-meteorological in 1985-94 and higher share in 1995-2004. </a:t>
            </a:r>
          </a:p>
          <a:p>
            <a:pPr lvl="0"/>
            <a:r>
              <a:rPr lang="en-IN" sz="2200" dirty="0" smtClean="0"/>
              <a:t>Their share of deaths rose from 65 per cent to 88 per cent in 1995-2004. </a:t>
            </a:r>
          </a:p>
          <a:p>
            <a:pPr lvl="0"/>
            <a:r>
              <a:rPr lang="en-IN" sz="2200" dirty="0" smtClean="0"/>
              <a:t>Deaths per disaster rose for these but declined for geophysical ones.</a:t>
            </a:r>
            <a:endParaRPr lang="en-GB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Power Law Approximation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IN" sz="2200" dirty="0" smtClean="0"/>
              <a:t>Variable x has power law probability distribution if p(x) = </a:t>
            </a:r>
            <a:r>
              <a:rPr lang="en-IN" sz="2200" dirty="0" err="1" smtClean="0"/>
              <a:t>cx</a:t>
            </a:r>
            <a:r>
              <a:rPr lang="en-IN" sz="2200" baseline="30000" dirty="0" err="1" smtClean="0"/>
              <a:t>d</a:t>
            </a:r>
            <a:r>
              <a:rPr lang="en-IN" sz="2200" dirty="0" smtClean="0"/>
              <a:t>, where c and d are constants, so that log p(x) = log (c) + d lox (x). </a:t>
            </a:r>
          </a:p>
          <a:p>
            <a:pPr lvl="0"/>
            <a:r>
              <a:rPr lang="en-IN" sz="2200" dirty="0" smtClean="0"/>
              <a:t>x denotes fatalities per disaster over a period of time</a:t>
            </a:r>
          </a:p>
          <a:p>
            <a:pPr lvl="0"/>
            <a:r>
              <a:rPr lang="en-IN" sz="2200" dirty="0" smtClean="0"/>
              <a:t>Applied to all disasters in complete sample in 1980-2004, 3 sub-regions (South Asia, East Asia, and Sub-Saharan Africa), and 3 income groups (Low Income, Lower Middle Income and Upper Middle Income countries)</a:t>
            </a:r>
          </a:p>
          <a:p>
            <a:pPr lvl="0"/>
            <a:r>
              <a:rPr lang="en-IN" sz="2200" dirty="0" smtClean="0"/>
              <a:t>All plots of deadliness of disasters and cumulative frequency or probability data (on a logarithmic scale) follow a straight line but the ranges differ. </a:t>
            </a:r>
          </a:p>
          <a:p>
            <a:pPr lvl="0"/>
            <a:r>
              <a:rPr lang="en-IN" sz="2200" dirty="0" smtClean="0"/>
              <a:t>Extremely deadly disasters occurred in all regions as well as in regions and groups of countries by income level, and contributed to overall deadliness of disasters</a:t>
            </a:r>
            <a:endParaRPr lang="en-GB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Power Law Approximation</a:t>
            </a:r>
            <a:endParaRPr lang="en-GB" dirty="0"/>
          </a:p>
        </p:txBody>
      </p:sp>
      <p:pic>
        <p:nvPicPr>
          <p:cNvPr id="5" name="Content Placeholder 4" descr="Description: E:\My Documents\disasters in south asia\all regions 7 may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87512"/>
            <a:ext cx="5334000" cy="4000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57322" y="5590802"/>
            <a:ext cx="714376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Log of  Fatality of Disasters –Cumulative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Probabilty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of Deaths Per Disaster-All Regions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Determinants of Disasters and Their Deadliness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IN" sz="2200" dirty="0" smtClean="0"/>
              <a:t>Frequency of disasters - function of geophysical features of a country (e.g. distance from a coast), its population density, level of income, and polity (how democratic ?), and lagged number of disasters (i.e. in 1970-79). </a:t>
            </a:r>
          </a:p>
          <a:p>
            <a:pPr lvl="0"/>
            <a:r>
              <a:rPr lang="en-IN" sz="2200" dirty="0" smtClean="0"/>
              <a:t>Lagged number of disasters instrument for disasters in 1980-2004  </a:t>
            </a:r>
          </a:p>
          <a:p>
            <a:pPr lvl="0"/>
            <a:r>
              <a:rPr lang="en-IN" sz="2200" dirty="0" smtClean="0"/>
              <a:t> (Log of) deaths function of all exogenous variables in first equation (except natural disasters in 1970-79) and predicted frequency of disasters from first equation</a:t>
            </a:r>
          </a:p>
          <a:p>
            <a:pPr lvl="0"/>
            <a:r>
              <a:rPr lang="en-IN" sz="2200" dirty="0" smtClean="0"/>
              <a:t>IV estimation</a:t>
            </a:r>
            <a:endParaRPr lang="en-GB" sz="2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117</TotalTime>
  <Words>1353</Words>
  <Application>Microsoft Office PowerPoint</Application>
  <PresentationFormat>On-screen Show (4:3)</PresentationFormat>
  <Paragraphs>111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Origin</vt:lpstr>
      <vt:lpstr>Have Natural Disasters Become Deadlier?</vt:lpstr>
      <vt:lpstr>Introduction</vt:lpstr>
      <vt:lpstr>Issues</vt:lpstr>
      <vt:lpstr>Data and Methodology</vt:lpstr>
      <vt:lpstr>Frequencies and Deadliness of Natural Disasters (1/2)</vt:lpstr>
      <vt:lpstr>Frequencies and Deadliness of Natural Disasters (2/2)</vt:lpstr>
      <vt:lpstr>Power Law Approximation</vt:lpstr>
      <vt:lpstr>Power Law Approximation</vt:lpstr>
      <vt:lpstr>Determinants of Disasters and Their Deadliness</vt:lpstr>
      <vt:lpstr>Regression Results</vt:lpstr>
      <vt:lpstr>Regression Results (contd.)</vt:lpstr>
      <vt:lpstr>Regression Results (contd.)</vt:lpstr>
      <vt:lpstr>Findings</vt:lpstr>
      <vt:lpstr>Catastrophic Risks, Insurance and Reconstruction</vt:lpstr>
      <vt:lpstr>Catastrophic Risks, Insurance and Reconstruction (contd.)</vt:lpstr>
      <vt:lpstr>Concluding Observations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Natural Disasters Become Deadlier?</dc:title>
  <dc:creator>Sony</dc:creator>
  <cp:lastModifiedBy>rshannon</cp:lastModifiedBy>
  <cp:revision>15</cp:revision>
  <cp:lastPrinted>2012-05-09T20:17:25Z</cp:lastPrinted>
  <dcterms:created xsi:type="dcterms:W3CDTF">2012-05-09T01:42:43Z</dcterms:created>
  <dcterms:modified xsi:type="dcterms:W3CDTF">2012-05-10T12:34:08Z</dcterms:modified>
</cp:coreProperties>
</file>