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6" r:id="rId2"/>
    <p:sldId id="257" r:id="rId3"/>
    <p:sldId id="274" r:id="rId4"/>
    <p:sldId id="258" r:id="rId5"/>
    <p:sldId id="259" r:id="rId6"/>
    <p:sldId id="260" r:id="rId7"/>
    <p:sldId id="264" r:id="rId8"/>
    <p:sldId id="262" r:id="rId9"/>
    <p:sldId id="268" r:id="rId10"/>
    <p:sldId id="267" r:id="rId11"/>
    <p:sldId id="266" r:id="rId12"/>
    <p:sldId id="269" r:id="rId13"/>
    <p:sldId id="263" r:id="rId14"/>
    <p:sldId id="272" r:id="rId15"/>
    <p:sldId id="273"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99F1CC-7457-49B2-82C2-59AC94545DDA}" type="datetimeFigureOut">
              <a:rPr lang="en-US" smtClean="0"/>
              <a:t>5/12/2012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C84EA7-A594-4132-9321-4B65450C5576}" type="slidenum">
              <a:rPr lang="en-US" smtClean="0"/>
              <a:t>‹#›</a:t>
            </a:fld>
            <a:endParaRPr lang="en-US"/>
          </a:p>
        </p:txBody>
      </p:sp>
    </p:spTree>
    <p:extLst>
      <p:ext uri="{BB962C8B-B14F-4D97-AF65-F5344CB8AC3E}">
        <p14:creationId xmlns:p14="http://schemas.microsoft.com/office/powerpoint/2010/main" val="1257734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Rot="1" noChangeArrowheads="1" noTextEdit="1"/>
          </p:cNvSpPr>
          <p:nvPr>
            <p:ph type="sldImg"/>
          </p:nvPr>
        </p:nvSpPr>
        <p:spPr bwMode="auto">
          <a:xfrm>
            <a:off x="1143000" y="684213"/>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Rectangle 3"/>
          <p:cNvSpPr>
            <a:spLocks noGrp="1" noChangeArrowheads="1"/>
          </p:cNvSpPr>
          <p:nvPr>
            <p:ph type="body" idx="1"/>
          </p:nvPr>
        </p:nvSpPr>
        <p:spPr bwMode="auto">
          <a:xfrm>
            <a:off x="914400" y="4343400"/>
            <a:ext cx="50292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C2F3D40-14C6-4BF8-83B8-0BE6C267135C}" type="datetimeFigureOut">
              <a:rPr lang="en-US" smtClean="0"/>
              <a:t>5/12/2012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2F3D40-14C6-4BF8-83B8-0BE6C267135C}" type="datetimeFigureOut">
              <a:rPr lang="en-US" smtClean="0"/>
              <a:t>5/12/2012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2F3D40-14C6-4BF8-83B8-0BE6C267135C}" type="datetimeFigureOut">
              <a:rPr lang="en-US" smtClean="0"/>
              <a:t>5/12/2012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2F3D40-14C6-4BF8-83B8-0BE6C267135C}" type="datetimeFigureOut">
              <a:rPr lang="en-US" smtClean="0"/>
              <a:t>5/12/2012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2F3D40-14C6-4BF8-83B8-0BE6C267135C}" type="datetimeFigureOut">
              <a:rPr lang="en-US" smtClean="0"/>
              <a:t>5/12/2012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2F3D40-14C6-4BF8-83B8-0BE6C267135C}" type="datetimeFigureOut">
              <a:rPr lang="en-US" smtClean="0"/>
              <a:t>5/12/2012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2F3D40-14C6-4BF8-83B8-0BE6C267135C}" type="datetimeFigureOut">
              <a:rPr lang="en-US" smtClean="0"/>
              <a:t>5/12/2012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2F3D40-14C6-4BF8-83B8-0BE6C267135C}" type="datetimeFigureOut">
              <a:rPr lang="en-US" smtClean="0"/>
              <a:t>5/12/2012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F3D40-14C6-4BF8-83B8-0BE6C267135C}" type="datetimeFigureOut">
              <a:rPr lang="en-US" smtClean="0"/>
              <a:t>5/12/2012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C1E120-F17E-4C89-B169-285F75A92B3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2F3D40-14C6-4BF8-83B8-0BE6C267135C}" type="datetimeFigureOut">
              <a:rPr lang="en-US" smtClean="0"/>
              <a:t>5/12/2012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1E120-F17E-4C89-B169-285F75A92B3F}"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C2F3D40-14C6-4BF8-83B8-0BE6C267135C}" type="datetimeFigureOut">
              <a:rPr lang="en-US" smtClean="0"/>
              <a:t>5/12/2012</a:t>
            </a:fld>
            <a:endParaRPr lang="en-US"/>
          </a:p>
        </p:txBody>
      </p:sp>
      <p:sp>
        <p:nvSpPr>
          <p:cNvPr id="9" name="Slide Number Placeholder 8"/>
          <p:cNvSpPr>
            <a:spLocks noGrp="1"/>
          </p:cNvSpPr>
          <p:nvPr>
            <p:ph type="sldNum" sz="quarter" idx="11"/>
          </p:nvPr>
        </p:nvSpPr>
        <p:spPr/>
        <p:txBody>
          <a:bodyPr/>
          <a:lstStyle/>
          <a:p>
            <a:fld id="{3BC1E120-F17E-4C89-B169-285F75A92B3F}"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BC1E120-F17E-4C89-B169-285F75A92B3F}"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C2F3D40-14C6-4BF8-83B8-0BE6C267135C}" type="datetimeFigureOut">
              <a:rPr lang="en-US" smtClean="0"/>
              <a:t>5/12/2012</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globalagrisk.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Microsoft_Word_97_-_2003_Document2.doc"/></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7543800" cy="2593975"/>
          </a:xfrm>
        </p:spPr>
        <p:txBody>
          <a:bodyPr/>
          <a:lstStyle/>
          <a:p>
            <a:r>
              <a:rPr lang="en-US" sz="3600" dirty="0" smtClean="0"/>
              <a:t>Comments on Barry Goodwin Paper</a:t>
            </a:r>
            <a:br>
              <a:rPr lang="en-US" sz="3600" dirty="0" smtClean="0"/>
            </a:br>
            <a:r>
              <a:rPr lang="en-US" sz="2400" dirty="0"/>
              <a:t>Copula-Based Models </a:t>
            </a:r>
            <a:r>
              <a:rPr lang="en-US" sz="2400" dirty="0" smtClean="0"/>
              <a:t>of  Systemic </a:t>
            </a:r>
            <a:r>
              <a:rPr lang="en-US" sz="2400" dirty="0"/>
              <a:t>Risk in U.S. Agriculture:</a:t>
            </a:r>
            <a:br>
              <a:rPr lang="en-US" sz="2400" dirty="0"/>
            </a:br>
            <a:r>
              <a:rPr lang="en-US" sz="2400" dirty="0"/>
              <a:t>Implications for Crop Insurance </a:t>
            </a:r>
            <a:r>
              <a:rPr lang="en-US" sz="2400" dirty="0" smtClean="0"/>
              <a:t>and Reinsurance </a:t>
            </a:r>
            <a:r>
              <a:rPr lang="en-US" sz="2400" dirty="0"/>
              <a:t>Contracts</a:t>
            </a:r>
            <a:endParaRPr lang="en-US" sz="2400" dirty="0"/>
          </a:p>
        </p:txBody>
      </p:sp>
      <p:sp>
        <p:nvSpPr>
          <p:cNvPr id="3" name="Subtitle 2"/>
          <p:cNvSpPr>
            <a:spLocks noGrp="1"/>
          </p:cNvSpPr>
          <p:nvPr>
            <p:ph type="subTitle" idx="1"/>
          </p:nvPr>
        </p:nvSpPr>
        <p:spPr>
          <a:xfrm>
            <a:off x="762000" y="3733800"/>
            <a:ext cx="6461760" cy="1447800"/>
          </a:xfrm>
        </p:spPr>
        <p:txBody>
          <a:bodyPr>
            <a:normAutofit lnSpcReduction="10000"/>
          </a:bodyPr>
          <a:lstStyle/>
          <a:p>
            <a:r>
              <a:rPr lang="en-US" dirty="0" smtClean="0"/>
              <a:t>Jerry Skees, HB Price Professor of Risk and Policy </a:t>
            </a:r>
          </a:p>
          <a:p>
            <a:r>
              <a:rPr lang="en-US" dirty="0" smtClean="0"/>
              <a:t>Department of Agricultural Economics,</a:t>
            </a:r>
          </a:p>
          <a:p>
            <a:r>
              <a:rPr lang="en-US" dirty="0" smtClean="0"/>
              <a:t>University of Kentucky </a:t>
            </a:r>
          </a:p>
          <a:p>
            <a:r>
              <a:rPr lang="en-US" dirty="0" smtClean="0"/>
              <a:t>President, GlobalAgRisk, Inc. </a:t>
            </a:r>
            <a:endParaRPr lang="en-US" dirty="0"/>
          </a:p>
        </p:txBody>
      </p:sp>
      <p:sp>
        <p:nvSpPr>
          <p:cNvPr id="4" name="Subtitle 2"/>
          <p:cNvSpPr txBox="1">
            <a:spLocks/>
          </p:cNvSpPr>
          <p:nvPr/>
        </p:nvSpPr>
        <p:spPr>
          <a:xfrm>
            <a:off x="907472" y="5638800"/>
            <a:ext cx="6461760" cy="1447800"/>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r>
              <a:rPr lang="en-US" i="1" dirty="0" smtClean="0"/>
              <a:t>Insurance Markets and Catastrophe Risk </a:t>
            </a:r>
          </a:p>
          <a:p>
            <a:r>
              <a:rPr lang="en-US" dirty="0" smtClean="0"/>
              <a:t>NBER, Cambridge May 12, 2012 </a:t>
            </a:r>
            <a:endParaRPr lang="en-US" dirty="0"/>
          </a:p>
        </p:txBody>
      </p:sp>
    </p:spTree>
    <p:extLst>
      <p:ext uri="{BB962C8B-B14F-4D97-AF65-F5344CB8AC3E}">
        <p14:creationId xmlns:p14="http://schemas.microsoft.com/office/powerpoint/2010/main" val="3321047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p:txBody>
          <a:bodyPr/>
          <a:lstStyle/>
          <a:p>
            <a:r>
              <a:rPr lang="en-US" sz="2800" dirty="0" smtClean="0"/>
              <a:t>Loss Ratios Vary Across the Country</a:t>
            </a:r>
            <a:br>
              <a:rPr lang="en-US" sz="2800" dirty="0" smtClean="0"/>
            </a:br>
            <a:r>
              <a:rPr lang="en-US" sz="2800" dirty="0" smtClean="0"/>
              <a:t>And so do underlying Yield PDFs</a:t>
            </a:r>
            <a:endParaRPr lang="en-US" sz="2800" dirty="0" smtClean="0"/>
          </a:p>
        </p:txBody>
      </p:sp>
      <p:pic>
        <p:nvPicPr>
          <p:cNvPr id="18435" name="Picture 3" descr="county loss ratios"/>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457200" y="1631950"/>
            <a:ext cx="8421688" cy="4206875"/>
          </a:xfrm>
          <a:noFill/>
        </p:spPr>
      </p:pic>
      <p:cxnSp>
        <p:nvCxnSpPr>
          <p:cNvPr id="3" name="Straight Arrow Connector 2"/>
          <p:cNvCxnSpPr/>
          <p:nvPr/>
        </p:nvCxnSpPr>
        <p:spPr>
          <a:xfrm flipH="1">
            <a:off x="1371600" y="2362200"/>
            <a:ext cx="1371600" cy="2895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Freeform 3"/>
          <p:cNvSpPr/>
          <p:nvPr/>
        </p:nvSpPr>
        <p:spPr>
          <a:xfrm>
            <a:off x="614149" y="4584549"/>
            <a:ext cx="1514902" cy="1256693"/>
          </a:xfrm>
          <a:custGeom>
            <a:avLst/>
            <a:gdLst>
              <a:gd name="connsiteX0" fmla="*/ 0 w 1514902"/>
              <a:gd name="connsiteY0" fmla="*/ 1256693 h 1256693"/>
              <a:gd name="connsiteX1" fmla="*/ 204717 w 1514902"/>
              <a:gd name="connsiteY1" fmla="*/ 1099 h 1256693"/>
              <a:gd name="connsiteX2" fmla="*/ 1009935 w 1514902"/>
              <a:gd name="connsiteY2" fmla="*/ 1038329 h 1256693"/>
              <a:gd name="connsiteX3" fmla="*/ 1514902 w 1514902"/>
              <a:gd name="connsiteY3" fmla="*/ 1174806 h 1256693"/>
              <a:gd name="connsiteX4" fmla="*/ 1514902 w 1514902"/>
              <a:gd name="connsiteY4" fmla="*/ 1174806 h 1256693"/>
              <a:gd name="connsiteX5" fmla="*/ 1433015 w 1514902"/>
              <a:gd name="connsiteY5" fmla="*/ 1188454 h 1256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4902" h="1256693">
                <a:moveTo>
                  <a:pt x="0" y="1256693"/>
                </a:moveTo>
                <a:cubicBezTo>
                  <a:pt x="18197" y="647093"/>
                  <a:pt x="36395" y="37493"/>
                  <a:pt x="204717" y="1099"/>
                </a:cubicBezTo>
                <a:cubicBezTo>
                  <a:pt x="373039" y="-35295"/>
                  <a:pt x="791571" y="842711"/>
                  <a:pt x="1009935" y="1038329"/>
                </a:cubicBezTo>
                <a:cubicBezTo>
                  <a:pt x="1228299" y="1233947"/>
                  <a:pt x="1514902" y="1174806"/>
                  <a:pt x="1514902" y="1174806"/>
                </a:cubicBezTo>
                <a:lnTo>
                  <a:pt x="1514902" y="1174806"/>
                </a:lnTo>
                <a:lnTo>
                  <a:pt x="1433015" y="1188454"/>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5943600" y="3810000"/>
            <a:ext cx="76200" cy="2209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Freeform 6"/>
          <p:cNvSpPr/>
          <p:nvPr/>
        </p:nvSpPr>
        <p:spPr>
          <a:xfrm>
            <a:off x="5322627" y="5832954"/>
            <a:ext cx="1787857" cy="909040"/>
          </a:xfrm>
          <a:custGeom>
            <a:avLst/>
            <a:gdLst>
              <a:gd name="connsiteX0" fmla="*/ 0 w 1787857"/>
              <a:gd name="connsiteY0" fmla="*/ 895392 h 909040"/>
              <a:gd name="connsiteX1" fmla="*/ 491319 w 1787857"/>
              <a:gd name="connsiteY1" fmla="*/ 322186 h 909040"/>
              <a:gd name="connsiteX2" fmla="*/ 955343 w 1787857"/>
              <a:gd name="connsiteY2" fmla="*/ 21936 h 909040"/>
              <a:gd name="connsiteX3" fmla="*/ 1787857 w 1787857"/>
              <a:gd name="connsiteY3" fmla="*/ 909040 h 909040"/>
              <a:gd name="connsiteX4" fmla="*/ 1787857 w 1787857"/>
              <a:gd name="connsiteY4" fmla="*/ 909040 h 909040"/>
              <a:gd name="connsiteX5" fmla="*/ 1787857 w 1787857"/>
              <a:gd name="connsiteY5" fmla="*/ 909040 h 909040"/>
              <a:gd name="connsiteX6" fmla="*/ 1787857 w 1787857"/>
              <a:gd name="connsiteY6" fmla="*/ 909040 h 90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7857" h="909040">
                <a:moveTo>
                  <a:pt x="0" y="895392"/>
                </a:moveTo>
                <a:cubicBezTo>
                  <a:pt x="166047" y="681577"/>
                  <a:pt x="332095" y="467762"/>
                  <a:pt x="491319" y="322186"/>
                </a:cubicBezTo>
                <a:cubicBezTo>
                  <a:pt x="650543" y="176610"/>
                  <a:pt x="739253" y="-75873"/>
                  <a:pt x="955343" y="21936"/>
                </a:cubicBezTo>
                <a:cubicBezTo>
                  <a:pt x="1171433" y="119745"/>
                  <a:pt x="1787857" y="909040"/>
                  <a:pt x="1787857" y="909040"/>
                </a:cubicBezTo>
                <a:lnTo>
                  <a:pt x="1787857" y="909040"/>
                </a:lnTo>
                <a:lnTo>
                  <a:pt x="1787857" y="909040"/>
                </a:lnTo>
                <a:lnTo>
                  <a:pt x="1787857" y="90904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p:nvPr/>
        </p:nvCxnSpPr>
        <p:spPr>
          <a:xfrm flipV="1">
            <a:off x="5181600" y="1447800"/>
            <a:ext cx="15240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Freeform 9"/>
          <p:cNvSpPr/>
          <p:nvPr/>
        </p:nvSpPr>
        <p:spPr>
          <a:xfrm>
            <a:off x="6523630" y="586625"/>
            <a:ext cx="1787857" cy="785822"/>
          </a:xfrm>
          <a:custGeom>
            <a:avLst/>
            <a:gdLst>
              <a:gd name="connsiteX0" fmla="*/ 0 w 1787857"/>
              <a:gd name="connsiteY0" fmla="*/ 778151 h 785822"/>
              <a:gd name="connsiteX1" fmla="*/ 696036 w 1787857"/>
              <a:gd name="connsiteY1" fmla="*/ 682617 h 785822"/>
              <a:gd name="connsiteX2" fmla="*/ 1269242 w 1787857"/>
              <a:gd name="connsiteY2" fmla="*/ 54820 h 785822"/>
              <a:gd name="connsiteX3" fmla="*/ 1583140 w 1787857"/>
              <a:gd name="connsiteY3" fmla="*/ 109411 h 785822"/>
              <a:gd name="connsiteX4" fmla="*/ 1787857 w 1787857"/>
              <a:gd name="connsiteY4" fmla="*/ 737208 h 785822"/>
              <a:gd name="connsiteX5" fmla="*/ 1787857 w 1787857"/>
              <a:gd name="connsiteY5" fmla="*/ 737208 h 785822"/>
              <a:gd name="connsiteX6" fmla="*/ 1787857 w 1787857"/>
              <a:gd name="connsiteY6" fmla="*/ 737208 h 785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7857" h="785822">
                <a:moveTo>
                  <a:pt x="0" y="778151"/>
                </a:moveTo>
                <a:cubicBezTo>
                  <a:pt x="242248" y="790661"/>
                  <a:pt x="484496" y="803172"/>
                  <a:pt x="696036" y="682617"/>
                </a:cubicBezTo>
                <a:cubicBezTo>
                  <a:pt x="907576" y="562062"/>
                  <a:pt x="1121391" y="150354"/>
                  <a:pt x="1269242" y="54820"/>
                </a:cubicBezTo>
                <a:cubicBezTo>
                  <a:pt x="1417093" y="-40714"/>
                  <a:pt x="1496704" y="-4320"/>
                  <a:pt x="1583140" y="109411"/>
                </a:cubicBezTo>
                <a:cubicBezTo>
                  <a:pt x="1669576" y="223142"/>
                  <a:pt x="1787857" y="737208"/>
                  <a:pt x="1787857" y="737208"/>
                </a:cubicBezTo>
                <a:lnTo>
                  <a:pt x="1787857" y="737208"/>
                </a:lnTo>
                <a:lnTo>
                  <a:pt x="1787857" y="73720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584347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a:t>
            </a:r>
            <a:endParaRPr lang="en-US" dirty="0"/>
          </a:p>
        </p:txBody>
      </p:sp>
      <p:sp>
        <p:nvSpPr>
          <p:cNvPr id="3" name="Content Placeholder 2"/>
          <p:cNvSpPr>
            <a:spLocks noGrp="1"/>
          </p:cNvSpPr>
          <p:nvPr>
            <p:ph idx="1"/>
          </p:nvPr>
        </p:nvSpPr>
        <p:spPr/>
        <p:txBody>
          <a:bodyPr>
            <a:noAutofit/>
          </a:bodyPr>
          <a:lstStyle/>
          <a:p>
            <a:r>
              <a:rPr lang="en-US" sz="2600" dirty="0" smtClean="0"/>
              <a:t>Focus was only on 4 Illinois counties</a:t>
            </a:r>
          </a:p>
          <a:p>
            <a:r>
              <a:rPr lang="en-US" sz="2600" dirty="0" smtClean="0"/>
              <a:t>How robust will the </a:t>
            </a:r>
            <a:r>
              <a:rPr lang="en-US" sz="2600" dirty="0"/>
              <a:t>Vine </a:t>
            </a:r>
            <a:r>
              <a:rPr lang="en-US" sz="2600" dirty="0" smtClean="0"/>
              <a:t>Copula </a:t>
            </a:r>
          </a:p>
          <a:p>
            <a:pPr lvl="1"/>
            <a:r>
              <a:rPr lang="en-US" sz="2600" dirty="0" smtClean="0"/>
              <a:t>Given different regions with different underlying PDFs</a:t>
            </a:r>
          </a:p>
          <a:p>
            <a:pPr lvl="1"/>
            <a:r>
              <a:rPr lang="en-US" sz="2600" dirty="0" smtClean="0"/>
              <a:t>Given different spatial patterns for the extreme years </a:t>
            </a:r>
          </a:p>
          <a:p>
            <a:pPr lvl="2"/>
            <a:r>
              <a:rPr lang="en-US" sz="2600" dirty="0" smtClean="0"/>
              <a:t>Degrees of freedom are quite limited in the tail </a:t>
            </a:r>
          </a:p>
          <a:p>
            <a:pPr lvl="1"/>
            <a:r>
              <a:rPr lang="en-US" sz="2600" dirty="0" smtClean="0"/>
              <a:t>I would worry most about another 1993 event where part of core Midwest had poor yield and part had good yields </a:t>
            </a:r>
          </a:p>
        </p:txBody>
      </p:sp>
    </p:spTree>
    <p:extLst>
      <p:ext uri="{BB962C8B-B14F-4D97-AF65-F5344CB8AC3E}">
        <p14:creationId xmlns:p14="http://schemas.microsoft.com/office/powerpoint/2010/main" val="30915145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143000"/>
          </a:xfrm>
        </p:spPr>
        <p:txBody>
          <a:bodyPr/>
          <a:lstStyle/>
          <a:p>
            <a:r>
              <a:rPr lang="en-US" sz="3200" dirty="0" smtClean="0"/>
              <a:t>Does the paper answer the question: </a:t>
            </a:r>
            <a:r>
              <a:rPr lang="en-US" sz="3200" dirty="0"/>
              <a:t>Why do we need the Government? </a:t>
            </a:r>
            <a:r>
              <a:rPr lang="en-US" sz="4800" dirty="0"/>
              <a:t/>
            </a:r>
            <a:br>
              <a:rPr lang="en-US" sz="4800" dirty="0"/>
            </a:br>
            <a:endParaRPr lang="en-US" dirty="0"/>
          </a:p>
        </p:txBody>
      </p:sp>
      <p:sp>
        <p:nvSpPr>
          <p:cNvPr id="3" name="Content Placeholder 2"/>
          <p:cNvSpPr>
            <a:spLocks noGrp="1"/>
          </p:cNvSpPr>
          <p:nvPr>
            <p:ph idx="1"/>
          </p:nvPr>
        </p:nvSpPr>
        <p:spPr/>
        <p:txBody>
          <a:bodyPr/>
          <a:lstStyle/>
          <a:p>
            <a:r>
              <a:rPr lang="en-US" dirty="0" smtClean="0"/>
              <a:t>After spending 1989 working on the Congressional Commission for the Improvement and for the Secretary of Agriculture’s task force on the 1990 farm bill, I have been asking that question </a:t>
            </a:r>
          </a:p>
          <a:p>
            <a:r>
              <a:rPr lang="en-US" dirty="0" smtClean="0"/>
              <a:t>This paper does not take the issue head on</a:t>
            </a:r>
          </a:p>
          <a:p>
            <a:r>
              <a:rPr lang="en-US" dirty="0" smtClean="0"/>
              <a:t>1995 – Private work on reinsurance </a:t>
            </a:r>
          </a:p>
          <a:p>
            <a:pPr lvl="1"/>
            <a:r>
              <a:rPr lang="en-US" dirty="0" smtClean="0"/>
              <a:t>We were using copulas to adversely select against the government</a:t>
            </a:r>
          </a:p>
          <a:p>
            <a:pPr lvl="1"/>
            <a:r>
              <a:rPr lang="en-US" dirty="0" smtClean="0"/>
              <a:t>The Standard Reinsurance Agreement allows companies to pick and choose the risk they wish to retain; down to the farm level – the curse of a universally available crop insurance program</a:t>
            </a:r>
          </a:p>
          <a:p>
            <a:r>
              <a:rPr lang="en-US" dirty="0" smtClean="0"/>
              <a:t>Postulate:  The private sector would have this sorted and would have rates that reflect these tail risk </a:t>
            </a:r>
            <a:endParaRPr lang="en-US" dirty="0"/>
          </a:p>
        </p:txBody>
      </p:sp>
    </p:spTree>
    <p:extLst>
      <p:ext uri="{BB962C8B-B14F-4D97-AF65-F5344CB8AC3E}">
        <p14:creationId xmlns:p14="http://schemas.microsoft.com/office/powerpoint/2010/main" val="25668969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Vicious attack</a:t>
            </a:r>
            <a:endParaRPr lang="en-US" dirty="0"/>
          </a:p>
        </p:txBody>
      </p:sp>
      <p:sp>
        <p:nvSpPr>
          <p:cNvPr id="3" name="Content Placeholder 2"/>
          <p:cNvSpPr>
            <a:spLocks noGrp="1"/>
          </p:cNvSpPr>
          <p:nvPr>
            <p:ph idx="1"/>
          </p:nvPr>
        </p:nvSpPr>
        <p:spPr/>
        <p:txBody>
          <a:bodyPr/>
          <a:lstStyle/>
          <a:p>
            <a:r>
              <a:rPr lang="en-US" dirty="0" smtClean="0"/>
              <a:t>In 1989, we were spending 500 million in subsidies</a:t>
            </a:r>
          </a:p>
          <a:p>
            <a:r>
              <a:rPr lang="en-US" dirty="0" smtClean="0"/>
              <a:t>Today.. We have approach 10 billion </a:t>
            </a:r>
          </a:p>
          <a:p>
            <a:r>
              <a:rPr lang="en-US" dirty="0" smtClean="0"/>
              <a:t>We are insuring crops and products that you can not imagine</a:t>
            </a:r>
          </a:p>
          <a:p>
            <a:r>
              <a:rPr lang="en-US" dirty="0" smtClean="0"/>
              <a:t>Now.. The Congress wants to offer more coverage</a:t>
            </a:r>
          </a:p>
          <a:p>
            <a:r>
              <a:rPr lang="en-US" dirty="0" smtClean="0"/>
              <a:t>Crop insurance subsidies are ‘somehow’ in compliance with WTO</a:t>
            </a:r>
          </a:p>
          <a:p>
            <a:r>
              <a:rPr lang="en-US" dirty="0" smtClean="0"/>
              <a:t>Does the farm safety net create less risk or more? </a:t>
            </a:r>
          </a:p>
          <a:p>
            <a:r>
              <a:rPr lang="en-US" dirty="0" smtClean="0"/>
              <a:t>Taking the risk out of agriculture; only causes farmers to take on more risk</a:t>
            </a:r>
          </a:p>
          <a:p>
            <a:r>
              <a:rPr lang="en-US" dirty="0" smtClean="0"/>
              <a:t>The looming risk come from macro economic policy </a:t>
            </a:r>
          </a:p>
          <a:p>
            <a:r>
              <a:rPr lang="en-US" dirty="0" smtClean="0"/>
              <a:t>Have we create a land price bubble? </a:t>
            </a:r>
          </a:p>
          <a:p>
            <a:r>
              <a:rPr lang="en-US" dirty="0" smtClean="0"/>
              <a:t>When will we have the next farm crisis</a:t>
            </a:r>
          </a:p>
        </p:txBody>
      </p:sp>
    </p:spTree>
    <p:extLst>
      <p:ext uri="{BB962C8B-B14F-4D97-AF65-F5344CB8AC3E}">
        <p14:creationId xmlns:p14="http://schemas.microsoft.com/office/powerpoint/2010/main" val="42179116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85800" y="4763"/>
            <a:ext cx="7772400" cy="1143000"/>
          </a:xfrm>
        </p:spPr>
        <p:txBody>
          <a:bodyPr/>
          <a:lstStyle/>
          <a:p>
            <a:r>
              <a:rPr lang="en-US" dirty="0" smtClean="0"/>
              <a:t>My Hobby Horse: Back </a:t>
            </a:r>
            <a:r>
              <a:rPr lang="en-US" dirty="0" smtClean="0"/>
              <a:t>to Basics  </a:t>
            </a:r>
          </a:p>
        </p:txBody>
      </p:sp>
      <p:sp>
        <p:nvSpPr>
          <p:cNvPr id="10243" name="Content Placeholder 2"/>
          <p:cNvSpPr>
            <a:spLocks noGrp="1"/>
          </p:cNvSpPr>
          <p:nvPr>
            <p:ph sz="quarter" idx="1"/>
          </p:nvPr>
        </p:nvSpPr>
        <p:spPr>
          <a:xfrm>
            <a:off x="685800" y="1447800"/>
            <a:ext cx="8001000" cy="4800600"/>
          </a:xfrm>
        </p:spPr>
        <p:txBody>
          <a:bodyPr/>
          <a:lstStyle/>
          <a:p>
            <a:endParaRPr lang="en-US" smtClean="0"/>
          </a:p>
        </p:txBody>
      </p:sp>
      <p:sp>
        <p:nvSpPr>
          <p:cNvPr id="1024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fld id="{7DBA57DA-CF8F-4AA4-B47A-AD9221EEED26}" type="slidenum">
              <a:rPr lang="en-US" smtClean="0">
                <a:ea typeface="MS PGothic" pitchFamily="34" charset="-128"/>
                <a:cs typeface="Arial" pitchFamily="34" charset="0"/>
              </a:rPr>
              <a:pPr/>
              <a:t>14</a:t>
            </a:fld>
            <a:endParaRPr lang="en-US" smtClean="0">
              <a:ea typeface="MS PGothic" pitchFamily="34" charset="-128"/>
              <a:cs typeface="Arial" pitchFamily="34" charset="0"/>
            </a:endParaRPr>
          </a:p>
        </p:txBody>
      </p:sp>
      <p:pic>
        <p:nvPicPr>
          <p:cNvPr id="1024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95400"/>
            <a:ext cx="7848600" cy="5051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7786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Spatial </a:t>
            </a:r>
            <a:r>
              <a:rPr lang="en-US" sz="2800" dirty="0"/>
              <a:t>correlation of crop yields tends to be significantly stronger during extreme events</a:t>
            </a:r>
          </a:p>
        </p:txBody>
      </p:sp>
      <p:sp>
        <p:nvSpPr>
          <p:cNvPr id="3" name="Content Placeholder 2"/>
          <p:cNvSpPr>
            <a:spLocks noGrp="1"/>
          </p:cNvSpPr>
          <p:nvPr>
            <p:ph idx="1"/>
          </p:nvPr>
        </p:nvSpPr>
        <p:spPr/>
        <p:txBody>
          <a:bodyPr>
            <a:normAutofit/>
          </a:bodyPr>
          <a:lstStyle/>
          <a:p>
            <a:r>
              <a:rPr lang="en-US" sz="2800" dirty="0" smtClean="0"/>
              <a:t>Significant implications for our efforts in developing countries</a:t>
            </a:r>
          </a:p>
          <a:p>
            <a:r>
              <a:rPr lang="en-US" sz="2800" dirty="0" smtClean="0"/>
              <a:t>If we redesign these products so that optional savings is in the front layers and catastrophic insurance is in the tail</a:t>
            </a:r>
          </a:p>
          <a:p>
            <a:pPr lvl="1"/>
            <a:r>
              <a:rPr lang="en-US" sz="2800" dirty="0" smtClean="0"/>
              <a:t>We can significant reduce basis risk </a:t>
            </a:r>
          </a:p>
          <a:p>
            <a:r>
              <a:rPr lang="en-US" sz="3000" dirty="0" smtClean="0"/>
              <a:t>Mario Miranda used copula to examine Iowa corn yields with relationship to rainfall and found significantly stronger correlation across space during the really low crop yield years </a:t>
            </a:r>
            <a:endParaRPr lang="en-US" sz="3000" dirty="0"/>
          </a:p>
        </p:txBody>
      </p:sp>
    </p:spTree>
    <p:extLst>
      <p:ext uri="{BB962C8B-B14F-4D97-AF65-F5344CB8AC3E}">
        <p14:creationId xmlns:p14="http://schemas.microsoft.com/office/powerpoint/2010/main" val="242145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pPr algn="ctr"/>
            <a:endParaRPr lang="en-US" dirty="0"/>
          </a:p>
          <a:p>
            <a:pPr marL="114300" indent="0" algn="ctr">
              <a:buNone/>
            </a:pPr>
            <a:r>
              <a:rPr lang="en-US" sz="3200" dirty="0" smtClean="0"/>
              <a:t>Thank you</a:t>
            </a:r>
          </a:p>
          <a:p>
            <a:pPr marL="114300" indent="0" algn="ctr">
              <a:buNone/>
            </a:pPr>
            <a:r>
              <a:rPr lang="en-US" sz="3200" dirty="0" smtClean="0"/>
              <a:t>Visit our website to learn more about our international work</a:t>
            </a:r>
          </a:p>
          <a:p>
            <a:pPr marL="114300" indent="0" algn="ctr">
              <a:buNone/>
            </a:pPr>
            <a:r>
              <a:rPr lang="en-US" sz="3200" dirty="0" smtClean="0">
                <a:hlinkClick r:id="rId2"/>
              </a:rPr>
              <a:t>www.globalagrisk.com</a:t>
            </a:r>
            <a:r>
              <a:rPr lang="en-US" sz="3200" dirty="0" smtClean="0"/>
              <a:t> </a:t>
            </a:r>
            <a:endParaRPr lang="en-US" sz="3200" dirty="0"/>
          </a:p>
        </p:txBody>
      </p:sp>
    </p:spTree>
    <p:extLst>
      <p:ext uri="{BB962C8B-B14F-4D97-AF65-F5344CB8AC3E}">
        <p14:creationId xmlns:p14="http://schemas.microsoft.com/office/powerpoint/2010/main" val="2400609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sz="2800" dirty="0" smtClean="0"/>
              <a:t>The Importance of using </a:t>
            </a:r>
            <a:r>
              <a:rPr lang="en-US" sz="2800" dirty="0"/>
              <a:t>Copula-Based Models </a:t>
            </a:r>
            <a:r>
              <a:rPr lang="en-US" sz="2800" dirty="0" smtClean="0"/>
              <a:t> </a:t>
            </a:r>
          </a:p>
          <a:p>
            <a:r>
              <a:rPr lang="en-US" sz="2800" dirty="0" smtClean="0"/>
              <a:t>Some comments and challenges</a:t>
            </a:r>
          </a:p>
          <a:p>
            <a:r>
              <a:rPr lang="en-US" sz="2800" dirty="0" smtClean="0"/>
              <a:t>Answering the key question: Why do we need the Government? </a:t>
            </a:r>
          </a:p>
          <a:p>
            <a:r>
              <a:rPr lang="en-US" sz="2800" dirty="0" smtClean="0"/>
              <a:t>Vicious attack – but not on the speaker </a:t>
            </a:r>
          </a:p>
          <a:p>
            <a:r>
              <a:rPr lang="en-US" sz="2800" dirty="0" smtClean="0"/>
              <a:t>Getting on my hobby horse </a:t>
            </a:r>
          </a:p>
          <a:p>
            <a:endParaRPr lang="en-US" dirty="0"/>
          </a:p>
        </p:txBody>
      </p:sp>
    </p:spTree>
    <p:extLst>
      <p:ext uri="{BB962C8B-B14F-4D97-AF65-F5344CB8AC3E}">
        <p14:creationId xmlns:p14="http://schemas.microsoft.com/office/powerpoint/2010/main" val="608419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143000"/>
          </a:xfrm>
        </p:spPr>
        <p:txBody>
          <a:bodyPr/>
          <a:lstStyle/>
          <a:p>
            <a:r>
              <a:rPr lang="en-US" dirty="0"/>
              <a:t>Goodwin’s application is timely and makes a nice contribution</a:t>
            </a:r>
            <a:br>
              <a:rPr lang="en-US" dirty="0"/>
            </a:br>
            <a:endParaRPr lang="en-US" dirty="0"/>
          </a:p>
        </p:txBody>
      </p:sp>
      <p:sp>
        <p:nvSpPr>
          <p:cNvPr id="3" name="Content Placeholder 2"/>
          <p:cNvSpPr>
            <a:spLocks noGrp="1"/>
          </p:cNvSpPr>
          <p:nvPr>
            <p:ph idx="1"/>
          </p:nvPr>
        </p:nvSpPr>
        <p:spPr/>
        <p:txBody>
          <a:bodyPr>
            <a:normAutofit/>
          </a:bodyPr>
          <a:lstStyle/>
          <a:p>
            <a:pPr marL="114300" indent="0">
              <a:buNone/>
            </a:pPr>
            <a:r>
              <a:rPr lang="en-US" sz="3200" dirty="0" smtClean="0"/>
              <a:t>Raises important questions</a:t>
            </a:r>
          </a:p>
          <a:p>
            <a:pPr marL="114300" indent="0">
              <a:buNone/>
            </a:pPr>
            <a:r>
              <a:rPr lang="en-US" sz="3200" dirty="0" smtClean="0"/>
              <a:t>Applies new methods</a:t>
            </a:r>
          </a:p>
          <a:p>
            <a:pPr marL="114300" indent="0">
              <a:buNone/>
            </a:pPr>
            <a:r>
              <a:rPr lang="en-US" sz="3200" dirty="0" smtClean="0"/>
              <a:t>Results for the problem seem logical</a:t>
            </a:r>
          </a:p>
          <a:p>
            <a:pPr marL="114300" indent="0">
              <a:buNone/>
            </a:pPr>
            <a:r>
              <a:rPr lang="en-US" sz="3200" dirty="0" smtClean="0"/>
              <a:t>Important implications</a:t>
            </a:r>
          </a:p>
          <a:p>
            <a:pPr marL="114300" indent="0">
              <a:buNone/>
            </a:pPr>
            <a:r>
              <a:rPr lang="en-US" sz="3200" dirty="0" smtClean="0"/>
              <a:t>However, who will pay ? </a:t>
            </a:r>
          </a:p>
          <a:p>
            <a:pPr marL="114300" indent="0">
              <a:buNone/>
            </a:pPr>
            <a:r>
              <a:rPr lang="en-US" sz="3200" dirty="0"/>
              <a:t>	</a:t>
            </a:r>
            <a:r>
              <a:rPr lang="en-US" sz="3200" dirty="0" smtClean="0"/>
              <a:t>Most likely taxpayers</a:t>
            </a:r>
          </a:p>
          <a:p>
            <a:pPr marL="114300" indent="0">
              <a:buNone/>
            </a:pPr>
            <a:r>
              <a:rPr lang="en-US" sz="3200" dirty="0"/>
              <a:t>	</a:t>
            </a:r>
            <a:r>
              <a:rPr lang="en-US" sz="3200" dirty="0" smtClean="0"/>
              <a:t>Insurance company .. Less so </a:t>
            </a:r>
          </a:p>
        </p:txBody>
      </p:sp>
    </p:spTree>
    <p:extLst>
      <p:ext uri="{BB962C8B-B14F-4D97-AF65-F5344CB8AC3E}">
        <p14:creationId xmlns:p14="http://schemas.microsoft.com/office/powerpoint/2010/main" val="14243697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848600" cy="1143000"/>
          </a:xfrm>
        </p:spPr>
        <p:txBody>
          <a:bodyPr/>
          <a:lstStyle/>
          <a:p>
            <a:r>
              <a:rPr lang="en-US" sz="3200" dirty="0"/>
              <a:t>The Importance of using Copula-Based Models  </a:t>
            </a:r>
            <a:r>
              <a:rPr lang="en-US" sz="4800" dirty="0"/>
              <a:t/>
            </a:r>
            <a:br>
              <a:rPr lang="en-US" sz="4800" dirty="0"/>
            </a:br>
            <a:endParaRPr lang="en-US" dirty="0"/>
          </a:p>
        </p:txBody>
      </p:sp>
      <p:sp>
        <p:nvSpPr>
          <p:cNvPr id="3" name="Content Placeholder 2"/>
          <p:cNvSpPr>
            <a:spLocks noGrp="1"/>
          </p:cNvSpPr>
          <p:nvPr>
            <p:ph idx="1"/>
          </p:nvPr>
        </p:nvSpPr>
        <p:spPr>
          <a:xfrm>
            <a:off x="457200" y="1524000"/>
            <a:ext cx="7620000" cy="4800600"/>
          </a:xfrm>
        </p:spPr>
        <p:txBody>
          <a:bodyPr>
            <a:normAutofit/>
          </a:bodyPr>
          <a:lstStyle/>
          <a:p>
            <a:r>
              <a:rPr lang="en-US" sz="2400" dirty="0" smtClean="0"/>
              <a:t>Resources for the Future Professionals Carolyn </a:t>
            </a:r>
            <a:r>
              <a:rPr lang="en-US" sz="2400" dirty="0" err="1" smtClean="0"/>
              <a:t>Kousky</a:t>
            </a:r>
            <a:r>
              <a:rPr lang="en-US" sz="2400" dirty="0" smtClean="0"/>
              <a:t> and </a:t>
            </a:r>
            <a:r>
              <a:rPr lang="en-US" sz="2400" dirty="0" err="1" smtClean="0"/>
              <a:t>Rober</a:t>
            </a:r>
            <a:r>
              <a:rPr lang="en-US" sz="2400" dirty="0" smtClean="0"/>
              <a:t> Cooke has a number of paper on this topic as related to larger issues of reinsurance for catastrophe risk </a:t>
            </a:r>
          </a:p>
          <a:p>
            <a:r>
              <a:rPr lang="en-US" sz="2400" dirty="0" smtClean="0"/>
              <a:t>My Climate Science friend, Professor </a:t>
            </a:r>
            <a:r>
              <a:rPr lang="en-US" sz="2400" dirty="0" err="1" smtClean="0"/>
              <a:t>Upmanu</a:t>
            </a:r>
            <a:r>
              <a:rPr lang="en-US" sz="2400" dirty="0" smtClean="0"/>
              <a:t> </a:t>
            </a:r>
            <a:r>
              <a:rPr lang="en-US" sz="2400" dirty="0" err="1" smtClean="0"/>
              <a:t>Lall</a:t>
            </a:r>
            <a:r>
              <a:rPr lang="en-US" sz="2400" dirty="0" smtClean="0"/>
              <a:t> at Columbia University has been using these methods for some time to understand extreme events  </a:t>
            </a:r>
          </a:p>
          <a:p>
            <a:r>
              <a:rPr lang="en-US" sz="2400" dirty="0" smtClean="0"/>
              <a:t>Some limited applications for risk managers that use CAPM to consider portfolio risk </a:t>
            </a:r>
          </a:p>
          <a:p>
            <a:pPr marL="114300" indent="0">
              <a:buNone/>
            </a:pPr>
            <a:r>
              <a:rPr lang="en-US" dirty="0" smtClean="0"/>
              <a:t/>
            </a:r>
            <a:br>
              <a:rPr lang="en-US" dirty="0" smtClean="0"/>
            </a:br>
            <a:r>
              <a:rPr lang="en-US" dirty="0" smtClean="0"/>
              <a:t>“spatial </a:t>
            </a:r>
            <a:r>
              <a:rPr lang="en-US" dirty="0"/>
              <a:t>correlation of crop yields tends to be </a:t>
            </a:r>
            <a:r>
              <a:rPr lang="en-US" dirty="0" smtClean="0"/>
              <a:t>significantly </a:t>
            </a:r>
            <a:r>
              <a:rPr lang="en-US" dirty="0"/>
              <a:t>stronger during extreme </a:t>
            </a:r>
            <a:r>
              <a:rPr lang="en-US" dirty="0" smtClean="0"/>
              <a:t>events” </a:t>
            </a:r>
            <a:endParaRPr lang="en-US" dirty="0"/>
          </a:p>
        </p:txBody>
      </p:sp>
    </p:spTree>
    <p:extLst>
      <p:ext uri="{BB962C8B-B14F-4D97-AF65-F5344CB8AC3E}">
        <p14:creationId xmlns:p14="http://schemas.microsoft.com/office/powerpoint/2010/main" val="415230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err="1"/>
              <a:t>Variography</a:t>
            </a:r>
            <a:r>
              <a:rPr lang="en-US" sz="3200" dirty="0"/>
              <a:t> and </a:t>
            </a:r>
            <a:r>
              <a:rPr lang="en-US" sz="3200" dirty="0" err="1" smtClean="0"/>
              <a:t>Kriging</a:t>
            </a:r>
            <a:r>
              <a:rPr lang="en-US" sz="3200" dirty="0"/>
              <a:t/>
            </a:r>
            <a:br>
              <a:rPr lang="en-US" sz="3200" dirty="0"/>
            </a:br>
            <a:r>
              <a:rPr lang="en-US" sz="2800" dirty="0" smtClean="0"/>
              <a:t>M.S. Thesis by James Long at U of KY</a:t>
            </a:r>
            <a:endParaRPr lang="en-US" sz="2800" dirty="0"/>
          </a:p>
        </p:txBody>
      </p:sp>
      <p:sp>
        <p:nvSpPr>
          <p:cNvPr id="3" name="Content Placeholder 2"/>
          <p:cNvSpPr>
            <a:spLocks noGrp="1"/>
          </p:cNvSpPr>
          <p:nvPr>
            <p:ph idx="1"/>
          </p:nvPr>
        </p:nvSpPr>
        <p:spPr/>
        <p:txBody>
          <a:bodyPr/>
          <a:lstStyle/>
          <a:p>
            <a:r>
              <a:rPr lang="en-US" sz="2400" dirty="0" smtClean="0"/>
              <a:t>Interpolating </a:t>
            </a:r>
            <a:r>
              <a:rPr lang="en-US" sz="2400" dirty="0"/>
              <a:t>a continuous surface from point </a:t>
            </a:r>
            <a:r>
              <a:rPr lang="en-US" sz="2400" dirty="0" smtClean="0"/>
              <a:t>samples</a:t>
            </a:r>
          </a:p>
          <a:p>
            <a:r>
              <a:rPr lang="en-US" sz="2400" dirty="0" smtClean="0"/>
              <a:t>Focus on U.S. corn yields in the Midwest</a:t>
            </a:r>
          </a:p>
          <a:p>
            <a:r>
              <a:rPr lang="en-US" sz="2400" dirty="0"/>
              <a:t>After a distance is chosen to compare the points, a sample </a:t>
            </a:r>
            <a:r>
              <a:rPr lang="en-US" sz="2400" dirty="0" err="1"/>
              <a:t>variogram</a:t>
            </a:r>
            <a:r>
              <a:rPr lang="en-US" sz="2400" dirty="0"/>
              <a:t> can be calculated to show the increase in variance (and as a result the decrease in correlation) as distance increases. </a:t>
            </a:r>
            <a:r>
              <a:rPr lang="en-US" sz="2400" dirty="0" err="1"/>
              <a:t>Variograms</a:t>
            </a:r>
            <a:r>
              <a:rPr lang="en-US" sz="2400" dirty="0"/>
              <a:t> must be created for each year for which values need to be interpolated. Different years can have different correlation functions due to weather variations</a:t>
            </a:r>
            <a:endParaRPr lang="en-US" dirty="0"/>
          </a:p>
        </p:txBody>
      </p:sp>
    </p:spTree>
    <p:extLst>
      <p:ext uri="{BB962C8B-B14F-4D97-AF65-F5344CB8AC3E}">
        <p14:creationId xmlns:p14="http://schemas.microsoft.com/office/powerpoint/2010/main" val="1376143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a:t>
            </a:r>
            <a:r>
              <a:rPr lang="en-US" dirty="0" err="1" smtClean="0"/>
              <a:t>vs</a:t>
            </a:r>
            <a:r>
              <a:rPr lang="en-US" dirty="0" smtClean="0"/>
              <a:t> Distance </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447800"/>
            <a:ext cx="76962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18220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bad years </a:t>
            </a:r>
            <a:endParaRPr lang="en-US" dirty="0"/>
          </a:p>
        </p:txBody>
      </p:sp>
      <p:sp>
        <p:nvSpPr>
          <p:cNvPr id="3" name="Content Placeholder 2"/>
          <p:cNvSpPr>
            <a:spLocks noGrp="1"/>
          </p:cNvSpPr>
          <p:nvPr>
            <p:ph idx="1"/>
          </p:nvPr>
        </p:nvSpPr>
        <p:spPr/>
        <p:txBody>
          <a:bodyPr/>
          <a:lstStyle/>
          <a:p>
            <a:r>
              <a:rPr lang="en-US" dirty="0" smtClean="0"/>
              <a:t>1988 – large drought across the Midwest</a:t>
            </a:r>
          </a:p>
          <a:p>
            <a:r>
              <a:rPr lang="en-US" dirty="0" smtClean="0"/>
              <a:t>1983 – large (but less large drought) across the Midwest</a:t>
            </a:r>
          </a:p>
          <a:p>
            <a:r>
              <a:rPr lang="en-US" dirty="0" smtClean="0"/>
              <a:t>1993 – Event (floods, rain and lack of photosynthesis – clouds)</a:t>
            </a:r>
          </a:p>
          <a:p>
            <a:r>
              <a:rPr lang="en-US" dirty="0" smtClean="0"/>
              <a:t>Each year has different spatial correlation patterns </a:t>
            </a:r>
          </a:p>
          <a:p>
            <a:pPr lvl="1"/>
            <a:r>
              <a:rPr lang="en-US" dirty="0" smtClean="0"/>
              <a:t>1993 will challenge Goodwin’ work </a:t>
            </a:r>
          </a:p>
          <a:p>
            <a:pPr lvl="1"/>
            <a:r>
              <a:rPr lang="en-US" dirty="0" smtClean="0"/>
              <a:t>Crop yield problems were generally near and west of the Mississippi. There were excellent corn yields in much of Illinois, Indiana, Michigan and Ohio. .. Price yield correlation relationship was not the same</a:t>
            </a:r>
          </a:p>
          <a:p>
            <a:endParaRPr lang="en-US" dirty="0"/>
          </a:p>
        </p:txBody>
      </p:sp>
    </p:spTree>
    <p:extLst>
      <p:ext uri="{BB962C8B-B14F-4D97-AF65-F5344CB8AC3E}">
        <p14:creationId xmlns:p14="http://schemas.microsoft.com/office/powerpoint/2010/main" val="1358969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Testing for Directionality in the Variance</a:t>
            </a:r>
          </a:p>
        </p:txBody>
      </p:sp>
      <p:sp>
        <p:nvSpPr>
          <p:cNvPr id="10243" name="Rectangle 3"/>
          <p:cNvSpPr>
            <a:spLocks noGrp="1" noChangeArrowheads="1"/>
          </p:cNvSpPr>
          <p:nvPr>
            <p:ph type="body" idx="1"/>
          </p:nvPr>
        </p:nvSpPr>
        <p:spPr>
          <a:xfrm>
            <a:off x="457200" y="1885950"/>
            <a:ext cx="8178800" cy="1847850"/>
          </a:xfrm>
        </p:spPr>
        <p:txBody>
          <a:bodyPr/>
          <a:lstStyle/>
          <a:p>
            <a:r>
              <a:rPr lang="en-US" sz="2000"/>
              <a:t>In county crop yield losses, there seems to be some directionality.</a:t>
            </a:r>
          </a:p>
          <a:p>
            <a:r>
              <a:rPr lang="en-US" sz="2000"/>
              <a:t>When kriging was done both with and without taking directionality into consideration the results were not statistically different, so directionality was not considered an important issue for filling missing values.</a:t>
            </a:r>
          </a:p>
        </p:txBody>
      </p:sp>
      <p:graphicFrame>
        <p:nvGraphicFramePr>
          <p:cNvPr id="10244" name="Object 4"/>
          <p:cNvGraphicFramePr>
            <a:graphicFrameLocks noChangeAspect="1"/>
          </p:cNvGraphicFramePr>
          <p:nvPr>
            <p:extLst>
              <p:ext uri="{D42A27DB-BD31-4B8C-83A1-F6EECF244321}">
                <p14:modId xmlns:p14="http://schemas.microsoft.com/office/powerpoint/2010/main" val="1885354145"/>
              </p:ext>
            </p:extLst>
          </p:nvPr>
        </p:nvGraphicFramePr>
        <p:xfrm>
          <a:off x="76200" y="3595255"/>
          <a:ext cx="4532313" cy="2870200"/>
        </p:xfrm>
        <a:graphic>
          <a:graphicData uri="http://schemas.openxmlformats.org/presentationml/2006/ole">
            <mc:AlternateContent xmlns:mc="http://schemas.openxmlformats.org/markup-compatibility/2006">
              <mc:Choice xmlns:v="urn:schemas-microsoft-com:vml" Requires="v">
                <p:oleObj spid="_x0000_s2061" name="Document" r:id="rId3" imgW="3617640" imgH="2291400" progId="Word.Document.8">
                  <p:embed/>
                </p:oleObj>
              </mc:Choice>
              <mc:Fallback>
                <p:oleObj name="Document" r:id="rId3" imgW="3617640" imgH="229140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3595255"/>
                        <a:ext cx="4532313" cy="287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45" name="Text Box 5"/>
          <p:cNvSpPr txBox="1">
            <a:spLocks noChangeArrowheads="1"/>
          </p:cNvSpPr>
          <p:nvPr/>
        </p:nvSpPr>
        <p:spPr bwMode="auto">
          <a:xfrm>
            <a:off x="4800600" y="3581400"/>
            <a:ext cx="3581400" cy="3016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900" dirty="0">
                <a:latin typeface="Arial" charset="0"/>
              </a:rPr>
              <a:t>1983 Corn yield losses showing greater similarity between those counties that lie east and west of each other. This illustration compares all possible combination of counties and illustrates their difference. Higher differences are  red while more similar values are blue.</a:t>
            </a:r>
          </a:p>
        </p:txBody>
      </p:sp>
    </p:spTree>
    <p:extLst>
      <p:ext uri="{BB962C8B-B14F-4D97-AF65-F5344CB8AC3E}">
        <p14:creationId xmlns:p14="http://schemas.microsoft.com/office/powerpoint/2010/main" val="3186830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45"/>
                                        </p:tgtEl>
                                        <p:attrNameLst>
                                          <p:attrName>style.visibility</p:attrName>
                                        </p:attrNameLst>
                                      </p:cBhvr>
                                      <p:to>
                                        <p:strVal val="visible"/>
                                      </p:to>
                                    </p:set>
                                    <p:anim calcmode="lin" valueType="num">
                                      <p:cBhvr additive="base">
                                        <p:cTn id="19" dur="500" fill="hold"/>
                                        <p:tgtEl>
                                          <p:spTgt spid="10245"/>
                                        </p:tgtEl>
                                        <p:attrNameLst>
                                          <p:attrName>ppt_x</p:attrName>
                                        </p:attrNameLst>
                                      </p:cBhvr>
                                      <p:tavLst>
                                        <p:tav tm="0">
                                          <p:val>
                                            <p:strVal val="0-#ppt_w/2"/>
                                          </p:val>
                                        </p:tav>
                                        <p:tav tm="100000">
                                          <p:val>
                                            <p:strVal val="#ppt_x"/>
                                          </p:val>
                                        </p:tav>
                                      </p:tavLst>
                                    </p:anim>
                                    <p:anim calcmode="lin" valueType="num">
                                      <p:cBhvr additive="base">
                                        <p:cTn id="20" dur="500" fill="hold"/>
                                        <p:tgtEl>
                                          <p:spTgt spid="10245"/>
                                        </p:tgtEl>
                                        <p:attrNameLst>
                                          <p:attrName>ppt_y</p:attrName>
                                        </p:attrNameLst>
                                      </p:cBhvr>
                                      <p:tavLst>
                                        <p:tav tm="0">
                                          <p:val>
                                            <p:strVal val="#ppt_y"/>
                                          </p:val>
                                        </p:tav>
                                        <p:tav tm="100000">
                                          <p:val>
                                            <p:strVal val="#ppt_y"/>
                                          </p:val>
                                        </p:tav>
                                      </p:tavLst>
                                    </p:anim>
                                  </p:childTnLst>
                                </p:cTn>
                              </p:par>
                            </p:childTnLst>
                          </p:cTn>
                        </p:par>
                        <p:par>
                          <p:cTn id="21" fill="hold" nodeType="afterGroup">
                            <p:stCondLst>
                              <p:cond delay="500"/>
                            </p:stCondLst>
                            <p:childTnLst>
                              <p:par>
                                <p:cTn id="22" presetID="2" presetClass="entr" presetSubtype="8" fill="hold" nodeType="afterEffect">
                                  <p:stCondLst>
                                    <p:cond delay="0"/>
                                  </p:stCondLst>
                                  <p:childTnLst>
                                    <p:set>
                                      <p:cBhvr>
                                        <p:cTn id="23" dur="1" fill="hold">
                                          <p:stCondLst>
                                            <p:cond delay="0"/>
                                          </p:stCondLst>
                                        </p:cTn>
                                        <p:tgtEl>
                                          <p:spTgt spid="10244"/>
                                        </p:tgtEl>
                                        <p:attrNameLst>
                                          <p:attrName>style.visibility</p:attrName>
                                        </p:attrNameLst>
                                      </p:cBhvr>
                                      <p:to>
                                        <p:strVal val="visible"/>
                                      </p:to>
                                    </p:set>
                                    <p:anim calcmode="lin" valueType="num">
                                      <p:cBhvr additive="base">
                                        <p:cTn id="24" dur="500" fill="hold"/>
                                        <p:tgtEl>
                                          <p:spTgt spid="10244"/>
                                        </p:tgtEl>
                                        <p:attrNameLst>
                                          <p:attrName>ppt_x</p:attrName>
                                        </p:attrNameLst>
                                      </p:cBhvr>
                                      <p:tavLst>
                                        <p:tav tm="0">
                                          <p:val>
                                            <p:strVal val="0-#ppt_w/2"/>
                                          </p:val>
                                        </p:tav>
                                        <p:tav tm="100000">
                                          <p:val>
                                            <p:strVal val="#ppt_x"/>
                                          </p:val>
                                        </p:tav>
                                      </p:tavLst>
                                    </p:anim>
                                    <p:anim calcmode="lin" valueType="num">
                                      <p:cBhvr additive="base">
                                        <p:cTn id="25" dur="500" fill="hold"/>
                                        <p:tgtEl>
                                          <p:spTgt spid="102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P spid="1024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1983              </a:t>
            </a:r>
            <a:r>
              <a:rPr lang="en-US" dirty="0" err="1" smtClean="0"/>
              <a:t>vs</a:t>
            </a:r>
            <a:r>
              <a:rPr lang="en-US" dirty="0" smtClean="0"/>
              <a:t>         1988</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6309" y="1752600"/>
            <a:ext cx="4207934"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29410851"/>
              </p:ext>
            </p:extLst>
          </p:nvPr>
        </p:nvGraphicFramePr>
        <p:xfrm>
          <a:off x="228600" y="1884362"/>
          <a:ext cx="3617913" cy="2936875"/>
        </p:xfrm>
        <a:graphic>
          <a:graphicData uri="http://schemas.openxmlformats.org/presentationml/2006/ole">
            <mc:AlternateContent xmlns:mc="http://schemas.openxmlformats.org/markup-compatibility/2006">
              <mc:Choice xmlns:v="urn:schemas-microsoft-com:vml" Requires="v">
                <p:oleObj spid="_x0000_s3084" name="Document" r:id="rId4" imgW="3617976" imgH="2292096" progId="Word.Document.8">
                  <p:embed/>
                </p:oleObj>
              </mc:Choice>
              <mc:Fallback>
                <p:oleObj name="Document" r:id="rId4" imgW="3617976" imgH="2292096"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884362"/>
                        <a:ext cx="3617913" cy="2936875"/>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4075903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104</TotalTime>
  <Words>825</Words>
  <Application>Microsoft Office PowerPoint</Application>
  <PresentationFormat>On-screen Show (4:3)</PresentationFormat>
  <Paragraphs>81</Paragraphs>
  <Slides>16</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Adjacency</vt:lpstr>
      <vt:lpstr>Microsoft Word Document</vt:lpstr>
      <vt:lpstr>Comments on Barry Goodwin Paper Copula-Based Models of  Systemic Risk in U.S. Agriculture: Implications for Crop Insurance and Reinsurance Contracts</vt:lpstr>
      <vt:lpstr>Structure</vt:lpstr>
      <vt:lpstr>Goodwin’s application is timely and makes a nice contribution </vt:lpstr>
      <vt:lpstr>The Importance of using Copula-Based Models   </vt:lpstr>
      <vt:lpstr>Variography and Kriging M.S. Thesis by James Long at U of KY</vt:lpstr>
      <vt:lpstr>Variance vs Distance </vt:lpstr>
      <vt:lpstr>Three bad years </vt:lpstr>
      <vt:lpstr>Testing for Directionality in the Variance</vt:lpstr>
      <vt:lpstr>    1983              vs         1988</vt:lpstr>
      <vt:lpstr>Loss Ratios Vary Across the Country And so do underlying Yield PDFs</vt:lpstr>
      <vt:lpstr>Challenges </vt:lpstr>
      <vt:lpstr>Does the paper answer the question: Why do we need the Government?  </vt:lpstr>
      <vt:lpstr>Vicious attack</vt:lpstr>
      <vt:lpstr>My Hobby Horse: Back to Basics  </vt:lpstr>
      <vt:lpstr>Spatial correlation of crop yields tends to be significantly stronger during extreme events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on Barry Goodwin Paper Copula-Based Models of  Systemic Risk in U.S. Agriculture: Implications for Crop Insurance and Reinsurance Contracts</dc:title>
  <dc:creator>Jerry</dc:creator>
  <cp:lastModifiedBy>Jerry</cp:lastModifiedBy>
  <cp:revision>15</cp:revision>
  <dcterms:created xsi:type="dcterms:W3CDTF">2012-05-12T10:27:06Z</dcterms:created>
  <dcterms:modified xsi:type="dcterms:W3CDTF">2012-05-12T12:11:57Z</dcterms:modified>
</cp:coreProperties>
</file>