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61" r:id="rId4"/>
    <p:sldId id="258" r:id="rId5"/>
    <p:sldId id="259" r:id="rId6"/>
    <p:sldId id="263" r:id="rId7"/>
    <p:sldId id="265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F7BCFC-383A-4E16-9CF2-83B14654123E}" type="datetimeFigureOut">
              <a:rPr lang="en-US" smtClean="0"/>
              <a:t>5/11/2012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342ED-5A8B-4DD1-A0AB-12E432B51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577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0CE0285-6C9D-4022-A921-22BC02AC1437}" type="datetime1">
              <a:rPr lang="en-US" smtClean="0"/>
              <a:t>5/11/2012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A0CF7C8A-75BC-4166-A7A3-2E669554F2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5EBC1-F6B3-488A-92C1-8F7E91662A0B}" type="datetime1">
              <a:rPr lang="en-US" smtClean="0"/>
              <a:t>5/11/2012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F7C8A-75BC-4166-A7A3-2E669554F2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9ED55-6C6F-47D6-8C6D-9A294F5561BB}" type="datetime1">
              <a:rPr lang="en-US" smtClean="0"/>
              <a:t>5/11/2012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F7C8A-75BC-4166-A7A3-2E669554F2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C5E3E-1B4C-423C-A106-857B02A07B98}" type="datetime1">
              <a:rPr lang="en-US" smtClean="0"/>
              <a:t>5/11/2012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F7C8A-75BC-4166-A7A3-2E669554F2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5E5F7-A922-4760-A8EE-FD78A4F818A2}" type="datetime1">
              <a:rPr lang="en-US" smtClean="0"/>
              <a:t>5/11/2012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F7C8A-75BC-4166-A7A3-2E669554F2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65844-B7F1-472E-B768-43D29DFC40F9}" type="datetime1">
              <a:rPr lang="en-US" smtClean="0"/>
              <a:t>5/11/2012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F7C8A-75BC-4166-A7A3-2E669554F2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3F3FD6A-AAE4-4A92-A15F-B52817CF3FEA}" type="datetime1">
              <a:rPr lang="en-US" smtClean="0"/>
              <a:t>5/11/2012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0CF7C8A-75BC-4166-A7A3-2E669554F251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4C09BE1C-FCCD-4F30-A86C-A8218858B7D2}" type="datetime1">
              <a:rPr lang="en-US" smtClean="0"/>
              <a:t>5/11/2012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A0CF7C8A-75BC-4166-A7A3-2E669554F2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76B97-5B93-4159-8AA7-752D42D24013}" type="datetime1">
              <a:rPr lang="en-US" smtClean="0"/>
              <a:t>5/11/2012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F7C8A-75BC-4166-A7A3-2E669554F2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8155C-62E9-43BE-A286-B495468F7453}" type="datetime1">
              <a:rPr lang="en-US" smtClean="0"/>
              <a:t>5/11/2012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F7C8A-75BC-4166-A7A3-2E669554F2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9727F-AB0C-4D75-AE1A-79FC9B0B2B38}" type="datetime1">
              <a:rPr lang="en-US" smtClean="0"/>
              <a:t>5/11/2012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F7C8A-75BC-4166-A7A3-2E669554F2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A40A1F4C-EAF5-450E-ADEE-73E118855FAE}" type="datetime1">
              <a:rPr lang="en-US" smtClean="0"/>
              <a:t>5/11/2012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A0CF7C8A-75BC-4166-A7A3-2E669554F25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676400"/>
            <a:ext cx="87630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Basker</a:t>
            </a:r>
            <a:r>
              <a:rPr lang="en-US" dirty="0" smtClean="0"/>
              <a:t> &amp; Miranda:</a:t>
            </a:r>
            <a:br>
              <a:rPr lang="en-US" dirty="0" smtClean="0"/>
            </a:br>
            <a:r>
              <a:rPr lang="en-US" dirty="0" smtClean="0"/>
              <a:t>“Taken by Storm: Business Survival in the Aftermath of Hurricane Katrina”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4343400"/>
            <a:ext cx="3657600" cy="1752600"/>
          </a:xfrm>
        </p:spPr>
        <p:txBody>
          <a:bodyPr/>
          <a:lstStyle/>
          <a:p>
            <a:pPr algn="ctr"/>
            <a:r>
              <a:rPr lang="en-US" dirty="0" smtClean="0"/>
              <a:t>Discussion by Jeff Brown</a:t>
            </a:r>
          </a:p>
          <a:p>
            <a:pPr algn="ctr"/>
            <a:r>
              <a:rPr lang="en-US" dirty="0" smtClean="0"/>
              <a:t>University of Illinois </a:t>
            </a:r>
          </a:p>
          <a:p>
            <a:pPr algn="ctr"/>
            <a:r>
              <a:rPr lang="en-US" dirty="0" smtClean="0"/>
              <a:t>and NBER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1836" y="3810000"/>
            <a:ext cx="4876800" cy="30480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F7C8A-75BC-4166-A7A3-2E669554F25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475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/>
          <a:lstStyle/>
          <a:p>
            <a:r>
              <a:rPr lang="en-US" dirty="0" smtClean="0"/>
              <a:t>The Paper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7010400" cy="4517136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Hypothesis:  Local establishments that are part of larger firms are more likely to survive macro / infrastructure </a:t>
            </a:r>
            <a:r>
              <a:rPr lang="en-US" dirty="0" smtClean="0"/>
              <a:t>shocks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Evidence:  Analysis of establishment level exit data following Katrina is consistent with this hypothesis</a:t>
            </a:r>
          </a:p>
          <a:p>
            <a:pPr lvl="1"/>
            <a:r>
              <a:rPr lang="en-US" dirty="0" smtClean="0"/>
              <a:t>Establishments part of larger firms less likely to exit</a:t>
            </a:r>
          </a:p>
          <a:p>
            <a:pPr lvl="1"/>
            <a:r>
              <a:rPr lang="en-US" dirty="0" smtClean="0"/>
              <a:t>Among smaller establishments, those physically closer to banks (but not dentists!) less likely to exit</a:t>
            </a:r>
          </a:p>
          <a:p>
            <a:pPr lvl="1"/>
            <a:r>
              <a:rPr lang="en-US" dirty="0" smtClean="0"/>
              <a:t>Robust to numerous robustness and falsification tests</a:t>
            </a:r>
          </a:p>
          <a:p>
            <a:endParaRPr lang="en-US" dirty="0"/>
          </a:p>
          <a:p>
            <a:r>
              <a:rPr lang="en-US" dirty="0" smtClean="0"/>
              <a:t>Conclusion: Establishments in large firms either have better access to internal or external capital markets and/or insurance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lv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4225" y="3876986"/>
            <a:ext cx="2009775" cy="296715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2133600"/>
            <a:ext cx="1905000" cy="152400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F7C8A-75BC-4166-A7A3-2E669554F25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15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6800"/>
          </a:xfrm>
        </p:spPr>
        <p:txBody>
          <a:bodyPr/>
          <a:lstStyle/>
          <a:p>
            <a:r>
              <a:rPr lang="en-US" dirty="0" smtClean="0"/>
              <a:t>Identifying 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382000" cy="4593336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Precise path of storm – and damage inflicted - was random </a:t>
            </a:r>
            <a:r>
              <a:rPr lang="en-US" i="1" dirty="0" smtClean="0"/>
              <a:t>within counties</a:t>
            </a:r>
          </a:p>
          <a:p>
            <a:pPr lvl="1"/>
            <a:r>
              <a:rPr lang="en-US" dirty="0" smtClean="0"/>
              <a:t>Seems pretty obvious that path was random</a:t>
            </a:r>
          </a:p>
          <a:p>
            <a:pPr lvl="1"/>
            <a:r>
              <a:rPr lang="en-US" dirty="0" smtClean="0"/>
              <a:t>(Unless you believe it was all part of God’s, or POTUS’, plan …)</a:t>
            </a:r>
          </a:p>
          <a:p>
            <a:pPr lvl="1"/>
            <a:r>
              <a:rPr lang="en-US" i="1" dirty="0" smtClean="0"/>
              <a:t>But</a:t>
            </a:r>
            <a:r>
              <a:rPr lang="en-US" dirty="0" smtClean="0"/>
              <a:t> there is spatial clustering of damage</a:t>
            </a:r>
          </a:p>
          <a:p>
            <a:pPr lvl="2"/>
            <a:r>
              <a:rPr lang="en-US" dirty="0" smtClean="0"/>
              <a:t>Most flooding occurred in high density urban areas</a:t>
            </a:r>
          </a:p>
          <a:p>
            <a:pPr lvl="2"/>
            <a:r>
              <a:rPr lang="en-US" dirty="0" smtClean="0"/>
              <a:t>Question: Do firms with many establishments locate in same locations as single-establishment firms?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Demand shocks following storm are fully accounted for by county and industry fixed effects</a:t>
            </a:r>
          </a:p>
          <a:p>
            <a:pPr lvl="1"/>
            <a:r>
              <a:rPr lang="en-US" dirty="0"/>
              <a:t>N</a:t>
            </a:r>
            <a:r>
              <a:rPr lang="en-US" dirty="0" smtClean="0"/>
              <a:t>ot obvious – one has to worry about whether control group is affected differentially</a:t>
            </a:r>
          </a:p>
          <a:p>
            <a:pPr lvl="2"/>
            <a:r>
              <a:rPr lang="en-US" dirty="0" smtClean="0"/>
              <a:t>Same question as above – do firms with many establishments locate in same areas as single-establishment firms?</a:t>
            </a:r>
          </a:p>
          <a:p>
            <a:pPr lvl="2"/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3262745"/>
            <a:ext cx="5200650" cy="3342466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F7C8A-75BC-4166-A7A3-2E669554F25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969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6800"/>
          </a:xfrm>
        </p:spPr>
        <p:txBody>
          <a:bodyPr/>
          <a:lstStyle/>
          <a:p>
            <a:pPr algn="ctr"/>
            <a:r>
              <a:rPr lang="en-US" dirty="0" smtClean="0"/>
              <a:t>Control Group Concerns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382000" cy="4593336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Authors are aware of the concerns, and have a nice discussion of these issues in Section 8 </a:t>
            </a:r>
          </a:p>
          <a:p>
            <a:r>
              <a:rPr lang="en-US" dirty="0" smtClean="0"/>
              <a:t>Difference-in-difference with establishments in non-damaged areas ignores that these areas may have experienced positive demand shocks (the people had to go somewhere!)</a:t>
            </a:r>
          </a:p>
          <a:p>
            <a:pPr lvl="1"/>
            <a:r>
              <a:rPr lang="en-US" dirty="0" smtClean="0"/>
              <a:t>There is a pattern of relocation of workers/customers to unaffected areas</a:t>
            </a:r>
          </a:p>
          <a:p>
            <a:pPr lvl="1"/>
            <a:r>
              <a:rPr lang="en-US" dirty="0" smtClean="0"/>
              <a:t>Authors are promising future results on this – e.g., time trend of employment per establishment in undamaged areas – not yet in paper</a:t>
            </a:r>
          </a:p>
          <a:p>
            <a:endParaRPr lang="en-US" dirty="0" smtClean="0"/>
          </a:p>
          <a:p>
            <a:r>
              <a:rPr lang="en-US" dirty="0" smtClean="0"/>
              <a:t>Authors discarded too quickly the idea of exploring alternatives</a:t>
            </a:r>
          </a:p>
          <a:p>
            <a:pPr lvl="1"/>
            <a:r>
              <a:rPr lang="en-US" dirty="0" smtClean="0"/>
              <a:t>“An alternative approach would be to replace the nearby control group with a control group that was not affected by the storms at all, possibly located in other states.  The problem … is that … may have experienced an altogether different set of shocks”</a:t>
            </a:r>
          </a:p>
          <a:p>
            <a:pPr lvl="1"/>
            <a:r>
              <a:rPr lang="en-US" dirty="0" smtClean="0"/>
              <a:t>Perhaps try propensity score matching with out of region counties?</a:t>
            </a:r>
          </a:p>
          <a:p>
            <a:pPr lvl="1"/>
            <a:r>
              <a:rPr lang="en-US" dirty="0" smtClean="0"/>
              <a:t>Perhaps try randomly assign out-of-state counties as controls, do it many times, and see how often you fail to reject the null?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F7C8A-75BC-4166-A7A3-2E669554F25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49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6800"/>
          </a:xfrm>
        </p:spPr>
        <p:txBody>
          <a:bodyPr/>
          <a:lstStyle/>
          <a:p>
            <a:pPr algn="ctr"/>
            <a:r>
              <a:rPr lang="en-US" dirty="0" smtClean="0"/>
              <a:t>Interpreting the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745736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E</a:t>
            </a:r>
            <a:r>
              <a:rPr lang="en-US" dirty="0" smtClean="0"/>
              <a:t>stablishments associated with larger firms are more likely to survive over subsequent two years.  </a:t>
            </a:r>
            <a:r>
              <a:rPr lang="en-US" dirty="0" smtClean="0"/>
              <a:t>What </a:t>
            </a:r>
            <a:r>
              <a:rPr lang="en-US" dirty="0" smtClean="0"/>
              <a:t>does this mean</a:t>
            </a:r>
            <a:r>
              <a:rPr lang="en-US" dirty="0" smtClean="0"/>
              <a:t>?</a:t>
            </a:r>
            <a:endParaRPr lang="en-US" dirty="0" smtClean="0"/>
          </a:p>
          <a:p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Maybe larger </a:t>
            </a:r>
            <a:r>
              <a:rPr lang="en-US" dirty="0" smtClean="0"/>
              <a:t>firms </a:t>
            </a:r>
            <a:r>
              <a:rPr lang="en-US" dirty="0" smtClean="0"/>
              <a:t>have easier </a:t>
            </a:r>
            <a:r>
              <a:rPr lang="en-US" dirty="0" smtClean="0"/>
              <a:t>access to </a:t>
            </a:r>
            <a:r>
              <a:rPr lang="en-US" u="sng" dirty="0" smtClean="0"/>
              <a:t>internal </a:t>
            </a:r>
            <a:r>
              <a:rPr lang="en-US" u="sng" dirty="0" smtClean="0"/>
              <a:t>credit?</a:t>
            </a: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Maybe larger firms having easier access to </a:t>
            </a:r>
            <a:r>
              <a:rPr lang="en-US" u="sng" dirty="0" smtClean="0"/>
              <a:t>external credit?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Maybe larger firms having more </a:t>
            </a:r>
            <a:r>
              <a:rPr lang="en-US" u="sng" dirty="0" smtClean="0"/>
              <a:t>insurance</a:t>
            </a:r>
            <a:r>
              <a:rPr lang="en-US" dirty="0" smtClean="0"/>
              <a:t> (e.g., business interruption insurance, property insurance, flood insurance)?  </a:t>
            </a: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Maybe it is differences </a:t>
            </a:r>
            <a:r>
              <a:rPr lang="en-US" dirty="0" smtClean="0"/>
              <a:t>in </a:t>
            </a:r>
            <a:r>
              <a:rPr lang="en-US" u="sng" dirty="0" smtClean="0"/>
              <a:t>skills</a:t>
            </a:r>
            <a:r>
              <a:rPr lang="en-US" dirty="0" smtClean="0"/>
              <a:t> – </a:t>
            </a:r>
            <a:r>
              <a:rPr lang="en-US" dirty="0" smtClean="0"/>
              <a:t>(people </a:t>
            </a:r>
            <a:r>
              <a:rPr lang="en-US" dirty="0" smtClean="0"/>
              <a:t>with post-disaster </a:t>
            </a:r>
            <a:r>
              <a:rPr lang="en-US" dirty="0" smtClean="0"/>
              <a:t>experience)?</a:t>
            </a: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Maybe </a:t>
            </a:r>
            <a:r>
              <a:rPr lang="en-US" dirty="0" smtClean="0"/>
              <a:t>larger firms have more robust </a:t>
            </a:r>
            <a:r>
              <a:rPr lang="en-US" u="sng" dirty="0" smtClean="0"/>
              <a:t>risk management / disaster preparedness</a:t>
            </a:r>
            <a:r>
              <a:rPr lang="en-US" dirty="0" smtClean="0"/>
              <a:t> plans and processes?</a:t>
            </a: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Maybe larger firms are better able to take </a:t>
            </a:r>
            <a:r>
              <a:rPr lang="en-US" dirty="0" smtClean="0"/>
              <a:t>advantage of </a:t>
            </a:r>
            <a:r>
              <a:rPr lang="en-US" u="sng" dirty="0" smtClean="0"/>
              <a:t>government insurance and disaster relief programs</a:t>
            </a:r>
            <a:endParaRPr lang="en-US" u="sng" dirty="0"/>
          </a:p>
          <a:p>
            <a:endParaRPr lang="en-US" dirty="0" smtClean="0"/>
          </a:p>
          <a:p>
            <a:r>
              <a:rPr lang="en-US" dirty="0" smtClean="0"/>
              <a:t>Paper has convinced me that larger </a:t>
            </a:r>
            <a:r>
              <a:rPr lang="en-US" dirty="0" smtClean="0"/>
              <a:t>firms </a:t>
            </a:r>
            <a:r>
              <a:rPr lang="en-US" dirty="0" smtClean="0"/>
              <a:t>less likely to exit</a:t>
            </a:r>
            <a:endParaRPr lang="en-US" dirty="0" smtClean="0"/>
          </a:p>
          <a:p>
            <a:r>
              <a:rPr lang="en-US" dirty="0" smtClean="0"/>
              <a:t>But I am not sure </a:t>
            </a:r>
            <a:r>
              <a:rPr lang="en-US" dirty="0" smtClean="0"/>
              <a:t>we </a:t>
            </a:r>
            <a:r>
              <a:rPr lang="en-US" dirty="0" smtClean="0"/>
              <a:t>know why </a:t>
            </a:r>
            <a:r>
              <a:rPr lang="en-US" dirty="0" smtClean="0"/>
              <a:t>… at end of the day, we don’t really know if the amount of exit that we observed was efficient or not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F7C8A-75BC-4166-A7A3-2E669554F25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8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38200"/>
            <a:ext cx="8229600" cy="1066800"/>
          </a:xfrm>
        </p:spPr>
        <p:txBody>
          <a:bodyPr/>
          <a:lstStyle/>
          <a:p>
            <a:pPr algn="ctr"/>
            <a:r>
              <a:rPr lang="en-US" dirty="0" smtClean="0"/>
              <a:t>Convergence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057400"/>
            <a:ext cx="8763000" cy="4517136"/>
          </a:xfrm>
        </p:spPr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en-US" dirty="0" smtClean="0"/>
              <a:t>Over longer time period, the difference between large and small firms shrinks.    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 smtClean="0"/>
              <a:t>What does this mean</a:t>
            </a:r>
            <a:r>
              <a:rPr lang="en-US" dirty="0" smtClean="0"/>
              <a:t>?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Large </a:t>
            </a:r>
            <a:r>
              <a:rPr lang="en-US" dirty="0"/>
              <a:t>firms rationally considered the option value of keeping a small operation</a:t>
            </a:r>
            <a:r>
              <a:rPr lang="en-US" dirty="0" smtClean="0"/>
              <a:t>?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Large firms were doing it for national P.R. value?</a:t>
            </a:r>
            <a:endParaRPr lang="en-US" dirty="0"/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Large firms made a mistake in staying open?</a:t>
            </a:r>
          </a:p>
          <a:p>
            <a:pPr marL="916686" lvl="1" indent="-514350"/>
            <a:r>
              <a:rPr lang="en-US" dirty="0" smtClean="0"/>
              <a:t>Inefficiencies in the internal capital market?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Small firms more easily able to take advantage of bankruptcy protection?</a:t>
            </a:r>
          </a:p>
          <a:p>
            <a:pPr marL="916686" lvl="1" indent="-514350"/>
            <a:r>
              <a:rPr lang="en-US" dirty="0" smtClean="0"/>
              <a:t>Do sole proprietors start up new business?</a:t>
            </a:r>
          </a:p>
          <a:p>
            <a:pPr marL="916686" lvl="1" indent="-514350"/>
            <a:endParaRPr lang="en-US" dirty="0" smtClean="0"/>
          </a:p>
          <a:p>
            <a:pPr marL="624078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F7C8A-75BC-4166-A7A3-2E669554F25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734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/>
          <a:lstStyle/>
          <a:p>
            <a:r>
              <a:rPr lang="en-US" dirty="0" smtClean="0"/>
              <a:t>Proximity to Banks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25112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Plausible to think bank proximity might matter</a:t>
            </a:r>
          </a:p>
          <a:p>
            <a:pPr lvl="1"/>
            <a:r>
              <a:rPr lang="en-US" dirty="0" smtClean="0"/>
              <a:t>Petersen and </a:t>
            </a:r>
            <a:r>
              <a:rPr lang="en-US" dirty="0" err="1" smtClean="0"/>
              <a:t>Rajan</a:t>
            </a:r>
            <a:r>
              <a:rPr lang="en-US" dirty="0" smtClean="0"/>
              <a:t> show that geographic proximity to banks matters.  </a:t>
            </a:r>
            <a:r>
              <a:rPr lang="en-US" dirty="0" err="1" smtClean="0"/>
              <a:t>Degryse</a:t>
            </a:r>
            <a:r>
              <a:rPr lang="en-US" dirty="0" smtClean="0"/>
              <a:t> and </a:t>
            </a:r>
            <a:r>
              <a:rPr lang="en-US" dirty="0" err="1" smtClean="0"/>
              <a:t>Ongena</a:t>
            </a:r>
            <a:r>
              <a:rPr lang="en-US" dirty="0" smtClean="0"/>
              <a:t> have done similar work for European banks.</a:t>
            </a:r>
            <a:endParaRPr lang="en-US" dirty="0"/>
          </a:p>
          <a:p>
            <a:pPr lvl="1"/>
            <a:r>
              <a:rPr lang="en-US" dirty="0" smtClean="0"/>
              <a:t>Some evidence that “relationship lending” is becoming less important (replaced with small business credit scoring), but typical small business still has a primary business that is physically near, especially for unsecured lines of credit.  </a:t>
            </a:r>
          </a:p>
          <a:p>
            <a:r>
              <a:rPr lang="en-US" dirty="0" smtClean="0"/>
              <a:t>But, banking density is not random </a:t>
            </a:r>
          </a:p>
          <a:p>
            <a:pPr lvl="1"/>
            <a:r>
              <a:rPr lang="en-US" dirty="0" smtClean="0"/>
              <a:t>Use of dentists is creative and useful for ruling out factors correlated with population density</a:t>
            </a:r>
          </a:p>
          <a:p>
            <a:pPr lvl="1"/>
            <a:r>
              <a:rPr lang="en-US" dirty="0" smtClean="0"/>
              <a:t>But may be a bit “too removed” from business considerations – bank proximity may be correlated with proximity to supply chain, for example.</a:t>
            </a:r>
          </a:p>
          <a:p>
            <a:pPr lvl="2"/>
            <a:r>
              <a:rPr lang="en-US" dirty="0" smtClean="0"/>
              <a:t>Proximity to interstate exits? 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F7C8A-75BC-4166-A7A3-2E669554F25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358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6800"/>
          </a:xfrm>
        </p:spPr>
        <p:txBody>
          <a:bodyPr/>
          <a:lstStyle/>
          <a:p>
            <a:pPr algn="ctr"/>
            <a:r>
              <a:rPr lang="en-US" dirty="0" smtClean="0"/>
              <a:t>A Few (Minor) Suggestions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458200" cy="4593336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Finish all the promised analyses … because they are good ideas!</a:t>
            </a:r>
          </a:p>
          <a:p>
            <a:r>
              <a:rPr lang="en-US" dirty="0" smtClean="0"/>
              <a:t>Can we establish </a:t>
            </a:r>
            <a:r>
              <a:rPr lang="en-US" dirty="0"/>
              <a:t>geographic pattern of establishment location by firm size in advance of </a:t>
            </a:r>
            <a:r>
              <a:rPr lang="en-US" dirty="0" smtClean="0"/>
              <a:t>Katrina?</a:t>
            </a:r>
            <a:endParaRPr lang="en-US" dirty="0"/>
          </a:p>
          <a:p>
            <a:r>
              <a:rPr lang="en-US" dirty="0" smtClean="0"/>
              <a:t>Is it possible to establish degree of damage, rather than just indicator variable? Specifically, should I worry whether establishments from smaller firms suffered worse flooding/wind, conditional on being damaged?</a:t>
            </a:r>
          </a:p>
          <a:p>
            <a:r>
              <a:rPr lang="en-US" dirty="0"/>
              <a:t>Do we have information about geographic concentration of establishments within a firm?</a:t>
            </a:r>
          </a:p>
          <a:p>
            <a:pPr lvl="1"/>
            <a:r>
              <a:rPr lang="en-US" dirty="0"/>
              <a:t>It may not be size of firm </a:t>
            </a:r>
            <a:r>
              <a:rPr lang="en-US" i="1" dirty="0"/>
              <a:t>per se</a:t>
            </a:r>
            <a:r>
              <a:rPr lang="en-US" dirty="0"/>
              <a:t>, but what fraction of a firm’s overall establishments that were affected, that matters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F7C8A-75BC-4166-A7A3-2E669554F25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071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165</TotalTime>
  <Words>856</Words>
  <Application>Microsoft Office PowerPoint</Application>
  <PresentationFormat>On-screen Show (4:3)</PresentationFormat>
  <Paragraphs>80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Urban</vt:lpstr>
      <vt:lpstr>Basker &amp; Miranda: “Taken by Storm: Business Survival in the Aftermath of Hurricane Katrina”</vt:lpstr>
      <vt:lpstr>The Paper </vt:lpstr>
      <vt:lpstr>Identifying Assumptions</vt:lpstr>
      <vt:lpstr>Control Group Concerns</vt:lpstr>
      <vt:lpstr>Interpreting the Results</vt:lpstr>
      <vt:lpstr>Convergence</vt:lpstr>
      <vt:lpstr>Proximity to Banks …</vt:lpstr>
      <vt:lpstr>A Few (Minor) Suggestions</vt:lpstr>
    </vt:vector>
  </TitlesOfParts>
  <Company>University of Illinois - College of Business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Basker &amp; Miranda “Taken by Storm: Business Survival in the Aftermath of Hurricane Katrina</dc:title>
  <dc:creator>Jeffrey R. Brown</dc:creator>
  <cp:lastModifiedBy>Jeffrey R. Brown</cp:lastModifiedBy>
  <cp:revision>19</cp:revision>
  <dcterms:created xsi:type="dcterms:W3CDTF">2012-05-10T13:22:35Z</dcterms:created>
  <dcterms:modified xsi:type="dcterms:W3CDTF">2012-05-11T13:48:06Z</dcterms:modified>
</cp:coreProperties>
</file>