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32"/>
  </p:notesMasterIdLst>
  <p:handoutMasterIdLst>
    <p:handoutMasterId r:id="rId33"/>
  </p:handoutMasterIdLst>
  <p:sldIdLst>
    <p:sldId id="298" r:id="rId2"/>
    <p:sldId id="313" r:id="rId3"/>
    <p:sldId id="315" r:id="rId4"/>
    <p:sldId id="302" r:id="rId5"/>
    <p:sldId id="303" r:id="rId6"/>
    <p:sldId id="314" r:id="rId7"/>
    <p:sldId id="332" r:id="rId8"/>
    <p:sldId id="334" r:id="rId9"/>
    <p:sldId id="304" r:id="rId10"/>
    <p:sldId id="317" r:id="rId11"/>
    <p:sldId id="318" r:id="rId12"/>
    <p:sldId id="319" r:id="rId13"/>
    <p:sldId id="321" r:id="rId14"/>
    <p:sldId id="331" r:id="rId15"/>
    <p:sldId id="316" r:id="rId16"/>
    <p:sldId id="330" r:id="rId17"/>
    <p:sldId id="335" r:id="rId18"/>
    <p:sldId id="308" r:id="rId19"/>
    <p:sldId id="333" r:id="rId20"/>
    <p:sldId id="324" r:id="rId21"/>
    <p:sldId id="329" r:id="rId22"/>
    <p:sldId id="309" r:id="rId23"/>
    <p:sldId id="336" r:id="rId24"/>
    <p:sldId id="327" r:id="rId25"/>
    <p:sldId id="326" r:id="rId26"/>
    <p:sldId id="325" r:id="rId27"/>
    <p:sldId id="337" r:id="rId28"/>
    <p:sldId id="322" r:id="rId29"/>
    <p:sldId id="323" r:id="rId30"/>
    <p:sldId id="338" r:id="rId3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6C0"/>
    <a:srgbClr val="CC0099"/>
    <a:srgbClr val="FF6600"/>
    <a:srgbClr val="5DA22E"/>
    <a:srgbClr val="0000FF"/>
    <a:srgbClr val="339933"/>
    <a:srgbClr val="996633"/>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77591" autoAdjust="0"/>
  </p:normalViewPr>
  <p:slideViewPr>
    <p:cSldViewPr>
      <p:cViewPr varScale="1">
        <p:scale>
          <a:sx n="105" d="100"/>
          <a:sy n="105" d="100"/>
        </p:scale>
        <p:origin x="306" y="108"/>
      </p:cViewPr>
      <p:guideLst>
        <p:guide orient="horz" pos="2160"/>
        <p:guide pos="3840"/>
      </p:guideLst>
    </p:cSldViewPr>
  </p:slideViewPr>
  <p:outlineViewPr>
    <p:cViewPr>
      <p:scale>
        <a:sx n="33" d="100"/>
        <a:sy n="33" d="100"/>
      </p:scale>
      <p:origin x="54" y="1536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3" d="100"/>
          <a:sy n="73" d="100"/>
        </p:scale>
        <p:origin x="-1027"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58608-0E42-4E12-A562-1718551E92F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5E01F82-37E7-4EE8-B46F-E3B5E072E4F7}">
      <dgm:prSet phldrT="[Text]"/>
      <dgm:spPr/>
      <dgm:t>
        <a:bodyPr/>
        <a:lstStyle/>
        <a:p>
          <a:r>
            <a:rPr lang="en-US" dirty="0">
              <a:latin typeface="+mj-lt"/>
            </a:rPr>
            <a:t>Inflation</a:t>
          </a:r>
        </a:p>
      </dgm:t>
    </dgm:pt>
    <dgm:pt modelId="{ED3DD88D-595A-4988-A369-71882F020EFB}" type="parTrans" cxnId="{7A644228-4743-4486-8941-4AE1DF8ACC1C}">
      <dgm:prSet/>
      <dgm:spPr/>
      <dgm:t>
        <a:bodyPr/>
        <a:lstStyle/>
        <a:p>
          <a:endParaRPr lang="en-US"/>
        </a:p>
      </dgm:t>
    </dgm:pt>
    <dgm:pt modelId="{99D42A6B-BE63-4FE6-9E64-3063B13766D7}" type="sibTrans" cxnId="{7A644228-4743-4486-8941-4AE1DF8ACC1C}">
      <dgm:prSet/>
      <dgm:spPr>
        <a:solidFill>
          <a:schemeClr val="accent4"/>
        </a:solidFill>
      </dgm:spPr>
      <dgm:t>
        <a:bodyPr/>
        <a:lstStyle/>
        <a:p>
          <a:endParaRPr lang="en-US"/>
        </a:p>
      </dgm:t>
    </dgm:pt>
    <dgm:pt modelId="{FA0CAAC7-5A13-4775-97DD-A8B8536C479C}">
      <dgm:prSet phldrT="[Text]"/>
      <dgm:spPr/>
      <dgm:t>
        <a:bodyPr/>
        <a:lstStyle/>
        <a:p>
          <a:r>
            <a:rPr lang="en-US" dirty="0">
              <a:latin typeface="+mj-lt"/>
            </a:rPr>
            <a:t>Inflation expectations</a:t>
          </a:r>
        </a:p>
      </dgm:t>
    </dgm:pt>
    <dgm:pt modelId="{D87B44A8-D37D-4812-9800-8BAA5C947CF6}" type="parTrans" cxnId="{853F5815-2B2D-49EB-8A63-DF0D88CC5C92}">
      <dgm:prSet/>
      <dgm:spPr/>
      <dgm:t>
        <a:bodyPr/>
        <a:lstStyle/>
        <a:p>
          <a:endParaRPr lang="en-US"/>
        </a:p>
      </dgm:t>
    </dgm:pt>
    <dgm:pt modelId="{4B40FECA-7380-4E29-B41E-6C67F8D910FF}" type="sibTrans" cxnId="{853F5815-2B2D-49EB-8A63-DF0D88CC5C92}">
      <dgm:prSet/>
      <dgm:spPr>
        <a:solidFill>
          <a:schemeClr val="accent4"/>
        </a:solidFill>
      </dgm:spPr>
      <dgm:t>
        <a:bodyPr/>
        <a:lstStyle/>
        <a:p>
          <a:endParaRPr lang="en-US"/>
        </a:p>
      </dgm:t>
    </dgm:pt>
    <dgm:pt modelId="{7762F736-6F62-4892-8980-FB80183FD169}" type="pres">
      <dgm:prSet presAssocID="{13658608-0E42-4E12-A562-1718551E92FC}" presName="cycle" presStyleCnt="0">
        <dgm:presLayoutVars>
          <dgm:dir/>
          <dgm:resizeHandles val="exact"/>
        </dgm:presLayoutVars>
      </dgm:prSet>
      <dgm:spPr/>
    </dgm:pt>
    <dgm:pt modelId="{EECAAC86-ADAB-4942-AC90-F9133A92EC21}" type="pres">
      <dgm:prSet presAssocID="{D5E01F82-37E7-4EE8-B46F-E3B5E072E4F7}" presName="dummy" presStyleCnt="0"/>
      <dgm:spPr/>
    </dgm:pt>
    <dgm:pt modelId="{4C68532E-225D-424E-BE74-8B2FC9644483}" type="pres">
      <dgm:prSet presAssocID="{D5E01F82-37E7-4EE8-B46F-E3B5E072E4F7}" presName="node" presStyleLbl="revTx" presStyleIdx="0" presStyleCnt="2" custScaleY="50577">
        <dgm:presLayoutVars>
          <dgm:bulletEnabled val="1"/>
        </dgm:presLayoutVars>
      </dgm:prSet>
      <dgm:spPr/>
    </dgm:pt>
    <dgm:pt modelId="{49FB7F88-98F9-48F7-A4BD-E1B063578AAB}" type="pres">
      <dgm:prSet presAssocID="{99D42A6B-BE63-4FE6-9E64-3063B13766D7}" presName="sibTrans" presStyleLbl="node1" presStyleIdx="0" presStyleCnt="2"/>
      <dgm:spPr/>
    </dgm:pt>
    <dgm:pt modelId="{5925C6E7-55A4-425D-A997-5AC70402D818}" type="pres">
      <dgm:prSet presAssocID="{FA0CAAC7-5A13-4775-97DD-A8B8536C479C}" presName="dummy" presStyleCnt="0"/>
      <dgm:spPr/>
    </dgm:pt>
    <dgm:pt modelId="{F71CB066-155A-4CC6-AC14-9D8A3D9E2AE0}" type="pres">
      <dgm:prSet presAssocID="{FA0CAAC7-5A13-4775-97DD-A8B8536C479C}" presName="node" presStyleLbl="revTx" presStyleIdx="1" presStyleCnt="2" custScaleY="45803">
        <dgm:presLayoutVars>
          <dgm:bulletEnabled val="1"/>
        </dgm:presLayoutVars>
      </dgm:prSet>
      <dgm:spPr/>
    </dgm:pt>
    <dgm:pt modelId="{578B2A37-8509-4C7B-A6C2-82A947B2D0F7}" type="pres">
      <dgm:prSet presAssocID="{4B40FECA-7380-4E29-B41E-6C67F8D910FF}" presName="sibTrans" presStyleLbl="node1" presStyleIdx="1" presStyleCnt="2"/>
      <dgm:spPr/>
    </dgm:pt>
  </dgm:ptLst>
  <dgm:cxnLst>
    <dgm:cxn modelId="{35C97814-7DF1-43DC-9939-CC50684D241A}" type="presOf" srcId="{13658608-0E42-4E12-A562-1718551E92FC}" destId="{7762F736-6F62-4892-8980-FB80183FD169}" srcOrd="0" destOrd="0" presId="urn:microsoft.com/office/officeart/2005/8/layout/cycle1"/>
    <dgm:cxn modelId="{853F5815-2B2D-49EB-8A63-DF0D88CC5C92}" srcId="{13658608-0E42-4E12-A562-1718551E92FC}" destId="{FA0CAAC7-5A13-4775-97DD-A8B8536C479C}" srcOrd="1" destOrd="0" parTransId="{D87B44A8-D37D-4812-9800-8BAA5C947CF6}" sibTransId="{4B40FECA-7380-4E29-B41E-6C67F8D910FF}"/>
    <dgm:cxn modelId="{87C04C16-BEBC-4FD0-9A0B-D31B39F27927}" type="presOf" srcId="{D5E01F82-37E7-4EE8-B46F-E3B5E072E4F7}" destId="{4C68532E-225D-424E-BE74-8B2FC9644483}" srcOrd="0" destOrd="0" presId="urn:microsoft.com/office/officeart/2005/8/layout/cycle1"/>
    <dgm:cxn modelId="{7A644228-4743-4486-8941-4AE1DF8ACC1C}" srcId="{13658608-0E42-4E12-A562-1718551E92FC}" destId="{D5E01F82-37E7-4EE8-B46F-E3B5E072E4F7}" srcOrd="0" destOrd="0" parTransId="{ED3DD88D-595A-4988-A369-71882F020EFB}" sibTransId="{99D42A6B-BE63-4FE6-9E64-3063B13766D7}"/>
    <dgm:cxn modelId="{CF95DCA9-D4E6-46FB-9BFF-BF903F8C505B}" type="presOf" srcId="{99D42A6B-BE63-4FE6-9E64-3063B13766D7}" destId="{49FB7F88-98F9-48F7-A4BD-E1B063578AAB}" srcOrd="0" destOrd="0" presId="urn:microsoft.com/office/officeart/2005/8/layout/cycle1"/>
    <dgm:cxn modelId="{0687F0AB-BFC7-4523-A105-6CADDCEB97E8}" type="presOf" srcId="{FA0CAAC7-5A13-4775-97DD-A8B8536C479C}" destId="{F71CB066-155A-4CC6-AC14-9D8A3D9E2AE0}" srcOrd="0" destOrd="0" presId="urn:microsoft.com/office/officeart/2005/8/layout/cycle1"/>
    <dgm:cxn modelId="{DBD856C5-D122-4D0F-9F17-BC6BCDC4120A}" type="presOf" srcId="{4B40FECA-7380-4E29-B41E-6C67F8D910FF}" destId="{578B2A37-8509-4C7B-A6C2-82A947B2D0F7}" srcOrd="0" destOrd="0" presId="urn:microsoft.com/office/officeart/2005/8/layout/cycle1"/>
    <dgm:cxn modelId="{460A3A0D-94A9-4654-B46A-FC4207248586}" type="presParOf" srcId="{7762F736-6F62-4892-8980-FB80183FD169}" destId="{EECAAC86-ADAB-4942-AC90-F9133A92EC21}" srcOrd="0" destOrd="0" presId="urn:microsoft.com/office/officeart/2005/8/layout/cycle1"/>
    <dgm:cxn modelId="{4A4266AF-05BC-4F53-9249-8886825162F5}" type="presParOf" srcId="{7762F736-6F62-4892-8980-FB80183FD169}" destId="{4C68532E-225D-424E-BE74-8B2FC9644483}" srcOrd="1" destOrd="0" presId="urn:microsoft.com/office/officeart/2005/8/layout/cycle1"/>
    <dgm:cxn modelId="{DFEBF4C0-2964-4EEF-8357-EF6859521B12}" type="presParOf" srcId="{7762F736-6F62-4892-8980-FB80183FD169}" destId="{49FB7F88-98F9-48F7-A4BD-E1B063578AAB}" srcOrd="2" destOrd="0" presId="urn:microsoft.com/office/officeart/2005/8/layout/cycle1"/>
    <dgm:cxn modelId="{6D4A869F-89AE-46CA-BED4-7F3705E2E305}" type="presParOf" srcId="{7762F736-6F62-4892-8980-FB80183FD169}" destId="{5925C6E7-55A4-425D-A997-5AC70402D818}" srcOrd="3" destOrd="0" presId="urn:microsoft.com/office/officeart/2005/8/layout/cycle1"/>
    <dgm:cxn modelId="{C2199422-5D62-4EAC-941D-AB2C647F899F}" type="presParOf" srcId="{7762F736-6F62-4892-8980-FB80183FD169}" destId="{F71CB066-155A-4CC6-AC14-9D8A3D9E2AE0}" srcOrd="4" destOrd="0" presId="urn:microsoft.com/office/officeart/2005/8/layout/cycle1"/>
    <dgm:cxn modelId="{F881D941-ADBD-4F21-B823-F15804DFD4C2}" type="presParOf" srcId="{7762F736-6F62-4892-8980-FB80183FD169}" destId="{578B2A37-8509-4C7B-A6C2-82A947B2D0F7}"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58608-0E42-4E12-A562-1718551E92F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5E01F82-37E7-4EE8-B46F-E3B5E072E4F7}">
      <dgm:prSet phldrT="[Text]"/>
      <dgm:spPr/>
      <dgm:t>
        <a:bodyPr/>
        <a:lstStyle/>
        <a:p>
          <a:r>
            <a:rPr lang="en-US" dirty="0">
              <a:solidFill>
                <a:schemeClr val="tx1">
                  <a:hueOff val="0"/>
                  <a:satOff val="0"/>
                  <a:lumOff val="0"/>
                  <a:alpha val="50000"/>
                </a:schemeClr>
              </a:solidFill>
              <a:latin typeface="+mj-lt"/>
            </a:rPr>
            <a:t>Inflation</a:t>
          </a:r>
        </a:p>
      </dgm:t>
    </dgm:pt>
    <dgm:pt modelId="{ED3DD88D-595A-4988-A369-71882F020EFB}" type="parTrans" cxnId="{7A644228-4743-4486-8941-4AE1DF8ACC1C}">
      <dgm:prSet/>
      <dgm:spPr/>
      <dgm:t>
        <a:bodyPr/>
        <a:lstStyle/>
        <a:p>
          <a:endParaRPr lang="en-US">
            <a:solidFill>
              <a:sysClr val="windowText" lastClr="000000">
                <a:alpha val="50000"/>
              </a:sysClr>
            </a:solidFill>
          </a:endParaRPr>
        </a:p>
      </dgm:t>
    </dgm:pt>
    <dgm:pt modelId="{99D42A6B-BE63-4FE6-9E64-3063B13766D7}" type="sibTrans" cxnId="{7A644228-4743-4486-8941-4AE1DF8ACC1C}">
      <dgm:prSet/>
      <dgm:spPr>
        <a:solidFill>
          <a:schemeClr val="accent4">
            <a:alpha val="50000"/>
          </a:schemeClr>
        </a:solidFill>
      </dgm:spPr>
      <dgm:t>
        <a:bodyPr/>
        <a:lstStyle/>
        <a:p>
          <a:endParaRPr lang="en-US">
            <a:solidFill>
              <a:sysClr val="windowText" lastClr="000000">
                <a:alpha val="50000"/>
              </a:sysClr>
            </a:solidFill>
          </a:endParaRPr>
        </a:p>
      </dgm:t>
    </dgm:pt>
    <dgm:pt modelId="{FA0CAAC7-5A13-4775-97DD-A8B8536C479C}">
      <dgm:prSet phldrT="[Text]"/>
      <dgm:spPr/>
      <dgm:t>
        <a:bodyPr/>
        <a:lstStyle/>
        <a:p>
          <a:r>
            <a:rPr lang="en-US" dirty="0">
              <a:solidFill>
                <a:schemeClr val="tx1">
                  <a:hueOff val="0"/>
                  <a:satOff val="0"/>
                  <a:lumOff val="0"/>
                  <a:alpha val="50000"/>
                </a:schemeClr>
              </a:solidFill>
              <a:latin typeface="+mj-lt"/>
            </a:rPr>
            <a:t>Inflation expectations</a:t>
          </a:r>
        </a:p>
      </dgm:t>
    </dgm:pt>
    <dgm:pt modelId="{D87B44A8-D37D-4812-9800-8BAA5C947CF6}" type="parTrans" cxnId="{853F5815-2B2D-49EB-8A63-DF0D88CC5C92}">
      <dgm:prSet/>
      <dgm:spPr/>
      <dgm:t>
        <a:bodyPr/>
        <a:lstStyle/>
        <a:p>
          <a:endParaRPr lang="en-US">
            <a:solidFill>
              <a:sysClr val="windowText" lastClr="000000">
                <a:alpha val="50000"/>
              </a:sysClr>
            </a:solidFill>
          </a:endParaRPr>
        </a:p>
      </dgm:t>
    </dgm:pt>
    <dgm:pt modelId="{4B40FECA-7380-4E29-B41E-6C67F8D910FF}" type="sibTrans" cxnId="{853F5815-2B2D-49EB-8A63-DF0D88CC5C92}">
      <dgm:prSet/>
      <dgm:spPr>
        <a:solidFill>
          <a:schemeClr val="accent4">
            <a:alpha val="50000"/>
          </a:schemeClr>
        </a:solidFill>
      </dgm:spPr>
      <dgm:t>
        <a:bodyPr/>
        <a:lstStyle/>
        <a:p>
          <a:endParaRPr lang="en-US">
            <a:solidFill>
              <a:sysClr val="windowText" lastClr="000000">
                <a:alpha val="50000"/>
              </a:sysClr>
            </a:solidFill>
          </a:endParaRPr>
        </a:p>
      </dgm:t>
    </dgm:pt>
    <dgm:pt modelId="{7762F736-6F62-4892-8980-FB80183FD169}" type="pres">
      <dgm:prSet presAssocID="{13658608-0E42-4E12-A562-1718551E92FC}" presName="cycle" presStyleCnt="0">
        <dgm:presLayoutVars>
          <dgm:dir/>
          <dgm:resizeHandles val="exact"/>
        </dgm:presLayoutVars>
      </dgm:prSet>
      <dgm:spPr/>
    </dgm:pt>
    <dgm:pt modelId="{EECAAC86-ADAB-4942-AC90-F9133A92EC21}" type="pres">
      <dgm:prSet presAssocID="{D5E01F82-37E7-4EE8-B46F-E3B5E072E4F7}" presName="dummy" presStyleCnt="0"/>
      <dgm:spPr/>
    </dgm:pt>
    <dgm:pt modelId="{4C68532E-225D-424E-BE74-8B2FC9644483}" type="pres">
      <dgm:prSet presAssocID="{D5E01F82-37E7-4EE8-B46F-E3B5E072E4F7}" presName="node" presStyleLbl="revTx" presStyleIdx="0" presStyleCnt="2" custScaleY="50577">
        <dgm:presLayoutVars>
          <dgm:bulletEnabled val="1"/>
        </dgm:presLayoutVars>
      </dgm:prSet>
      <dgm:spPr/>
    </dgm:pt>
    <dgm:pt modelId="{49FB7F88-98F9-48F7-A4BD-E1B063578AAB}" type="pres">
      <dgm:prSet presAssocID="{99D42A6B-BE63-4FE6-9E64-3063B13766D7}" presName="sibTrans" presStyleLbl="node1" presStyleIdx="0" presStyleCnt="2"/>
      <dgm:spPr/>
    </dgm:pt>
    <dgm:pt modelId="{5925C6E7-55A4-425D-A997-5AC70402D818}" type="pres">
      <dgm:prSet presAssocID="{FA0CAAC7-5A13-4775-97DD-A8B8536C479C}" presName="dummy" presStyleCnt="0"/>
      <dgm:spPr/>
    </dgm:pt>
    <dgm:pt modelId="{F71CB066-155A-4CC6-AC14-9D8A3D9E2AE0}" type="pres">
      <dgm:prSet presAssocID="{FA0CAAC7-5A13-4775-97DD-A8B8536C479C}" presName="node" presStyleLbl="revTx" presStyleIdx="1" presStyleCnt="2" custScaleY="45803">
        <dgm:presLayoutVars>
          <dgm:bulletEnabled val="1"/>
        </dgm:presLayoutVars>
      </dgm:prSet>
      <dgm:spPr/>
    </dgm:pt>
    <dgm:pt modelId="{578B2A37-8509-4C7B-A6C2-82A947B2D0F7}" type="pres">
      <dgm:prSet presAssocID="{4B40FECA-7380-4E29-B41E-6C67F8D910FF}" presName="sibTrans" presStyleLbl="node1" presStyleIdx="1" presStyleCnt="2"/>
      <dgm:spPr/>
    </dgm:pt>
  </dgm:ptLst>
  <dgm:cxnLst>
    <dgm:cxn modelId="{35C97814-7DF1-43DC-9939-CC50684D241A}" type="presOf" srcId="{13658608-0E42-4E12-A562-1718551E92FC}" destId="{7762F736-6F62-4892-8980-FB80183FD169}" srcOrd="0" destOrd="0" presId="urn:microsoft.com/office/officeart/2005/8/layout/cycle1"/>
    <dgm:cxn modelId="{853F5815-2B2D-49EB-8A63-DF0D88CC5C92}" srcId="{13658608-0E42-4E12-A562-1718551E92FC}" destId="{FA0CAAC7-5A13-4775-97DD-A8B8536C479C}" srcOrd="1" destOrd="0" parTransId="{D87B44A8-D37D-4812-9800-8BAA5C947CF6}" sibTransId="{4B40FECA-7380-4E29-B41E-6C67F8D910FF}"/>
    <dgm:cxn modelId="{87C04C16-BEBC-4FD0-9A0B-D31B39F27927}" type="presOf" srcId="{D5E01F82-37E7-4EE8-B46F-E3B5E072E4F7}" destId="{4C68532E-225D-424E-BE74-8B2FC9644483}" srcOrd="0" destOrd="0" presId="urn:microsoft.com/office/officeart/2005/8/layout/cycle1"/>
    <dgm:cxn modelId="{7A644228-4743-4486-8941-4AE1DF8ACC1C}" srcId="{13658608-0E42-4E12-A562-1718551E92FC}" destId="{D5E01F82-37E7-4EE8-B46F-E3B5E072E4F7}" srcOrd="0" destOrd="0" parTransId="{ED3DD88D-595A-4988-A369-71882F020EFB}" sibTransId="{99D42A6B-BE63-4FE6-9E64-3063B13766D7}"/>
    <dgm:cxn modelId="{CF95DCA9-D4E6-46FB-9BFF-BF903F8C505B}" type="presOf" srcId="{99D42A6B-BE63-4FE6-9E64-3063B13766D7}" destId="{49FB7F88-98F9-48F7-A4BD-E1B063578AAB}" srcOrd="0" destOrd="0" presId="urn:microsoft.com/office/officeart/2005/8/layout/cycle1"/>
    <dgm:cxn modelId="{0687F0AB-BFC7-4523-A105-6CADDCEB97E8}" type="presOf" srcId="{FA0CAAC7-5A13-4775-97DD-A8B8536C479C}" destId="{F71CB066-155A-4CC6-AC14-9D8A3D9E2AE0}" srcOrd="0" destOrd="0" presId="urn:microsoft.com/office/officeart/2005/8/layout/cycle1"/>
    <dgm:cxn modelId="{DBD856C5-D122-4D0F-9F17-BC6BCDC4120A}" type="presOf" srcId="{4B40FECA-7380-4E29-B41E-6C67F8D910FF}" destId="{578B2A37-8509-4C7B-A6C2-82A947B2D0F7}" srcOrd="0" destOrd="0" presId="urn:microsoft.com/office/officeart/2005/8/layout/cycle1"/>
    <dgm:cxn modelId="{460A3A0D-94A9-4654-B46A-FC4207248586}" type="presParOf" srcId="{7762F736-6F62-4892-8980-FB80183FD169}" destId="{EECAAC86-ADAB-4942-AC90-F9133A92EC21}" srcOrd="0" destOrd="0" presId="urn:microsoft.com/office/officeart/2005/8/layout/cycle1"/>
    <dgm:cxn modelId="{4A4266AF-05BC-4F53-9249-8886825162F5}" type="presParOf" srcId="{7762F736-6F62-4892-8980-FB80183FD169}" destId="{4C68532E-225D-424E-BE74-8B2FC9644483}" srcOrd="1" destOrd="0" presId="urn:microsoft.com/office/officeart/2005/8/layout/cycle1"/>
    <dgm:cxn modelId="{DFEBF4C0-2964-4EEF-8357-EF6859521B12}" type="presParOf" srcId="{7762F736-6F62-4892-8980-FB80183FD169}" destId="{49FB7F88-98F9-48F7-A4BD-E1B063578AAB}" srcOrd="2" destOrd="0" presId="urn:microsoft.com/office/officeart/2005/8/layout/cycle1"/>
    <dgm:cxn modelId="{6D4A869F-89AE-46CA-BED4-7F3705E2E305}" type="presParOf" srcId="{7762F736-6F62-4892-8980-FB80183FD169}" destId="{5925C6E7-55A4-425D-A997-5AC70402D818}" srcOrd="3" destOrd="0" presId="urn:microsoft.com/office/officeart/2005/8/layout/cycle1"/>
    <dgm:cxn modelId="{C2199422-5D62-4EAC-941D-AB2C647F899F}" type="presParOf" srcId="{7762F736-6F62-4892-8980-FB80183FD169}" destId="{F71CB066-155A-4CC6-AC14-9D8A3D9E2AE0}" srcOrd="4" destOrd="0" presId="urn:microsoft.com/office/officeart/2005/8/layout/cycle1"/>
    <dgm:cxn modelId="{F881D941-ADBD-4F21-B823-F15804DFD4C2}" type="presParOf" srcId="{7762F736-6F62-4892-8980-FB80183FD169}" destId="{578B2A37-8509-4C7B-A6C2-82A947B2D0F7}"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58608-0E42-4E12-A562-1718551E92F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5E01F82-37E7-4EE8-B46F-E3B5E072E4F7}">
      <dgm:prSet phldrT="[Text]"/>
      <dgm:spPr/>
      <dgm:t>
        <a:bodyPr/>
        <a:lstStyle/>
        <a:p>
          <a:r>
            <a:rPr lang="en-US" dirty="0">
              <a:solidFill>
                <a:schemeClr val="tx1">
                  <a:hueOff val="0"/>
                  <a:satOff val="0"/>
                  <a:lumOff val="0"/>
                  <a:alpha val="50000"/>
                </a:schemeClr>
              </a:solidFill>
              <a:latin typeface="+mj-lt"/>
            </a:rPr>
            <a:t>Inflation</a:t>
          </a:r>
        </a:p>
      </dgm:t>
    </dgm:pt>
    <dgm:pt modelId="{ED3DD88D-595A-4988-A369-71882F020EFB}" type="parTrans" cxnId="{7A644228-4743-4486-8941-4AE1DF8ACC1C}">
      <dgm:prSet/>
      <dgm:spPr/>
      <dgm:t>
        <a:bodyPr/>
        <a:lstStyle/>
        <a:p>
          <a:endParaRPr lang="en-US">
            <a:solidFill>
              <a:sysClr val="windowText" lastClr="000000">
                <a:alpha val="50000"/>
              </a:sysClr>
            </a:solidFill>
          </a:endParaRPr>
        </a:p>
      </dgm:t>
    </dgm:pt>
    <dgm:pt modelId="{99D42A6B-BE63-4FE6-9E64-3063B13766D7}" type="sibTrans" cxnId="{7A644228-4743-4486-8941-4AE1DF8ACC1C}">
      <dgm:prSet/>
      <dgm:spPr>
        <a:solidFill>
          <a:schemeClr val="accent4">
            <a:alpha val="50000"/>
          </a:schemeClr>
        </a:solidFill>
      </dgm:spPr>
      <dgm:t>
        <a:bodyPr/>
        <a:lstStyle/>
        <a:p>
          <a:endParaRPr lang="en-US">
            <a:solidFill>
              <a:sysClr val="windowText" lastClr="000000">
                <a:alpha val="50000"/>
              </a:sysClr>
            </a:solidFill>
          </a:endParaRPr>
        </a:p>
      </dgm:t>
    </dgm:pt>
    <dgm:pt modelId="{FA0CAAC7-5A13-4775-97DD-A8B8536C479C}">
      <dgm:prSet phldrT="[Text]"/>
      <dgm:spPr/>
      <dgm:t>
        <a:bodyPr/>
        <a:lstStyle/>
        <a:p>
          <a:r>
            <a:rPr lang="en-US" dirty="0">
              <a:solidFill>
                <a:schemeClr val="tx1">
                  <a:hueOff val="0"/>
                  <a:satOff val="0"/>
                  <a:lumOff val="0"/>
                  <a:alpha val="50000"/>
                </a:schemeClr>
              </a:solidFill>
              <a:latin typeface="+mj-lt"/>
            </a:rPr>
            <a:t>Inflation expectations</a:t>
          </a:r>
        </a:p>
      </dgm:t>
    </dgm:pt>
    <dgm:pt modelId="{D87B44A8-D37D-4812-9800-8BAA5C947CF6}" type="parTrans" cxnId="{853F5815-2B2D-49EB-8A63-DF0D88CC5C92}">
      <dgm:prSet/>
      <dgm:spPr/>
      <dgm:t>
        <a:bodyPr/>
        <a:lstStyle/>
        <a:p>
          <a:endParaRPr lang="en-US">
            <a:solidFill>
              <a:sysClr val="windowText" lastClr="000000">
                <a:alpha val="50000"/>
              </a:sysClr>
            </a:solidFill>
          </a:endParaRPr>
        </a:p>
      </dgm:t>
    </dgm:pt>
    <dgm:pt modelId="{4B40FECA-7380-4E29-B41E-6C67F8D910FF}" type="sibTrans" cxnId="{853F5815-2B2D-49EB-8A63-DF0D88CC5C92}">
      <dgm:prSet/>
      <dgm:spPr>
        <a:solidFill>
          <a:schemeClr val="accent4">
            <a:alpha val="50000"/>
          </a:schemeClr>
        </a:solidFill>
      </dgm:spPr>
      <dgm:t>
        <a:bodyPr/>
        <a:lstStyle/>
        <a:p>
          <a:endParaRPr lang="en-US">
            <a:solidFill>
              <a:sysClr val="windowText" lastClr="000000">
                <a:alpha val="50000"/>
              </a:sysClr>
            </a:solidFill>
          </a:endParaRPr>
        </a:p>
      </dgm:t>
    </dgm:pt>
    <dgm:pt modelId="{7762F736-6F62-4892-8980-FB80183FD169}" type="pres">
      <dgm:prSet presAssocID="{13658608-0E42-4E12-A562-1718551E92FC}" presName="cycle" presStyleCnt="0">
        <dgm:presLayoutVars>
          <dgm:dir/>
          <dgm:resizeHandles val="exact"/>
        </dgm:presLayoutVars>
      </dgm:prSet>
      <dgm:spPr/>
    </dgm:pt>
    <dgm:pt modelId="{EECAAC86-ADAB-4942-AC90-F9133A92EC21}" type="pres">
      <dgm:prSet presAssocID="{D5E01F82-37E7-4EE8-B46F-E3B5E072E4F7}" presName="dummy" presStyleCnt="0"/>
      <dgm:spPr/>
    </dgm:pt>
    <dgm:pt modelId="{4C68532E-225D-424E-BE74-8B2FC9644483}" type="pres">
      <dgm:prSet presAssocID="{D5E01F82-37E7-4EE8-B46F-E3B5E072E4F7}" presName="node" presStyleLbl="revTx" presStyleIdx="0" presStyleCnt="2" custScaleY="50577">
        <dgm:presLayoutVars>
          <dgm:bulletEnabled val="1"/>
        </dgm:presLayoutVars>
      </dgm:prSet>
      <dgm:spPr/>
    </dgm:pt>
    <dgm:pt modelId="{49FB7F88-98F9-48F7-A4BD-E1B063578AAB}" type="pres">
      <dgm:prSet presAssocID="{99D42A6B-BE63-4FE6-9E64-3063B13766D7}" presName="sibTrans" presStyleLbl="node1" presStyleIdx="0" presStyleCnt="2"/>
      <dgm:spPr/>
    </dgm:pt>
    <dgm:pt modelId="{5925C6E7-55A4-425D-A997-5AC70402D818}" type="pres">
      <dgm:prSet presAssocID="{FA0CAAC7-5A13-4775-97DD-A8B8536C479C}" presName="dummy" presStyleCnt="0"/>
      <dgm:spPr/>
    </dgm:pt>
    <dgm:pt modelId="{F71CB066-155A-4CC6-AC14-9D8A3D9E2AE0}" type="pres">
      <dgm:prSet presAssocID="{FA0CAAC7-5A13-4775-97DD-A8B8536C479C}" presName="node" presStyleLbl="revTx" presStyleIdx="1" presStyleCnt="2" custScaleY="45803">
        <dgm:presLayoutVars>
          <dgm:bulletEnabled val="1"/>
        </dgm:presLayoutVars>
      </dgm:prSet>
      <dgm:spPr/>
    </dgm:pt>
    <dgm:pt modelId="{578B2A37-8509-4C7B-A6C2-82A947B2D0F7}" type="pres">
      <dgm:prSet presAssocID="{4B40FECA-7380-4E29-B41E-6C67F8D910FF}" presName="sibTrans" presStyleLbl="node1" presStyleIdx="1" presStyleCnt="2"/>
      <dgm:spPr/>
    </dgm:pt>
  </dgm:ptLst>
  <dgm:cxnLst>
    <dgm:cxn modelId="{35C97814-7DF1-43DC-9939-CC50684D241A}" type="presOf" srcId="{13658608-0E42-4E12-A562-1718551E92FC}" destId="{7762F736-6F62-4892-8980-FB80183FD169}" srcOrd="0" destOrd="0" presId="urn:microsoft.com/office/officeart/2005/8/layout/cycle1"/>
    <dgm:cxn modelId="{853F5815-2B2D-49EB-8A63-DF0D88CC5C92}" srcId="{13658608-0E42-4E12-A562-1718551E92FC}" destId="{FA0CAAC7-5A13-4775-97DD-A8B8536C479C}" srcOrd="1" destOrd="0" parTransId="{D87B44A8-D37D-4812-9800-8BAA5C947CF6}" sibTransId="{4B40FECA-7380-4E29-B41E-6C67F8D910FF}"/>
    <dgm:cxn modelId="{87C04C16-BEBC-4FD0-9A0B-D31B39F27927}" type="presOf" srcId="{D5E01F82-37E7-4EE8-B46F-E3B5E072E4F7}" destId="{4C68532E-225D-424E-BE74-8B2FC9644483}" srcOrd="0" destOrd="0" presId="urn:microsoft.com/office/officeart/2005/8/layout/cycle1"/>
    <dgm:cxn modelId="{7A644228-4743-4486-8941-4AE1DF8ACC1C}" srcId="{13658608-0E42-4E12-A562-1718551E92FC}" destId="{D5E01F82-37E7-4EE8-B46F-E3B5E072E4F7}" srcOrd="0" destOrd="0" parTransId="{ED3DD88D-595A-4988-A369-71882F020EFB}" sibTransId="{99D42A6B-BE63-4FE6-9E64-3063B13766D7}"/>
    <dgm:cxn modelId="{CF95DCA9-D4E6-46FB-9BFF-BF903F8C505B}" type="presOf" srcId="{99D42A6B-BE63-4FE6-9E64-3063B13766D7}" destId="{49FB7F88-98F9-48F7-A4BD-E1B063578AAB}" srcOrd="0" destOrd="0" presId="urn:microsoft.com/office/officeart/2005/8/layout/cycle1"/>
    <dgm:cxn modelId="{0687F0AB-BFC7-4523-A105-6CADDCEB97E8}" type="presOf" srcId="{FA0CAAC7-5A13-4775-97DD-A8B8536C479C}" destId="{F71CB066-155A-4CC6-AC14-9D8A3D9E2AE0}" srcOrd="0" destOrd="0" presId="urn:microsoft.com/office/officeart/2005/8/layout/cycle1"/>
    <dgm:cxn modelId="{DBD856C5-D122-4D0F-9F17-BC6BCDC4120A}" type="presOf" srcId="{4B40FECA-7380-4E29-B41E-6C67F8D910FF}" destId="{578B2A37-8509-4C7B-A6C2-82A947B2D0F7}" srcOrd="0" destOrd="0" presId="urn:microsoft.com/office/officeart/2005/8/layout/cycle1"/>
    <dgm:cxn modelId="{460A3A0D-94A9-4654-B46A-FC4207248586}" type="presParOf" srcId="{7762F736-6F62-4892-8980-FB80183FD169}" destId="{EECAAC86-ADAB-4942-AC90-F9133A92EC21}" srcOrd="0" destOrd="0" presId="urn:microsoft.com/office/officeart/2005/8/layout/cycle1"/>
    <dgm:cxn modelId="{4A4266AF-05BC-4F53-9249-8886825162F5}" type="presParOf" srcId="{7762F736-6F62-4892-8980-FB80183FD169}" destId="{4C68532E-225D-424E-BE74-8B2FC9644483}" srcOrd="1" destOrd="0" presId="urn:microsoft.com/office/officeart/2005/8/layout/cycle1"/>
    <dgm:cxn modelId="{DFEBF4C0-2964-4EEF-8357-EF6859521B12}" type="presParOf" srcId="{7762F736-6F62-4892-8980-FB80183FD169}" destId="{49FB7F88-98F9-48F7-A4BD-E1B063578AAB}" srcOrd="2" destOrd="0" presId="urn:microsoft.com/office/officeart/2005/8/layout/cycle1"/>
    <dgm:cxn modelId="{6D4A869F-89AE-46CA-BED4-7F3705E2E305}" type="presParOf" srcId="{7762F736-6F62-4892-8980-FB80183FD169}" destId="{5925C6E7-55A4-425D-A997-5AC70402D818}" srcOrd="3" destOrd="0" presId="urn:microsoft.com/office/officeart/2005/8/layout/cycle1"/>
    <dgm:cxn modelId="{C2199422-5D62-4EAC-941D-AB2C647F899F}" type="presParOf" srcId="{7762F736-6F62-4892-8980-FB80183FD169}" destId="{F71CB066-155A-4CC6-AC14-9D8A3D9E2AE0}" srcOrd="4" destOrd="0" presId="urn:microsoft.com/office/officeart/2005/8/layout/cycle1"/>
    <dgm:cxn modelId="{F881D941-ADBD-4F21-B823-F15804DFD4C2}" type="presParOf" srcId="{7762F736-6F62-4892-8980-FB80183FD169}" destId="{578B2A37-8509-4C7B-A6C2-82A947B2D0F7}"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532E-225D-424E-BE74-8B2FC9644483}">
      <dsp:nvSpPr>
        <dsp:cNvPr id="0" name=""/>
        <dsp:cNvSpPr/>
      </dsp:nvSpPr>
      <dsp:spPr>
        <a:xfrm>
          <a:off x="2313264" y="900239"/>
          <a:ext cx="1162252" cy="58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Inflation</a:t>
          </a:r>
        </a:p>
      </dsp:txBody>
      <dsp:txXfrm>
        <a:off x="2313264" y="900239"/>
        <a:ext cx="1162252" cy="587832"/>
      </dsp:txXfrm>
    </dsp:sp>
    <dsp:sp modelId="{49FB7F88-98F9-48F7-A4BD-E1B063578AAB}">
      <dsp:nvSpPr>
        <dsp:cNvPr id="0" name=""/>
        <dsp:cNvSpPr/>
      </dsp:nvSpPr>
      <dsp:spPr>
        <a:xfrm>
          <a:off x="749451" y="-1076"/>
          <a:ext cx="2390465" cy="2390465"/>
        </a:xfrm>
        <a:prstGeom prst="circularArrow">
          <a:avLst>
            <a:gd name="adj1" fmla="val 9481"/>
            <a:gd name="adj2" fmla="val 684788"/>
            <a:gd name="adj3" fmla="val 9138637"/>
            <a:gd name="adj4" fmla="val 1081677"/>
            <a:gd name="adj5" fmla="val 11061"/>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CB066-155A-4CC6-AC14-9D8A3D9E2AE0}">
      <dsp:nvSpPr>
        <dsp:cNvPr id="0" name=""/>
        <dsp:cNvSpPr/>
      </dsp:nvSpPr>
      <dsp:spPr>
        <a:xfrm>
          <a:off x="413850" y="927982"/>
          <a:ext cx="1162252" cy="53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Inflation expectations</a:t>
          </a:r>
        </a:p>
      </dsp:txBody>
      <dsp:txXfrm>
        <a:off x="413850" y="927982"/>
        <a:ext cx="1162252" cy="532346"/>
      </dsp:txXfrm>
    </dsp:sp>
    <dsp:sp modelId="{578B2A37-8509-4C7B-A6C2-82A947B2D0F7}">
      <dsp:nvSpPr>
        <dsp:cNvPr id="0" name=""/>
        <dsp:cNvSpPr/>
      </dsp:nvSpPr>
      <dsp:spPr>
        <a:xfrm>
          <a:off x="749451" y="-1076"/>
          <a:ext cx="2390465" cy="2390465"/>
        </a:xfrm>
        <a:prstGeom prst="circularArrow">
          <a:avLst>
            <a:gd name="adj1" fmla="val 9481"/>
            <a:gd name="adj2" fmla="val 684788"/>
            <a:gd name="adj3" fmla="val 19833535"/>
            <a:gd name="adj4" fmla="val 11776575"/>
            <a:gd name="adj5" fmla="val 11061"/>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532E-225D-424E-BE74-8B2FC9644483}">
      <dsp:nvSpPr>
        <dsp:cNvPr id="0" name=""/>
        <dsp:cNvSpPr/>
      </dsp:nvSpPr>
      <dsp:spPr>
        <a:xfrm>
          <a:off x="2313264" y="900239"/>
          <a:ext cx="1162252" cy="58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hueOff val="0"/>
                  <a:satOff val="0"/>
                  <a:lumOff val="0"/>
                  <a:alpha val="50000"/>
                </a:schemeClr>
              </a:solidFill>
              <a:latin typeface="+mj-lt"/>
            </a:rPr>
            <a:t>Inflation</a:t>
          </a:r>
        </a:p>
      </dsp:txBody>
      <dsp:txXfrm>
        <a:off x="2313264" y="900239"/>
        <a:ext cx="1162252" cy="587832"/>
      </dsp:txXfrm>
    </dsp:sp>
    <dsp:sp modelId="{49FB7F88-98F9-48F7-A4BD-E1B063578AAB}">
      <dsp:nvSpPr>
        <dsp:cNvPr id="0" name=""/>
        <dsp:cNvSpPr/>
      </dsp:nvSpPr>
      <dsp:spPr>
        <a:xfrm>
          <a:off x="749451" y="-1076"/>
          <a:ext cx="2390465" cy="2390465"/>
        </a:xfrm>
        <a:prstGeom prst="circularArrow">
          <a:avLst>
            <a:gd name="adj1" fmla="val 9481"/>
            <a:gd name="adj2" fmla="val 684788"/>
            <a:gd name="adj3" fmla="val 9138637"/>
            <a:gd name="adj4" fmla="val 1081677"/>
            <a:gd name="adj5" fmla="val 11061"/>
          </a:avLst>
        </a:prstGeom>
        <a:solidFill>
          <a:schemeClr val="accent4">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CB066-155A-4CC6-AC14-9D8A3D9E2AE0}">
      <dsp:nvSpPr>
        <dsp:cNvPr id="0" name=""/>
        <dsp:cNvSpPr/>
      </dsp:nvSpPr>
      <dsp:spPr>
        <a:xfrm>
          <a:off x="413850" y="927982"/>
          <a:ext cx="1162252" cy="53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hueOff val="0"/>
                  <a:satOff val="0"/>
                  <a:lumOff val="0"/>
                  <a:alpha val="50000"/>
                </a:schemeClr>
              </a:solidFill>
              <a:latin typeface="+mj-lt"/>
            </a:rPr>
            <a:t>Inflation expectations</a:t>
          </a:r>
        </a:p>
      </dsp:txBody>
      <dsp:txXfrm>
        <a:off x="413850" y="927982"/>
        <a:ext cx="1162252" cy="532346"/>
      </dsp:txXfrm>
    </dsp:sp>
    <dsp:sp modelId="{578B2A37-8509-4C7B-A6C2-82A947B2D0F7}">
      <dsp:nvSpPr>
        <dsp:cNvPr id="0" name=""/>
        <dsp:cNvSpPr/>
      </dsp:nvSpPr>
      <dsp:spPr>
        <a:xfrm>
          <a:off x="749451" y="-1076"/>
          <a:ext cx="2390465" cy="2390465"/>
        </a:xfrm>
        <a:prstGeom prst="circularArrow">
          <a:avLst>
            <a:gd name="adj1" fmla="val 9481"/>
            <a:gd name="adj2" fmla="val 684788"/>
            <a:gd name="adj3" fmla="val 19833535"/>
            <a:gd name="adj4" fmla="val 11776575"/>
            <a:gd name="adj5" fmla="val 11061"/>
          </a:avLst>
        </a:prstGeom>
        <a:solidFill>
          <a:schemeClr val="accent4">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532E-225D-424E-BE74-8B2FC9644483}">
      <dsp:nvSpPr>
        <dsp:cNvPr id="0" name=""/>
        <dsp:cNvSpPr/>
      </dsp:nvSpPr>
      <dsp:spPr>
        <a:xfrm>
          <a:off x="2313264" y="900239"/>
          <a:ext cx="1162252" cy="58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hueOff val="0"/>
                  <a:satOff val="0"/>
                  <a:lumOff val="0"/>
                  <a:alpha val="50000"/>
                </a:schemeClr>
              </a:solidFill>
              <a:latin typeface="+mj-lt"/>
            </a:rPr>
            <a:t>Inflation</a:t>
          </a:r>
        </a:p>
      </dsp:txBody>
      <dsp:txXfrm>
        <a:off x="2313264" y="900239"/>
        <a:ext cx="1162252" cy="587832"/>
      </dsp:txXfrm>
    </dsp:sp>
    <dsp:sp modelId="{49FB7F88-98F9-48F7-A4BD-E1B063578AAB}">
      <dsp:nvSpPr>
        <dsp:cNvPr id="0" name=""/>
        <dsp:cNvSpPr/>
      </dsp:nvSpPr>
      <dsp:spPr>
        <a:xfrm>
          <a:off x="749451" y="-1076"/>
          <a:ext cx="2390465" cy="2390465"/>
        </a:xfrm>
        <a:prstGeom prst="circularArrow">
          <a:avLst>
            <a:gd name="adj1" fmla="val 9481"/>
            <a:gd name="adj2" fmla="val 684788"/>
            <a:gd name="adj3" fmla="val 9138637"/>
            <a:gd name="adj4" fmla="val 1081677"/>
            <a:gd name="adj5" fmla="val 11061"/>
          </a:avLst>
        </a:prstGeom>
        <a:solidFill>
          <a:schemeClr val="accent4">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CB066-155A-4CC6-AC14-9D8A3D9E2AE0}">
      <dsp:nvSpPr>
        <dsp:cNvPr id="0" name=""/>
        <dsp:cNvSpPr/>
      </dsp:nvSpPr>
      <dsp:spPr>
        <a:xfrm>
          <a:off x="413850" y="927982"/>
          <a:ext cx="1162252" cy="53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hueOff val="0"/>
                  <a:satOff val="0"/>
                  <a:lumOff val="0"/>
                  <a:alpha val="50000"/>
                </a:schemeClr>
              </a:solidFill>
              <a:latin typeface="+mj-lt"/>
            </a:rPr>
            <a:t>Inflation expectations</a:t>
          </a:r>
        </a:p>
      </dsp:txBody>
      <dsp:txXfrm>
        <a:off x="413850" y="927982"/>
        <a:ext cx="1162252" cy="532346"/>
      </dsp:txXfrm>
    </dsp:sp>
    <dsp:sp modelId="{578B2A37-8509-4C7B-A6C2-82A947B2D0F7}">
      <dsp:nvSpPr>
        <dsp:cNvPr id="0" name=""/>
        <dsp:cNvSpPr/>
      </dsp:nvSpPr>
      <dsp:spPr>
        <a:xfrm>
          <a:off x="749451" y="-1076"/>
          <a:ext cx="2390465" cy="2390465"/>
        </a:xfrm>
        <a:prstGeom prst="circularArrow">
          <a:avLst>
            <a:gd name="adj1" fmla="val 9481"/>
            <a:gd name="adj2" fmla="val 684788"/>
            <a:gd name="adj3" fmla="val 19833535"/>
            <a:gd name="adj4" fmla="val 11776575"/>
            <a:gd name="adj5" fmla="val 11061"/>
          </a:avLst>
        </a:prstGeom>
        <a:solidFill>
          <a:schemeClr val="accent4">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5380CF45-EB6A-4442-87DC-12AA3FAAFE00}" type="datetimeFigureOut">
              <a:rPr lang="en-US"/>
              <a:pPr>
                <a:defRPr/>
              </a:pPr>
              <a:t>3/3/2023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C24A120A-AA49-4B00-8BCA-644EF1358C0F}" type="slidenum">
              <a:rPr lang="en-US"/>
              <a:pPr>
                <a:defRPr/>
              </a:pPr>
              <a:t>‹#›</a:t>
            </a:fld>
            <a:endParaRPr lang="en-US"/>
          </a:p>
        </p:txBody>
      </p:sp>
    </p:spTree>
    <p:extLst>
      <p:ext uri="{BB962C8B-B14F-4D97-AF65-F5344CB8AC3E}">
        <p14:creationId xmlns:p14="http://schemas.microsoft.com/office/powerpoint/2010/main" val="3503130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5875" y="496888"/>
            <a:ext cx="7191375" cy="4046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228601" y="4572000"/>
            <a:ext cx="6553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558"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F58EC10B-1C98-4CC5-B4E7-3E56D65DBC27}" type="slidenum">
              <a:rPr lang="en-US"/>
              <a:pPr>
                <a:defRPr/>
              </a:pPr>
              <a:t>‹#›</a:t>
            </a:fld>
            <a:endParaRPr lang="en-US"/>
          </a:p>
        </p:txBody>
      </p:sp>
    </p:spTree>
    <p:extLst>
      <p:ext uri="{BB962C8B-B14F-4D97-AF65-F5344CB8AC3E}">
        <p14:creationId xmlns:p14="http://schemas.microsoft.com/office/powerpoint/2010/main" val="2116143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buFont typeface="Wingdings" pitchFamily="2" charset="2"/>
      <a:buChar char="q"/>
      <a:defRPr sz="1200" kern="1200">
        <a:solidFill>
          <a:schemeClr val="tx1"/>
        </a:solidFill>
        <a:latin typeface="+mj-lt"/>
        <a:ea typeface="+mn-ea"/>
        <a:cs typeface="+mn-cs"/>
      </a:defRPr>
    </a:lvl1pPr>
    <a:lvl2pPr marL="282575" algn="l" rtl="0" eaLnBrk="0" fontAlgn="base" hangingPunct="0">
      <a:spcBef>
        <a:spcPct val="30000"/>
      </a:spcBef>
      <a:spcAft>
        <a:spcPct val="0"/>
      </a:spcAft>
      <a:buFont typeface="Wingdings" pitchFamily="2" charset="2"/>
      <a:buChar char="§"/>
      <a:defRPr sz="1200" kern="1200">
        <a:solidFill>
          <a:schemeClr val="tx1"/>
        </a:solidFill>
        <a:latin typeface="+mj-lt"/>
        <a:ea typeface="+mn-ea"/>
        <a:cs typeface="+mn-cs"/>
      </a:defRPr>
    </a:lvl2pPr>
    <a:lvl3pPr marL="627063" algn="l" rtl="0" eaLnBrk="0" fontAlgn="base" hangingPunct="0">
      <a:spcBef>
        <a:spcPct val="30000"/>
      </a:spcBef>
      <a:spcAft>
        <a:spcPct val="0"/>
      </a:spcAft>
      <a:buFont typeface="Courier New" pitchFamily="49" charset="0"/>
      <a:buChar char="o"/>
      <a:defRPr sz="1100" kern="1200">
        <a:solidFill>
          <a:schemeClr val="tx1"/>
        </a:solidFill>
        <a:latin typeface="+mj-lt"/>
        <a:ea typeface="+mn-ea"/>
        <a:cs typeface="+mn-cs"/>
      </a:defRPr>
    </a:lvl3pPr>
    <a:lvl4pPr marL="919163" algn="l" rtl="0" eaLnBrk="0" fontAlgn="base" hangingPunct="0">
      <a:spcBef>
        <a:spcPct val="30000"/>
      </a:spcBef>
      <a:spcAft>
        <a:spcPct val="0"/>
      </a:spcAft>
      <a:buFont typeface="Arial" pitchFamily="34" charset="0"/>
      <a:buChar char="•"/>
      <a:defRPr sz="1000" kern="1200">
        <a:solidFill>
          <a:schemeClr val="tx1"/>
        </a:solidFill>
        <a:latin typeface="+mj-lt"/>
        <a:ea typeface="+mn-ea"/>
        <a:cs typeface="+mn-cs"/>
      </a:defRPr>
    </a:lvl4pPr>
    <a:lvl5pPr marL="1254125" algn="l" rtl="0" eaLnBrk="0" fontAlgn="base" hangingPunct="0">
      <a:spcBef>
        <a:spcPct val="30000"/>
      </a:spcBef>
      <a:spcAft>
        <a:spcPct val="0"/>
      </a:spcAft>
      <a:defRPr sz="10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FA7EF0D7-C7BE-4BCB-B599-71E92A516E43}" type="slidenum">
              <a:rPr lang="en-US" smtClean="0"/>
              <a:pPr>
                <a:defRPr/>
              </a:pPr>
              <a:t>1</a:t>
            </a:fld>
            <a:endParaRPr lang="en-US"/>
          </a:p>
        </p:txBody>
      </p:sp>
      <p:sp>
        <p:nvSpPr>
          <p:cNvPr id="89091" name="Rectangle 2"/>
          <p:cNvSpPr>
            <a:spLocks noGrp="1" noRot="1" noChangeAspect="1" noChangeArrowheads="1" noTextEdit="1"/>
          </p:cNvSpPr>
          <p:nvPr>
            <p:ph type="sldImg"/>
          </p:nvPr>
        </p:nvSpPr>
        <p:spPr>
          <a:xfrm>
            <a:off x="101600" y="228600"/>
            <a:ext cx="6500813" cy="3657600"/>
          </a:xfrm>
          <a:ln/>
        </p:spPr>
      </p:sp>
      <p:sp>
        <p:nvSpPr>
          <p:cNvPr id="24579" name="Rectangle 3"/>
          <p:cNvSpPr>
            <a:spLocks noGrp="1" noChangeArrowheads="1"/>
          </p:cNvSpPr>
          <p:nvPr>
            <p:ph type="body" idx="1"/>
          </p:nvPr>
        </p:nvSpPr>
        <p:spPr>
          <a:xfrm>
            <a:off x="228601" y="3886200"/>
            <a:ext cx="6553200" cy="4953000"/>
          </a:xfrm>
        </p:spPr>
        <p:txBody>
          <a:bodyPr/>
          <a:lstStyle/>
          <a:p>
            <a:pPr lvl="0" eaLnBrk="1" hangingPunct="1">
              <a:defRPr/>
            </a:pPr>
            <a:r>
              <a:rPr lang="en-US" sz="1100" dirty="0"/>
              <a:t>These slides were put together in mid-January 2023. The point is to show recent trends in inflation, and put them into the context of the conceptual framework taught in the Phillips Curve chapter of Stevenson and Wolfers</a:t>
            </a:r>
          </a:p>
          <a:p>
            <a:pPr lvl="1" eaLnBrk="1" hangingPunct="1">
              <a:defRPr/>
            </a:pPr>
            <a:r>
              <a:rPr lang="en-US" sz="1100" dirty="0" err="1"/>
              <a:t>Athis</a:t>
            </a:r>
            <a:r>
              <a:rPr lang="en-US" sz="1100" dirty="0"/>
              <a:t> point none of us know exactly where inflation is going: Hence the title “is it a spike, or a surge?” </a:t>
            </a:r>
          </a:p>
          <a:p>
            <a:pPr lvl="1" eaLnBrk="1" hangingPunct="1">
              <a:defRPr/>
            </a:pPr>
            <a:r>
              <a:rPr lang="en-US" sz="1100" dirty="0"/>
              <a:t>Beyond teaching about inflation, a key learning objective here is to show students how economists assess things in real time</a:t>
            </a:r>
          </a:p>
          <a:p>
            <a:pPr lvl="1" eaLnBrk="1" hangingPunct="1">
              <a:defRPr/>
            </a:pPr>
            <a:r>
              <a:rPr lang="en-US" sz="1100" dirty="0"/>
              <a:t>A related objective is to illustrate how there can be (good faith!) debate, and how our early conclusions are necessarily tentative.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purpose of this section is to tie back to material on how inflation is measured.</a:t>
            </a:r>
          </a:p>
          <a:p>
            <a:pPr lvl="1"/>
            <a:r>
              <a:rPr lang="en-US" dirty="0"/>
              <a:t>The pandemic (and re-opening) are useful teaching points, because the usual biases were reversed.</a:t>
            </a:r>
          </a:p>
          <a:p>
            <a:pPr lvl="0">
              <a:buNone/>
            </a:pPr>
            <a:r>
              <a:rPr lang="en-US" dirty="0"/>
              <a:t>…I would recommend treating this as an optional extra</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27</a:t>
            </a:fld>
            <a:endParaRPr lang="en-US"/>
          </a:p>
        </p:txBody>
      </p:sp>
    </p:spTree>
    <p:extLst>
      <p:ext uri="{BB962C8B-B14F-4D97-AF65-F5344CB8AC3E}">
        <p14:creationId xmlns:p14="http://schemas.microsoft.com/office/powerpoint/2010/main" val="207826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debate about whether inflation would be transitory or persistent pretty much defined policy debates through 2021-23.</a:t>
            </a:r>
          </a:p>
          <a:p>
            <a:pPr lvl="1"/>
            <a:r>
              <a:rPr lang="en-US" dirty="0"/>
              <a:t>In turn, that debate is linked to whether the key shocks hitting the economy have been supply shocks, or demand shocks.</a:t>
            </a:r>
          </a:p>
          <a:p>
            <a:pPr lvl="1">
              <a:buNone/>
            </a:pPr>
            <a:endParaRPr lang="en-US" dirty="0"/>
          </a:p>
          <a:p>
            <a:r>
              <a:rPr lang="en-US" dirty="0"/>
              <a:t>Ask students on where they come out on this debate</a:t>
            </a:r>
          </a:p>
          <a:p>
            <a:r>
              <a:rPr lang="en-US" dirty="0"/>
              <a:t>Ask what evidence might help convince folks one way or the other</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28</a:t>
            </a:fld>
            <a:endParaRPr lang="en-US"/>
          </a:p>
        </p:txBody>
      </p:sp>
    </p:spTree>
    <p:extLst>
      <p:ext uri="{BB962C8B-B14F-4D97-AF65-F5344CB8AC3E}">
        <p14:creationId xmlns:p14="http://schemas.microsoft.com/office/powerpoint/2010/main" val="10466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suggests that the Fed and private-sector forecasts expect the economy to move back toward two percent inflation over the next two years.</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29</a:t>
            </a:fld>
            <a:endParaRPr lang="en-US"/>
          </a:p>
        </p:txBody>
      </p:sp>
    </p:spTree>
    <p:extLst>
      <p:ext uri="{BB962C8B-B14F-4D97-AF65-F5344CB8AC3E}">
        <p14:creationId xmlns:p14="http://schemas.microsoft.com/office/powerpoint/2010/main" val="8508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chart is to put the recent spike into historical perspective, and also to show the (at this time, incomplete) fall through early 2023.</a:t>
            </a:r>
          </a:p>
          <a:p>
            <a:endParaRPr lang="en-US" dirty="0"/>
          </a:p>
          <a:p>
            <a:r>
              <a:rPr lang="en-US" dirty="0"/>
              <a:t>Also, note: While the Fed targets 2% inflation, that’s 2% on the PCE deflator, which is typically around ½ a percentage point below CPI inflation. So 2.5% CPI inflation would be roughly compatible with the Fed’s target.</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a:t>
            </a:fld>
            <a:endParaRPr lang="en-US"/>
          </a:p>
        </p:txBody>
      </p:sp>
    </p:spTree>
    <p:extLst>
      <p:ext uri="{BB962C8B-B14F-4D97-AF65-F5344CB8AC3E}">
        <p14:creationId xmlns:p14="http://schemas.microsoft.com/office/powerpoint/2010/main" val="392805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useful opportunity to remind students why we have alternative measures of inflation	</a:t>
            </a:r>
          </a:p>
          <a:p>
            <a:pPr lvl="1"/>
            <a:r>
              <a:rPr lang="en-US" dirty="0"/>
              <a:t>Headline CPI is a measure of the rising cost of living</a:t>
            </a:r>
          </a:p>
          <a:p>
            <a:pPr lvl="1"/>
            <a:r>
              <a:rPr lang="en-US" dirty="0"/>
              <a:t>But sometimes the prices of food and energy rise and fall (by a lot!) for idiosyncratic reasons. </a:t>
            </a:r>
          </a:p>
          <a:p>
            <a:pPr lvl="2"/>
            <a:r>
              <a:rPr lang="en-US" dirty="0"/>
              <a:t>Food prices are currently affected by the (lack of) production and exports (particularly of wheat) from Ukraine, drought in some parts of the world, to bird flu (currently causing egg prices to rise) or a disease that’s currently driving lettuce prices higher. </a:t>
            </a:r>
          </a:p>
          <a:p>
            <a:pPr lvl="2"/>
            <a:r>
              <a:rPr lang="en-US" dirty="0"/>
              <a:t>And energy prices often rise and fall due to wars or geopolitical tensions (for energy) – and right now the most important shock is that Russia isn’t selling energy to industrialized countries. (More on this later)</a:t>
            </a:r>
          </a:p>
          <a:p>
            <a:pPr lvl="1"/>
            <a:r>
              <a:rPr lang="en-US" dirty="0"/>
              <a:t>As such, focusing on core CPI provides a smoother and more stable measure that arguably better reflects underlying economic conditions</a:t>
            </a:r>
          </a:p>
          <a:p>
            <a:pPr lvl="1"/>
            <a:r>
              <a:rPr lang="en-US" dirty="0"/>
              <a:t>The PCE deflator is the index the Fed focuses on, and while it has a lot in common with the CPI, the key difference is that it adjusts for substitution bias – that is, it accounts for changes in spending patterns -- and so tends to be about a quarter or half point lower than CPI).</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3</a:t>
            </a:fld>
            <a:endParaRPr lang="en-US"/>
          </a:p>
        </p:txBody>
      </p:sp>
    </p:spTree>
    <p:extLst>
      <p:ext uri="{BB962C8B-B14F-4D97-AF65-F5344CB8AC3E}">
        <p14:creationId xmlns:p14="http://schemas.microsoft.com/office/powerpoint/2010/main" val="65173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suggests that inflation expectations – particularly the short-run expectations of consumers – did rise, and are now falling, but longer run expectations (particularly of more sophisticated bond market players) remain close to the Fed’s target.</a:t>
            </a:r>
          </a:p>
          <a:p>
            <a:r>
              <a:rPr lang="en-US" dirty="0"/>
              <a:t> This also provides a useful opportunity to discuss different measures of expectations:</a:t>
            </a:r>
          </a:p>
          <a:p>
            <a:pPr lvl="1"/>
            <a:r>
              <a:rPr lang="en-US" dirty="0"/>
              <a:t>Consumers (Michigan survey) v. Bond market (difference between the yields on non-indexed and inflation-indexed bonds) v. Surveys of economists (not shown here)</a:t>
            </a:r>
          </a:p>
          <a:p>
            <a:pPr lvl="2"/>
            <a:r>
              <a:rPr lang="en-US" dirty="0"/>
              <a:t>…whose expectations are most relevant for inflation?</a:t>
            </a:r>
          </a:p>
          <a:p>
            <a:pPr lvl="1"/>
            <a:r>
              <a:rPr lang="en-US" dirty="0"/>
              <a:t>Short run (next year) versus longer run (next few years) versus long run (usually a decade or longer).</a:t>
            </a:r>
          </a:p>
          <a:p>
            <a:pPr lvl="2"/>
            <a:r>
              <a:rPr lang="en-US" dirty="0"/>
              <a:t>…over which horizon are expectations most relevant?</a:t>
            </a:r>
          </a:p>
          <a:p>
            <a:pPr lvl="2"/>
            <a:endParaRPr lang="en-US" dirty="0"/>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6</a:t>
            </a:fld>
            <a:endParaRPr lang="en-US"/>
          </a:p>
        </p:txBody>
      </p:sp>
    </p:spTree>
    <p:extLst>
      <p:ext uri="{BB962C8B-B14F-4D97-AF65-F5344CB8AC3E}">
        <p14:creationId xmlns:p14="http://schemas.microsoft.com/office/powerpoint/2010/main" val="404010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usual Phillips Curve story is one of a tight macroeconomy leading bottlenecks to emerge.</a:t>
            </a:r>
          </a:p>
          <a:p>
            <a:r>
              <a:rPr lang="en-US" dirty="0"/>
              <a:t>But the pandemic was different: It led to massive growth in the goods sector, partly offset by weakness in the services sector. (Why? The virus made in-person interactions – that is, services – dangerous)</a:t>
            </a:r>
          </a:p>
          <a:p>
            <a:pPr lvl="1"/>
            <a:r>
              <a:rPr lang="en-US" dirty="0"/>
              <a:t>That massive sectoral shift created bottlenecks – though mainly confined to the goods sector</a:t>
            </a:r>
          </a:p>
          <a:p>
            <a:pPr lvl="1"/>
            <a:r>
              <a:rPr lang="en-US" dirty="0"/>
              <a:t>The next slide will show the effect on goods versus services inflation</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15</a:t>
            </a:fld>
            <a:endParaRPr lang="en-US"/>
          </a:p>
        </p:txBody>
      </p:sp>
    </p:spTree>
    <p:extLst>
      <p:ext uri="{BB962C8B-B14F-4D97-AF65-F5344CB8AC3E}">
        <p14:creationId xmlns:p14="http://schemas.microsoft.com/office/powerpoint/2010/main" val="317447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pointing out that concern over inflation has – in recent months – shifted almost exclusively to concern about services prices.</a:t>
            </a:r>
          </a:p>
          <a:p>
            <a:pPr lvl="1"/>
            <a:r>
              <a:rPr lang="en-US" dirty="0"/>
              <a:t> Rent is a big part of services inflation</a:t>
            </a:r>
          </a:p>
          <a:p>
            <a:pPr lvl="1"/>
            <a:r>
              <a:rPr lang="en-US" dirty="0"/>
              <a:t>And labor costs are important in the service sector</a:t>
            </a:r>
          </a:p>
          <a:p>
            <a:pPr lvl="1"/>
            <a:r>
              <a:rPr lang="en-US" dirty="0"/>
              <a:t>…this explains why the labor and housing markets are coming under closer scrutiny.</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16</a:t>
            </a:fld>
            <a:endParaRPr lang="en-US"/>
          </a:p>
        </p:txBody>
      </p:sp>
    </p:spTree>
    <p:extLst>
      <p:ext uri="{BB962C8B-B14F-4D97-AF65-F5344CB8AC3E}">
        <p14:creationId xmlns:p14="http://schemas.microsoft.com/office/powerpoint/2010/main" val="424067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teach using AD-AS, explain the left panel using that language</a:t>
            </a:r>
          </a:p>
          <a:p>
            <a:pPr lvl="1"/>
            <a:r>
              <a:rPr lang="en-US" dirty="0"/>
              <a:t>If not, explain this as an approximation that applies (roughly) product-by-product (or ask students to think about the market for “stuff”)</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19</a:t>
            </a:fld>
            <a:endParaRPr lang="en-US"/>
          </a:p>
        </p:txBody>
      </p:sp>
    </p:spTree>
    <p:extLst>
      <p:ext uri="{BB962C8B-B14F-4D97-AF65-F5344CB8AC3E}">
        <p14:creationId xmlns:p14="http://schemas.microsoft.com/office/powerpoint/2010/main" val="395119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purpose of this section is to tie back to material on how inflation is measured.</a:t>
            </a:r>
          </a:p>
          <a:p>
            <a:pPr lvl="1"/>
            <a:r>
              <a:rPr lang="en-US" dirty="0"/>
              <a:t>The pandemic (and re-opening) are useful teaching points, because the usual biases were reversed.</a:t>
            </a:r>
          </a:p>
          <a:p>
            <a:pPr lvl="0">
              <a:buNone/>
            </a:pPr>
            <a:r>
              <a:rPr lang="en-US" dirty="0"/>
              <a:t>…I would recommend treating this as an optional extra</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23</a:t>
            </a:fld>
            <a:endParaRPr lang="en-US"/>
          </a:p>
        </p:txBody>
      </p:sp>
    </p:spTree>
    <p:extLst>
      <p:ext uri="{BB962C8B-B14F-4D97-AF65-F5344CB8AC3E}">
        <p14:creationId xmlns:p14="http://schemas.microsoft.com/office/powerpoint/2010/main" val="94218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useful opportunity to talk about measurement issues in the CPI</a:t>
            </a:r>
          </a:p>
          <a:p>
            <a:pPr lvl="1"/>
            <a:r>
              <a:rPr lang="en-US" dirty="0"/>
              <a:t>The textbook discusses the usual case, which is that in normal </a:t>
            </a:r>
          </a:p>
        </p:txBody>
      </p:sp>
      <p:sp>
        <p:nvSpPr>
          <p:cNvPr id="4" name="Slide Number Placeholder 3"/>
          <p:cNvSpPr>
            <a:spLocks noGrp="1"/>
          </p:cNvSpPr>
          <p:nvPr>
            <p:ph type="sldNum" sz="quarter" idx="5"/>
          </p:nvPr>
        </p:nvSpPr>
        <p:spPr/>
        <p:txBody>
          <a:bodyPr/>
          <a:lstStyle/>
          <a:p>
            <a:pPr>
              <a:defRPr/>
            </a:pPr>
            <a:fld id="{F58EC10B-1C98-4CC5-B4E7-3E56D65DBC27}" type="slidenum">
              <a:rPr lang="en-US" smtClean="0"/>
              <a:pPr>
                <a:defRPr/>
              </a:pPr>
              <a:t>26</a:t>
            </a:fld>
            <a:endParaRPr lang="en-US"/>
          </a:p>
        </p:txBody>
      </p:sp>
    </p:spTree>
    <p:extLst>
      <p:ext uri="{BB962C8B-B14F-4D97-AF65-F5344CB8AC3E}">
        <p14:creationId xmlns:p14="http://schemas.microsoft.com/office/powerpoint/2010/main" val="203573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6501" y="3200400"/>
            <a:ext cx="9766300" cy="1727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1219200" y="5048250"/>
            <a:ext cx="9753600" cy="10477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206501" y="3200400"/>
            <a:ext cx="317500" cy="1727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219200" y="5048250"/>
            <a:ext cx="304800" cy="10477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625600" y="3200400"/>
            <a:ext cx="9144000" cy="1676400"/>
          </a:xfrm>
        </p:spPr>
        <p:txBody>
          <a:bodyPr anchor="ctr"/>
          <a:lstStyle>
            <a:lvl1pPr algn="r">
              <a:defRPr sz="320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1625600" y="5029200"/>
            <a:ext cx="9144000" cy="1066800"/>
          </a:xfrm>
        </p:spPr>
        <p:txBody>
          <a:bodyPr anchor="ct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Date Placeholder 27"/>
          <p:cNvSpPr>
            <a:spLocks noGrp="1"/>
          </p:cNvSpPr>
          <p:nvPr>
            <p:ph type="dt" sz="half" idx="10"/>
          </p:nvPr>
        </p:nvSpPr>
        <p:spPr>
          <a:xfrm>
            <a:off x="8534400" y="6354763"/>
            <a:ext cx="3048000" cy="366712"/>
          </a:xfrm>
          <a:prstGeom prst="rect">
            <a:avLst/>
          </a:prstGeom>
        </p:spPr>
        <p:txBody>
          <a:bodyPr/>
          <a:lstStyle>
            <a:lvl1pPr eaLnBrk="0" hangingPunct="0">
              <a:defRPr sz="1400">
                <a:latin typeface="Arial" charset="0"/>
                <a:cs typeface="+mn-cs"/>
              </a:defRPr>
            </a:lvl1pPr>
          </a:lstStyle>
          <a:p>
            <a:pPr>
              <a:defRPr/>
            </a:pPr>
            <a:endParaRPr lang="en-US"/>
          </a:p>
        </p:txBody>
      </p:sp>
    </p:spTree>
    <p:extLst>
      <p:ext uri="{BB962C8B-B14F-4D97-AF65-F5344CB8AC3E}">
        <p14:creationId xmlns:p14="http://schemas.microsoft.com/office/powerpoint/2010/main" val="425868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8"/>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11"/>
          <p:cNvSpPr>
            <a:spLocks noChangeShapeType="1"/>
          </p:cNvSpPr>
          <p:nvPr/>
        </p:nvSpPr>
        <p:spPr bwMode="auto">
          <a:xfrm rot="5400000">
            <a:off x="5816071"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8" name="Footer Placeholder 4"/>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9" name="Slide Number Placeholder 5"/>
          <p:cNvSpPr>
            <a:spLocks noGrp="1"/>
          </p:cNvSpPr>
          <p:nvPr>
            <p:ph type="sldNum" sz="quarter" idx="12"/>
          </p:nvPr>
        </p:nvSpPr>
        <p:spPr/>
        <p:txBody>
          <a:bodyPr/>
          <a:lstStyle>
            <a:lvl1pPr>
              <a:defRPr/>
            </a:lvl1pPr>
          </a:lstStyle>
          <a:p>
            <a:pPr>
              <a:defRPr/>
            </a:pPr>
            <a:fld id="{A93D3EBC-DD6A-4A14-9D57-E710CB8B6073}" type="slidenum">
              <a:rPr lang="en-US"/>
              <a:pPr>
                <a:defRPr/>
              </a:pPr>
              <a:t>‹#›</a:t>
            </a:fld>
            <a:endParaRPr lang="en-US"/>
          </a:p>
        </p:txBody>
      </p:sp>
    </p:spTree>
    <p:extLst>
      <p:ext uri="{BB962C8B-B14F-4D97-AF65-F5344CB8AC3E}">
        <p14:creationId xmlns:p14="http://schemas.microsoft.com/office/powerpoint/2010/main" val="279995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p:nvSpPr>
        <p:spPr>
          <a:xfrm>
            <a:off x="1206501" y="3200400"/>
            <a:ext cx="9766300" cy="1727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219200" y="5048250"/>
            <a:ext cx="9753600" cy="10477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206501" y="3200400"/>
            <a:ext cx="317500" cy="1727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1219200" y="5048250"/>
            <a:ext cx="304800" cy="10477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219200" y="6248400"/>
            <a:ext cx="304800" cy="228600"/>
          </a:xfrm>
          <a:prstGeom prst="rect">
            <a:avLst/>
          </a:prstGeom>
          <a:solidFill>
            <a:schemeClr val="accent2">
              <a:lumMod val="40000"/>
              <a:lumOff val="6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219200" y="6248400"/>
            <a:ext cx="9753600" cy="228600"/>
          </a:xfrm>
          <a:prstGeom prst="rect">
            <a:avLst/>
          </a:prstGeom>
          <a:noFill/>
          <a:ln w="6350" cap="rnd" cmpd="sng" algn="ctr">
            <a:solidFill>
              <a:schemeClr val="accent2">
                <a:lumMod val="40000"/>
                <a:lumOff val="6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Subtitle 8"/>
          <p:cNvSpPr txBox="1">
            <a:spLocks/>
          </p:cNvSpPr>
          <p:nvPr userDrawn="1"/>
        </p:nvSpPr>
        <p:spPr>
          <a:xfrm>
            <a:off x="1625600" y="6248400"/>
            <a:ext cx="9144000" cy="228600"/>
          </a:xfrm>
          <a:prstGeom prst="rect">
            <a:avLst/>
          </a:prstGeom>
        </p:spPr>
        <p:txBody>
          <a:bodyPr anchor="ct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auto">
              <a:spcBef>
                <a:spcPts val="600"/>
              </a:spcBef>
              <a:spcAft>
                <a:spcPts val="0"/>
              </a:spcAft>
              <a:buClr>
                <a:schemeClr val="accent1"/>
              </a:buClr>
              <a:buSzPct val="76000"/>
              <a:buFont typeface="Wingdings" pitchFamily="2" charset="2"/>
              <a:buNone/>
              <a:defRPr/>
            </a:pPr>
            <a:endParaRPr lang="en-US" sz="1600" dirty="0"/>
          </a:p>
        </p:txBody>
      </p:sp>
      <p:sp>
        <p:nvSpPr>
          <p:cNvPr id="8" name="Title 7"/>
          <p:cNvSpPr>
            <a:spLocks noGrp="1"/>
          </p:cNvSpPr>
          <p:nvPr>
            <p:ph type="ctrTitle"/>
          </p:nvPr>
        </p:nvSpPr>
        <p:spPr>
          <a:xfrm>
            <a:off x="1625600" y="3200400"/>
            <a:ext cx="9144000" cy="1676400"/>
          </a:xfrm>
        </p:spPr>
        <p:txBody>
          <a:bodyPr anchor="ctr"/>
          <a:lstStyle>
            <a:lvl1pPr algn="r">
              <a:defRPr sz="320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1625600" y="5029200"/>
            <a:ext cx="9144000" cy="1066800"/>
          </a:xfrm>
        </p:spPr>
        <p:txBody>
          <a:bodyPr anchor="ct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5" name="Text Placeholder 14"/>
          <p:cNvSpPr>
            <a:spLocks noGrp="1"/>
          </p:cNvSpPr>
          <p:nvPr>
            <p:ph type="body" sz="quarter" idx="11"/>
          </p:nvPr>
        </p:nvSpPr>
        <p:spPr>
          <a:xfrm>
            <a:off x="1625600" y="6248400"/>
            <a:ext cx="9144000" cy="304800"/>
          </a:xfrm>
        </p:spPr>
        <p:txBody>
          <a:bodyPr>
            <a:noAutofit/>
          </a:bodyPr>
          <a:lstStyle>
            <a:lvl2pPr algn="r">
              <a:buNone/>
              <a:defRPr kumimoji="0" lang="en-US" sz="1800" i="1" kern="1200" baseline="0" dirty="0" smtClean="0">
                <a:solidFill>
                  <a:schemeClr val="tx2"/>
                </a:solidFill>
                <a:latin typeface="+mj-lt"/>
                <a:ea typeface="+mj-ea"/>
                <a:cs typeface="+mj-cs"/>
              </a:defRPr>
            </a:lvl2pPr>
            <a:lvl3pPr>
              <a:buNone/>
              <a:defRPr kumimoji="0" lang="en-US" sz="2000" kern="1200" baseline="0" dirty="0" smtClean="0">
                <a:solidFill>
                  <a:schemeClr val="tx2"/>
                </a:solidFill>
                <a:latin typeface="+mj-lt"/>
                <a:ea typeface="+mj-ea"/>
                <a:cs typeface="+mj-cs"/>
              </a:defRPr>
            </a:lvl3pPr>
            <a:lvl4pPr>
              <a:buNone/>
              <a:defRPr kumimoji="0" lang="en-US" sz="2000" kern="1200" baseline="0" dirty="0" smtClean="0">
                <a:solidFill>
                  <a:schemeClr val="tx2"/>
                </a:solidFill>
                <a:latin typeface="+mj-lt"/>
                <a:ea typeface="+mj-ea"/>
                <a:cs typeface="+mj-cs"/>
              </a:defRPr>
            </a:lvl4pPr>
            <a:lvl5pPr>
              <a:buNone/>
              <a:defRPr kumimoji="0" lang="en-US" sz="2000" kern="1200" baseline="0" dirty="0" smtClean="0">
                <a:solidFill>
                  <a:schemeClr val="tx2"/>
                </a:solidFill>
                <a:latin typeface="+mj-lt"/>
                <a:ea typeface="+mj-ea"/>
                <a:cs typeface="+mj-cs"/>
              </a:defRPr>
            </a:lvl5pPr>
          </a:lstStyle>
          <a:p>
            <a:pPr lvl="0"/>
            <a:r>
              <a:rPr lang="en-US"/>
              <a:t>Click to edit Master text styles</a:t>
            </a:r>
          </a:p>
        </p:txBody>
      </p:sp>
      <p:sp>
        <p:nvSpPr>
          <p:cNvPr id="14" name="Date Placeholder 27"/>
          <p:cNvSpPr>
            <a:spLocks noGrp="1"/>
          </p:cNvSpPr>
          <p:nvPr>
            <p:ph type="dt" sz="half" idx="12"/>
          </p:nvPr>
        </p:nvSpPr>
        <p:spPr>
          <a:xfrm>
            <a:off x="8534400" y="6354763"/>
            <a:ext cx="3048000" cy="366712"/>
          </a:xfrm>
          <a:prstGeom prst="rect">
            <a:avLst/>
          </a:prstGeom>
        </p:spPr>
        <p:txBody>
          <a:bodyPr/>
          <a:lstStyle>
            <a:lvl1pPr eaLnBrk="0" hangingPunct="0">
              <a:defRPr sz="1400">
                <a:latin typeface="Arial" charset="0"/>
                <a:cs typeface="+mn-cs"/>
              </a:defRPr>
            </a:lvl1pPr>
          </a:lstStyle>
          <a:p>
            <a:pPr>
              <a:defRPr/>
            </a:pPr>
            <a:endParaRPr lang="en-US"/>
          </a:p>
        </p:txBody>
      </p:sp>
    </p:spTree>
    <p:extLst>
      <p:ext uri="{BB962C8B-B14F-4D97-AF65-F5344CB8AC3E}">
        <p14:creationId xmlns:p14="http://schemas.microsoft.com/office/powerpoint/2010/main" val="299711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203200" y="914400"/>
            <a:ext cx="11988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609600" y="6416676"/>
            <a:ext cx="10566400" cy="365125"/>
          </a:xfrm>
        </p:spPr>
        <p:txBody>
          <a:bodyPr/>
          <a:lstStyle>
            <a:lvl1pPr>
              <a:defRPr dirty="0" smtClean="0">
                <a:solidFill>
                  <a:schemeClr val="bg1">
                    <a:lumMod val="50000"/>
                  </a:schemeClr>
                </a:solidFill>
              </a:defRPr>
            </a:lvl1pPr>
          </a:lstStyle>
          <a:p>
            <a:pPr>
              <a:defRPr/>
            </a:pPr>
            <a:r>
              <a:rPr lang="en-US" dirty="0"/>
              <a:t>Justin Wolfers, </a:t>
            </a:r>
            <a:r>
              <a:rPr lang="en-US" i="1" dirty="0"/>
              <a:t>Lessons from the 2020s inflation</a:t>
            </a:r>
          </a:p>
        </p:txBody>
      </p:sp>
      <p:sp>
        <p:nvSpPr>
          <p:cNvPr id="5" name="Slide Number Placeholder 5"/>
          <p:cNvSpPr>
            <a:spLocks noGrp="1"/>
          </p:cNvSpPr>
          <p:nvPr>
            <p:ph type="sldNum" sz="quarter" idx="11"/>
          </p:nvPr>
        </p:nvSpPr>
        <p:spPr/>
        <p:txBody>
          <a:bodyPr/>
          <a:lstStyle>
            <a:lvl1pPr>
              <a:defRPr/>
            </a:lvl1pPr>
          </a:lstStyle>
          <a:p>
            <a:pPr>
              <a:defRPr/>
            </a:pPr>
            <a:fld id="{0BBD0AB2-84B4-4C76-8D92-7F4270B150FE}" type="slidenum">
              <a:rPr lang="en-US"/>
              <a:pPr>
                <a:defRPr/>
              </a:pPr>
              <a:t>‹#›</a:t>
            </a:fld>
            <a:endParaRPr lang="en-US"/>
          </a:p>
        </p:txBody>
      </p:sp>
    </p:spTree>
    <p:extLst>
      <p:ext uri="{BB962C8B-B14F-4D97-AF65-F5344CB8AC3E}">
        <p14:creationId xmlns:p14="http://schemas.microsoft.com/office/powerpoint/2010/main" val="319179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7" name="Slide Number Placeholder 6"/>
          <p:cNvSpPr>
            <a:spLocks noGrp="1"/>
          </p:cNvSpPr>
          <p:nvPr>
            <p:ph type="sldNum" sz="quarter" idx="12"/>
          </p:nvPr>
        </p:nvSpPr>
        <p:spPr/>
        <p:txBody>
          <a:bodyPr/>
          <a:lstStyle>
            <a:lvl1pPr>
              <a:defRPr/>
            </a:lvl1pPr>
          </a:lstStyle>
          <a:p>
            <a:pPr>
              <a:defRPr/>
            </a:pPr>
            <a:fld id="{C6A64843-4E4D-4498-BDDA-8906938EE0F1}" type="slidenum">
              <a:rPr lang="en-US"/>
              <a:pPr>
                <a:defRPr/>
              </a:pPr>
              <a:t>‹#›</a:t>
            </a:fld>
            <a:endParaRPr lang="en-US"/>
          </a:p>
        </p:txBody>
      </p:sp>
    </p:spTree>
    <p:extLst>
      <p:ext uri="{BB962C8B-B14F-4D97-AF65-F5344CB8AC3E}">
        <p14:creationId xmlns:p14="http://schemas.microsoft.com/office/powerpoint/2010/main" val="29011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9" name="Slide Number Placeholder 8"/>
          <p:cNvSpPr>
            <a:spLocks noGrp="1"/>
          </p:cNvSpPr>
          <p:nvPr>
            <p:ph type="sldNum" sz="quarter" idx="12"/>
          </p:nvPr>
        </p:nvSpPr>
        <p:spPr/>
        <p:txBody>
          <a:bodyPr/>
          <a:lstStyle>
            <a:lvl1pPr>
              <a:defRPr/>
            </a:lvl1pPr>
          </a:lstStyle>
          <a:p>
            <a:pPr>
              <a:defRPr/>
            </a:pPr>
            <a:fld id="{EA465AE2-C2F3-4ED6-A02C-C3215B9144B2}" type="slidenum">
              <a:rPr lang="en-US"/>
              <a:pPr>
                <a:defRPr/>
              </a:pPr>
              <a:t>‹#›</a:t>
            </a:fld>
            <a:endParaRPr lang="en-US"/>
          </a:p>
        </p:txBody>
      </p:sp>
    </p:spTree>
    <p:extLst>
      <p:ext uri="{BB962C8B-B14F-4D97-AF65-F5344CB8AC3E}">
        <p14:creationId xmlns:p14="http://schemas.microsoft.com/office/powerpoint/2010/main" val="142712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4" name="Date Placeholder 2"/>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5" name="Footer Placeholder 3"/>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6" name="Slide Number Placeholder 4"/>
          <p:cNvSpPr>
            <a:spLocks noGrp="1"/>
          </p:cNvSpPr>
          <p:nvPr>
            <p:ph type="sldNum" sz="quarter" idx="12"/>
          </p:nvPr>
        </p:nvSpPr>
        <p:spPr/>
        <p:txBody>
          <a:bodyPr/>
          <a:lstStyle>
            <a:lvl1pPr>
              <a:defRPr/>
            </a:lvl1pPr>
          </a:lstStyle>
          <a:p>
            <a:pPr>
              <a:defRPr/>
            </a:pPr>
            <a:fld id="{305E747A-F426-4353-A4AB-0C59EABEAA43}" type="slidenum">
              <a:rPr lang="en-US"/>
              <a:pPr>
                <a:defRPr/>
              </a:pPr>
              <a:t>‹#›</a:t>
            </a:fld>
            <a:endParaRPr lang="en-US"/>
          </a:p>
        </p:txBody>
      </p:sp>
    </p:spTree>
    <p:extLst>
      <p:ext uri="{BB962C8B-B14F-4D97-AF65-F5344CB8AC3E}">
        <p14:creationId xmlns:p14="http://schemas.microsoft.com/office/powerpoint/2010/main" val="126216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8"/>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Footer Placeholder 2"/>
          <p:cNvSpPr>
            <a:spLocks noGrp="1"/>
          </p:cNvSpPr>
          <p:nvPr>
            <p:ph type="ftr" sz="quarter" idx="10"/>
          </p:nvPr>
        </p:nvSpPr>
        <p:spPr/>
        <p:txBody>
          <a:bodyPr/>
          <a:lstStyle>
            <a:lvl1pPr>
              <a:defRPr i="1" smtClean="0"/>
            </a:lvl1pPr>
          </a:lstStyle>
          <a:p>
            <a:pPr>
              <a:defRPr/>
            </a:pPr>
            <a:r>
              <a:rPr lang="en-US"/>
              <a:t>Justin Wolfers, Lessons from the 2020s inflation</a:t>
            </a:r>
          </a:p>
        </p:txBody>
      </p:sp>
      <p:sp>
        <p:nvSpPr>
          <p:cNvPr id="5" name="Slide Number Placeholder 3"/>
          <p:cNvSpPr>
            <a:spLocks noGrp="1"/>
          </p:cNvSpPr>
          <p:nvPr>
            <p:ph type="sldNum" sz="quarter" idx="11"/>
          </p:nvPr>
        </p:nvSpPr>
        <p:spPr/>
        <p:txBody>
          <a:bodyPr/>
          <a:lstStyle>
            <a:lvl1pPr>
              <a:defRPr/>
            </a:lvl1pPr>
          </a:lstStyle>
          <a:p>
            <a:pPr>
              <a:defRPr/>
            </a:pPr>
            <a:fld id="{5AC3CF69-CA32-4EFE-BAB0-7D85DC1D33B6}" type="slidenum">
              <a:rPr lang="en-US"/>
              <a:pPr>
                <a:defRPr/>
              </a:pPr>
              <a:t>‹#›</a:t>
            </a:fld>
            <a:endParaRPr lang="en-US"/>
          </a:p>
        </p:txBody>
      </p:sp>
    </p:spTree>
    <p:extLst>
      <p:ext uri="{BB962C8B-B14F-4D97-AF65-F5344CB8AC3E}">
        <p14:creationId xmlns:p14="http://schemas.microsoft.com/office/powerpoint/2010/main" val="6373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0"/>
          <p:cNvSpPr>
            <a:spLocks noChangeShapeType="1"/>
          </p:cNvSpPr>
          <p:nvPr/>
        </p:nvSpPr>
        <p:spPr bwMode="auto">
          <a:xfrm rot="5400000">
            <a:off x="5220229"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9" name="Footer Placeholder 5"/>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10" name="Slide Number Placeholder 6"/>
          <p:cNvSpPr>
            <a:spLocks noGrp="1"/>
          </p:cNvSpPr>
          <p:nvPr>
            <p:ph type="sldNum" sz="quarter" idx="12"/>
          </p:nvPr>
        </p:nvSpPr>
        <p:spPr/>
        <p:txBody>
          <a:bodyPr/>
          <a:lstStyle>
            <a:lvl1pPr>
              <a:defRPr/>
            </a:lvl1pPr>
          </a:lstStyle>
          <a:p>
            <a:pPr>
              <a:defRPr/>
            </a:pPr>
            <a:fld id="{CE06693E-C070-4B86-B6D4-6CBBE289C606}" type="slidenum">
              <a:rPr lang="en-US"/>
              <a:pPr>
                <a:defRPr/>
              </a:pPr>
              <a:t>‹#›</a:t>
            </a:fld>
            <a:endParaRPr lang="en-US"/>
          </a:p>
        </p:txBody>
      </p:sp>
    </p:spTree>
    <p:extLst>
      <p:ext uri="{BB962C8B-B14F-4D97-AF65-F5344CB8AC3E}">
        <p14:creationId xmlns:p14="http://schemas.microsoft.com/office/powerpoint/2010/main" val="127054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09601"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9" name="Footer Placeholder 5"/>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10" name="Slide Number Placeholder 6"/>
          <p:cNvSpPr>
            <a:spLocks noGrp="1"/>
          </p:cNvSpPr>
          <p:nvPr>
            <p:ph type="sldNum" sz="quarter" idx="12"/>
          </p:nvPr>
        </p:nvSpPr>
        <p:spPr/>
        <p:txBody>
          <a:bodyPr/>
          <a:lstStyle>
            <a:lvl1pPr>
              <a:defRPr/>
            </a:lvl1pPr>
          </a:lstStyle>
          <a:p>
            <a:pPr>
              <a:defRPr/>
            </a:pPr>
            <a:fld id="{680A9D98-BED5-4A3C-ADDB-FEEB5FB0F2C8}" type="slidenum">
              <a:rPr lang="en-US"/>
              <a:pPr>
                <a:defRPr/>
              </a:pPr>
              <a:t>‹#›</a:t>
            </a:fld>
            <a:endParaRPr lang="en-US"/>
          </a:p>
        </p:txBody>
      </p:sp>
    </p:spTree>
    <p:extLst>
      <p:ext uri="{BB962C8B-B14F-4D97-AF65-F5344CB8AC3E}">
        <p14:creationId xmlns:p14="http://schemas.microsoft.com/office/powerpoint/2010/main" val="284663731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34401" y="6356351"/>
            <a:ext cx="3052233" cy="365125"/>
          </a:xfrm>
          <a:prstGeom prst="rect">
            <a:avLst/>
          </a:prstGeom>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i="1" smtClean="0"/>
            </a:lvl1pPr>
          </a:lstStyle>
          <a:p>
            <a:pPr>
              <a:defRPr/>
            </a:pPr>
            <a:r>
              <a:rPr lang="en-US"/>
              <a:t>Justin Wolfers, Lessons from the 2020s inflation</a:t>
            </a:r>
          </a:p>
        </p:txBody>
      </p:sp>
      <p:sp>
        <p:nvSpPr>
          <p:cNvPr id="6" name="Slide Number Placeholder 5"/>
          <p:cNvSpPr>
            <a:spLocks noGrp="1"/>
          </p:cNvSpPr>
          <p:nvPr>
            <p:ph type="sldNum" sz="quarter" idx="12"/>
          </p:nvPr>
        </p:nvSpPr>
        <p:spPr/>
        <p:txBody>
          <a:bodyPr/>
          <a:lstStyle>
            <a:lvl1pPr>
              <a:defRPr/>
            </a:lvl1pPr>
          </a:lstStyle>
          <a:p>
            <a:pPr>
              <a:defRPr/>
            </a:pPr>
            <a:fld id="{D2484BA2-4146-4CE7-8C7F-5C2D9D041885}" type="slidenum">
              <a:rPr lang="en-US"/>
              <a:pPr>
                <a:defRPr/>
              </a:pPr>
              <a:t>‹#›</a:t>
            </a:fld>
            <a:endParaRPr lang="en-US"/>
          </a:p>
        </p:txBody>
      </p:sp>
    </p:spTree>
    <p:extLst>
      <p:ext uri="{BB962C8B-B14F-4D97-AF65-F5344CB8AC3E}">
        <p14:creationId xmlns:p14="http://schemas.microsoft.com/office/powerpoint/2010/main" val="19374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03200" y="152400"/>
            <a:ext cx="1178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203200" y="914400"/>
            <a:ext cx="1178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609600" y="6400801"/>
            <a:ext cx="10566400" cy="365125"/>
          </a:xfrm>
          <a:prstGeom prst="rect">
            <a:avLst/>
          </a:prstGeom>
        </p:spPr>
        <p:txBody>
          <a:bodyPr vert="horz"/>
          <a:lstStyle>
            <a:lvl1pPr algn="ctr" eaLnBrk="1" latinLnBrk="0" hangingPunct="1">
              <a:defRPr kumimoji="0" sz="1400" i="0" dirty="0" smtClean="0">
                <a:solidFill>
                  <a:schemeClr val="accent1">
                    <a:lumMod val="75000"/>
                  </a:schemeClr>
                </a:solidFill>
                <a:latin typeface="Arial Black" pitchFamily="34" charset="0"/>
                <a:cs typeface="+mn-cs"/>
              </a:defRPr>
            </a:lvl1pPr>
          </a:lstStyle>
          <a:p>
            <a:pPr>
              <a:defRPr/>
            </a:pPr>
            <a:r>
              <a:rPr lang="en-US"/>
              <a:t>Justin Wolfers, Lessons from the 2020s inflation</a:t>
            </a:r>
            <a:endParaRPr lang="en-US" i="1" dirty="0"/>
          </a:p>
        </p:txBody>
      </p:sp>
      <p:sp>
        <p:nvSpPr>
          <p:cNvPr id="23" name="Slide Number Placeholder 22"/>
          <p:cNvSpPr>
            <a:spLocks noGrp="1"/>
          </p:cNvSpPr>
          <p:nvPr>
            <p:ph type="sldNum" sz="quarter" idx="4"/>
          </p:nvPr>
        </p:nvSpPr>
        <p:spPr>
          <a:xfrm>
            <a:off x="11582400" y="6416676"/>
            <a:ext cx="609600" cy="365125"/>
          </a:xfrm>
          <a:prstGeom prst="rect">
            <a:avLst/>
          </a:prstGeom>
        </p:spPr>
        <p:txBody>
          <a:bodyPr vert="horz"/>
          <a:lstStyle>
            <a:lvl1pPr algn="l" eaLnBrk="1" latinLnBrk="0" hangingPunct="1">
              <a:defRPr kumimoji="0" sz="1400">
                <a:solidFill>
                  <a:schemeClr val="tx2"/>
                </a:solidFill>
                <a:latin typeface="Arial" charset="0"/>
                <a:cs typeface="+mn-cs"/>
              </a:defRPr>
            </a:lvl1pPr>
          </a:lstStyle>
          <a:p>
            <a:pPr>
              <a:defRPr/>
            </a:pPr>
            <a:fld id="{B0E60E24-84B1-49CE-83F6-2F827EF3AA00}" type="slidenum">
              <a:rPr lang="en-US"/>
              <a:pPr>
                <a:defRPr/>
              </a:pPr>
              <a:t>‹#›</a:t>
            </a:fld>
            <a:endParaRPr lang="en-US" dirty="0"/>
          </a:p>
        </p:txBody>
      </p:sp>
      <p:sp>
        <p:nvSpPr>
          <p:cNvPr id="1030"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Straight Connector 28"/>
          <p:cNvSpPr>
            <a:spLocks noChangeShapeType="1"/>
          </p:cNvSpPr>
          <p:nvPr/>
        </p:nvSpPr>
        <p:spPr bwMode="auto">
          <a:xfrm>
            <a:off x="609600" y="8382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11364383" y="649181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hdr="0" dt="0"/>
  <p:txStyles>
    <p:titleStyle>
      <a:lvl1pPr algn="l" rtl="0" eaLnBrk="0" fontAlgn="base" hangingPunct="0">
        <a:spcBef>
          <a:spcPct val="0"/>
        </a:spcBef>
        <a:spcAft>
          <a:spcPct val="0"/>
        </a:spcAft>
        <a:defRPr sz="3200" b="1" kern="1200">
          <a:solidFill>
            <a:srgbClr val="638CAE"/>
          </a:solidFill>
          <a:latin typeface="+mj-lt"/>
          <a:ea typeface="+mj-ea"/>
          <a:cs typeface="+mj-cs"/>
        </a:defRPr>
      </a:lvl1pPr>
      <a:lvl2pPr algn="l" rtl="0" eaLnBrk="0" fontAlgn="base" hangingPunct="0">
        <a:spcBef>
          <a:spcPct val="0"/>
        </a:spcBef>
        <a:spcAft>
          <a:spcPct val="0"/>
        </a:spcAft>
        <a:defRPr sz="3200" b="1">
          <a:solidFill>
            <a:srgbClr val="638CAE"/>
          </a:solidFill>
          <a:latin typeface="Calibri" pitchFamily="34" charset="0"/>
        </a:defRPr>
      </a:lvl2pPr>
      <a:lvl3pPr algn="l" rtl="0" eaLnBrk="0" fontAlgn="base" hangingPunct="0">
        <a:spcBef>
          <a:spcPct val="0"/>
        </a:spcBef>
        <a:spcAft>
          <a:spcPct val="0"/>
        </a:spcAft>
        <a:defRPr sz="3200" b="1">
          <a:solidFill>
            <a:srgbClr val="638CAE"/>
          </a:solidFill>
          <a:latin typeface="Calibri" pitchFamily="34" charset="0"/>
        </a:defRPr>
      </a:lvl3pPr>
      <a:lvl4pPr algn="l" rtl="0" eaLnBrk="0" fontAlgn="base" hangingPunct="0">
        <a:spcBef>
          <a:spcPct val="0"/>
        </a:spcBef>
        <a:spcAft>
          <a:spcPct val="0"/>
        </a:spcAft>
        <a:defRPr sz="3200" b="1">
          <a:solidFill>
            <a:srgbClr val="638CAE"/>
          </a:solidFill>
          <a:latin typeface="Calibri" pitchFamily="34" charset="0"/>
        </a:defRPr>
      </a:lvl4pPr>
      <a:lvl5pPr algn="l" rtl="0" eaLnBrk="0" fontAlgn="base" hangingPunct="0">
        <a:spcBef>
          <a:spcPct val="0"/>
        </a:spcBef>
        <a:spcAft>
          <a:spcPct val="0"/>
        </a:spcAft>
        <a:defRPr sz="3200" b="1">
          <a:solidFill>
            <a:srgbClr val="638CAE"/>
          </a:solidFill>
          <a:latin typeface="Calibri" pitchFamily="34" charset="0"/>
        </a:defRPr>
      </a:lvl5pPr>
      <a:lvl6pPr marL="457200" algn="l" rtl="0" fontAlgn="base">
        <a:spcBef>
          <a:spcPct val="0"/>
        </a:spcBef>
        <a:spcAft>
          <a:spcPct val="0"/>
        </a:spcAft>
        <a:defRPr sz="3200" b="1">
          <a:solidFill>
            <a:srgbClr val="638CAE"/>
          </a:solidFill>
          <a:latin typeface="Calibri" pitchFamily="34" charset="0"/>
        </a:defRPr>
      </a:lvl6pPr>
      <a:lvl7pPr marL="914400" algn="l" rtl="0" fontAlgn="base">
        <a:spcBef>
          <a:spcPct val="0"/>
        </a:spcBef>
        <a:spcAft>
          <a:spcPct val="0"/>
        </a:spcAft>
        <a:defRPr sz="3200" b="1">
          <a:solidFill>
            <a:srgbClr val="638CAE"/>
          </a:solidFill>
          <a:latin typeface="Calibri" pitchFamily="34" charset="0"/>
        </a:defRPr>
      </a:lvl7pPr>
      <a:lvl8pPr marL="1371600" algn="l" rtl="0" fontAlgn="base">
        <a:spcBef>
          <a:spcPct val="0"/>
        </a:spcBef>
        <a:spcAft>
          <a:spcPct val="0"/>
        </a:spcAft>
        <a:defRPr sz="3200" b="1">
          <a:solidFill>
            <a:srgbClr val="638CAE"/>
          </a:solidFill>
          <a:latin typeface="Calibri" pitchFamily="34" charset="0"/>
        </a:defRPr>
      </a:lvl8pPr>
      <a:lvl9pPr marL="1828800" algn="l" rtl="0" fontAlgn="base">
        <a:spcBef>
          <a:spcPct val="0"/>
        </a:spcBef>
        <a:spcAft>
          <a:spcPct val="0"/>
        </a:spcAft>
        <a:defRPr sz="3200" b="1">
          <a:solidFill>
            <a:srgbClr val="638CAE"/>
          </a:solidFill>
          <a:latin typeface="Calibri"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1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ytimes.com/2020/09/02/business/inflation-worse-pandemic-coronavirus.html"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2052592" y="3319977"/>
            <a:ext cx="8915400" cy="1524000"/>
          </a:xfrm>
        </p:spPr>
        <p:txBody>
          <a:bodyPr/>
          <a:lstStyle/>
          <a:p>
            <a:pPr eaLnBrk="1" hangingPunct="1"/>
            <a:r>
              <a:rPr lang="en-US" sz="4000" dirty="0"/>
              <a:t>Is it a spike, or a surge?</a:t>
            </a:r>
            <a:br>
              <a:rPr lang="en-US" sz="4000" dirty="0"/>
            </a:br>
            <a:r>
              <a:rPr lang="en-US" sz="4000" dirty="0"/>
              <a:t>Lessons from the early 2020’s inflation</a:t>
            </a:r>
          </a:p>
        </p:txBody>
      </p:sp>
      <p:sp>
        <p:nvSpPr>
          <p:cNvPr id="2051" name="Rectangle 3"/>
          <p:cNvSpPr>
            <a:spLocks noGrp="1" noChangeArrowheads="1"/>
          </p:cNvSpPr>
          <p:nvPr>
            <p:ph type="subTitle" idx="1"/>
          </p:nvPr>
        </p:nvSpPr>
        <p:spPr>
          <a:xfrm>
            <a:off x="1857060" y="5022134"/>
            <a:ext cx="9144000" cy="1066800"/>
          </a:xfrm>
        </p:spPr>
        <p:txBody>
          <a:bodyPr>
            <a:normAutofit/>
          </a:bodyPr>
          <a:lstStyle/>
          <a:p>
            <a:pPr eaLnBrk="1" fontAlgn="auto" hangingPunct="1">
              <a:spcAft>
                <a:spcPts val="0"/>
              </a:spcAft>
              <a:defRPr/>
            </a:pPr>
            <a:r>
              <a:rPr lang="en-US" dirty="0"/>
              <a:t>Betsey Stevenson and Justin Wolfers</a:t>
            </a:r>
            <a:br>
              <a:rPr lang="en-US" dirty="0"/>
            </a:br>
            <a:r>
              <a:rPr lang="en-US" dirty="0"/>
              <a:t>Authors, Stevenson &amp; Wolfers, “Principles of Economics” </a:t>
            </a:r>
          </a:p>
        </p:txBody>
      </p:sp>
      <p:sp>
        <p:nvSpPr>
          <p:cNvPr id="13316" name="Subtitle 8"/>
          <p:cNvSpPr txBox="1">
            <a:spLocks/>
          </p:cNvSpPr>
          <p:nvPr/>
        </p:nvSpPr>
        <p:spPr bwMode="auto">
          <a:xfrm>
            <a:off x="4165264" y="6248400"/>
            <a:ext cx="6858000" cy="228600"/>
          </a:xfrm>
          <a:prstGeom prst="rect">
            <a:avLst/>
          </a:prstGeom>
          <a:noFill/>
          <a:ln w="9525">
            <a:noFill/>
            <a:miter lim="800000"/>
            <a:headEnd/>
            <a:tailEnd/>
          </a:ln>
        </p:spPr>
        <p:txBody>
          <a:bodyPr anchor="ctr"/>
          <a:lstStyle/>
          <a:p>
            <a:pPr algn="r">
              <a:spcBef>
                <a:spcPts val="600"/>
              </a:spcBef>
              <a:buClr>
                <a:schemeClr val="accent1"/>
              </a:buClr>
              <a:buSzPct val="76000"/>
              <a:defRPr/>
            </a:pPr>
            <a:r>
              <a:rPr lang="en-US" sz="1600" i="1">
                <a:solidFill>
                  <a:schemeClr val="accent1">
                    <a:lumMod val="50000"/>
                  </a:schemeClr>
                </a:solidFill>
                <a:latin typeface="Calibri" pitchFamily="34" charset="0"/>
                <a:cs typeface="Arial" charset="0"/>
              </a:rPr>
              <a:t>March </a:t>
            </a:r>
            <a:r>
              <a:rPr lang="en-US" sz="1600" i="1" dirty="0">
                <a:solidFill>
                  <a:schemeClr val="accent1">
                    <a:lumMod val="50000"/>
                  </a:schemeClr>
                </a:solidFill>
                <a:latin typeface="Calibri" pitchFamily="34" charset="0"/>
                <a:cs typeface="Arial" charset="0"/>
              </a:rPr>
              <a:t>2023</a:t>
            </a:r>
          </a:p>
        </p:txBody>
      </p:sp>
      <p:pic>
        <p:nvPicPr>
          <p:cNvPr id="3" name="Picture 2" descr="Graphical user interface&#10;&#10;Description automatically generated">
            <a:extLst>
              <a:ext uri="{FF2B5EF4-FFF2-40B4-BE49-F238E27FC236}">
                <a16:creationId xmlns:a16="http://schemas.microsoft.com/office/drawing/2014/main" id="{86C708EF-73BC-98D0-C31B-93AC3A724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76200"/>
            <a:ext cx="2299549" cy="294161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ECD9B372-84D1-1ED6-5A5F-FCBC720E2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451" y="76200"/>
            <a:ext cx="2299549" cy="2941619"/>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2FC3349B-2ABF-CB13-82A6-71A7C487C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3702" y="76200"/>
            <a:ext cx="2299549" cy="2941619"/>
          </a:xfrm>
          <a:prstGeom prst="rect">
            <a:avLst/>
          </a:prstGeom>
        </p:spPr>
      </p:pic>
      <p:pic>
        <p:nvPicPr>
          <p:cNvPr id="9" name="Picture 8" descr="Chart, background pattern, bubble chart&#10;&#10;Description automatically generated">
            <a:extLst>
              <a:ext uri="{FF2B5EF4-FFF2-40B4-BE49-F238E27FC236}">
                <a16:creationId xmlns:a16="http://schemas.microsoft.com/office/drawing/2014/main" id="{405EFEAD-8FA5-91D7-B230-054EEC279B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0953" y="87464"/>
            <a:ext cx="2290744" cy="293035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B783-A771-6CBA-C76B-1C2FA82AFA6A}"/>
              </a:ext>
            </a:extLst>
          </p:cNvPr>
          <p:cNvSpPr>
            <a:spLocks noGrp="1"/>
          </p:cNvSpPr>
          <p:nvPr>
            <p:ph type="title"/>
          </p:nvPr>
        </p:nvSpPr>
        <p:spPr/>
        <p:txBody>
          <a:bodyPr/>
          <a:lstStyle/>
          <a:p>
            <a:r>
              <a:rPr lang="en-US" dirty="0"/>
              <a:t>The output gap suggests the economy is close to normal</a:t>
            </a:r>
          </a:p>
        </p:txBody>
      </p:sp>
      <p:sp>
        <p:nvSpPr>
          <p:cNvPr id="5" name="Slide Number Placeholder 4">
            <a:extLst>
              <a:ext uri="{FF2B5EF4-FFF2-40B4-BE49-F238E27FC236}">
                <a16:creationId xmlns:a16="http://schemas.microsoft.com/office/drawing/2014/main" id="{A85668E6-C1E9-F299-350D-FD25A1ED34AB}"/>
              </a:ext>
            </a:extLst>
          </p:cNvPr>
          <p:cNvSpPr>
            <a:spLocks noGrp="1"/>
          </p:cNvSpPr>
          <p:nvPr>
            <p:ph type="sldNum" sz="quarter" idx="11"/>
          </p:nvPr>
        </p:nvSpPr>
        <p:spPr/>
        <p:txBody>
          <a:bodyPr/>
          <a:lstStyle/>
          <a:p>
            <a:pPr>
              <a:defRPr/>
            </a:pPr>
            <a:fld id="{0BBD0AB2-84B4-4C76-8D92-7F4270B150FE}" type="slidenum">
              <a:rPr lang="en-US" smtClean="0"/>
              <a:pPr>
                <a:defRPr/>
              </a:pPr>
              <a:t>10</a:t>
            </a:fld>
            <a:endParaRPr lang="en-US"/>
          </a:p>
        </p:txBody>
      </p:sp>
      <p:pic>
        <p:nvPicPr>
          <p:cNvPr id="4" name="Picture 3" descr="Chart, line chart&#10;&#10;Description automatically generated">
            <a:extLst>
              <a:ext uri="{FF2B5EF4-FFF2-40B4-BE49-F238E27FC236}">
                <a16:creationId xmlns:a16="http://schemas.microsoft.com/office/drawing/2014/main" id="{B49B450C-0748-DAE1-E9D0-4750B22D2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 y="914400"/>
            <a:ext cx="5876544" cy="5876544"/>
          </a:xfrm>
          <a:prstGeom prst="rect">
            <a:avLst/>
          </a:prstGeom>
        </p:spPr>
      </p:pic>
      <p:sp>
        <p:nvSpPr>
          <p:cNvPr id="10" name="TextBox 9">
            <a:extLst>
              <a:ext uri="{FF2B5EF4-FFF2-40B4-BE49-F238E27FC236}">
                <a16:creationId xmlns:a16="http://schemas.microsoft.com/office/drawing/2014/main" id="{A4C250F7-1E54-2AB8-60F3-46401D3AB7C5}"/>
              </a:ext>
            </a:extLst>
          </p:cNvPr>
          <p:cNvSpPr txBox="1"/>
          <p:nvPr/>
        </p:nvSpPr>
        <p:spPr>
          <a:xfrm>
            <a:off x="1447800" y="4800600"/>
            <a:ext cx="3581400" cy="923330"/>
          </a:xfrm>
          <a:prstGeom prst="rect">
            <a:avLst/>
          </a:prstGeom>
          <a:noFill/>
        </p:spPr>
        <p:txBody>
          <a:bodyPr wrap="square" rtlCol="0">
            <a:spAutoFit/>
          </a:bodyPr>
          <a:lstStyle/>
          <a:p>
            <a:r>
              <a:rPr lang="en-US" dirty="0">
                <a:solidFill>
                  <a:srgbClr val="C00000"/>
                </a:solidFill>
              </a:rPr>
              <a:t>But how confident can we be that we know what </a:t>
            </a:r>
            <a:r>
              <a:rPr lang="en-US" b="1" dirty="0">
                <a:solidFill>
                  <a:srgbClr val="C00000"/>
                </a:solidFill>
              </a:rPr>
              <a:t>potential output </a:t>
            </a:r>
            <a:r>
              <a:rPr lang="en-US" dirty="0">
                <a:solidFill>
                  <a:srgbClr val="C00000"/>
                </a:solidFill>
              </a:rPr>
              <a:t>really is?</a:t>
            </a:r>
          </a:p>
        </p:txBody>
      </p:sp>
      <p:pic>
        <p:nvPicPr>
          <p:cNvPr id="7" name="Picture 6" descr="Chart, line chart&#10;&#10;Description automatically generated">
            <a:extLst>
              <a:ext uri="{FF2B5EF4-FFF2-40B4-BE49-F238E27FC236}">
                <a16:creationId xmlns:a16="http://schemas.microsoft.com/office/drawing/2014/main" id="{8F27733F-4C2D-FC22-BF1E-DC1EB913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14400"/>
            <a:ext cx="5876544" cy="5876544"/>
          </a:xfrm>
          <a:prstGeom prst="rect">
            <a:avLst/>
          </a:prstGeom>
        </p:spPr>
      </p:pic>
    </p:spTree>
    <p:extLst>
      <p:ext uri="{BB962C8B-B14F-4D97-AF65-F5344CB8AC3E}">
        <p14:creationId xmlns:p14="http://schemas.microsoft.com/office/powerpoint/2010/main" val="205844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B2EA-BD7A-DBE7-F180-F47E862014D7}"/>
              </a:ext>
            </a:extLst>
          </p:cNvPr>
          <p:cNvSpPr>
            <a:spLocks noGrp="1"/>
          </p:cNvSpPr>
          <p:nvPr>
            <p:ph type="title"/>
          </p:nvPr>
        </p:nvSpPr>
        <p:spPr/>
        <p:txBody>
          <a:bodyPr/>
          <a:lstStyle/>
          <a:p>
            <a:r>
              <a:rPr lang="en-US" dirty="0"/>
              <a:t>The unemployment rate suggests the economy may be overheating</a:t>
            </a:r>
          </a:p>
        </p:txBody>
      </p:sp>
      <p:sp>
        <p:nvSpPr>
          <p:cNvPr id="4" name="Footer Placeholder 3">
            <a:extLst>
              <a:ext uri="{FF2B5EF4-FFF2-40B4-BE49-F238E27FC236}">
                <a16:creationId xmlns:a16="http://schemas.microsoft.com/office/drawing/2014/main" id="{5280DC02-E3A3-562C-DA29-8EE54A215AB3}"/>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D00EA7F0-6326-4525-F4C2-E317D9044EF7}"/>
              </a:ext>
            </a:extLst>
          </p:cNvPr>
          <p:cNvSpPr>
            <a:spLocks noGrp="1"/>
          </p:cNvSpPr>
          <p:nvPr>
            <p:ph type="sldNum" sz="quarter" idx="11"/>
          </p:nvPr>
        </p:nvSpPr>
        <p:spPr/>
        <p:txBody>
          <a:bodyPr/>
          <a:lstStyle/>
          <a:p>
            <a:pPr>
              <a:defRPr/>
            </a:pPr>
            <a:fld id="{0BBD0AB2-84B4-4C76-8D92-7F4270B150FE}" type="slidenum">
              <a:rPr lang="en-US" smtClean="0"/>
              <a:pPr>
                <a:defRPr/>
              </a:pPr>
              <a:t>11</a:t>
            </a:fld>
            <a:endParaRPr lang="en-US"/>
          </a:p>
        </p:txBody>
      </p:sp>
      <p:pic>
        <p:nvPicPr>
          <p:cNvPr id="7" name="Content Placeholder 6" descr="Chart, line chart&#10;&#10;Description automatically generated">
            <a:extLst>
              <a:ext uri="{FF2B5EF4-FFF2-40B4-BE49-F238E27FC236}">
                <a16:creationId xmlns:a16="http://schemas.microsoft.com/office/drawing/2014/main" id="{7392C504-F0D9-AF36-9D19-F2AB6A9BA4D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9400" y="862583"/>
            <a:ext cx="11607800" cy="5991123"/>
          </a:xfrm>
        </p:spPr>
      </p:pic>
    </p:spTree>
    <p:extLst>
      <p:ext uri="{BB962C8B-B14F-4D97-AF65-F5344CB8AC3E}">
        <p14:creationId xmlns:p14="http://schemas.microsoft.com/office/powerpoint/2010/main" val="236367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B2EA-BD7A-DBE7-F180-F47E862014D7}"/>
              </a:ext>
            </a:extLst>
          </p:cNvPr>
          <p:cNvSpPr>
            <a:spLocks noGrp="1"/>
          </p:cNvSpPr>
          <p:nvPr>
            <p:ph type="title"/>
          </p:nvPr>
        </p:nvSpPr>
        <p:spPr>
          <a:xfrm>
            <a:off x="203200" y="152400"/>
            <a:ext cx="11988800" cy="685800"/>
          </a:xfrm>
        </p:spPr>
        <p:txBody>
          <a:bodyPr/>
          <a:lstStyle/>
          <a:p>
            <a:r>
              <a:rPr lang="en-US" sz="3000" dirty="0"/>
              <a:t>The employment rate suggests the economy has a lot of unused capacity</a:t>
            </a:r>
          </a:p>
        </p:txBody>
      </p:sp>
      <p:sp>
        <p:nvSpPr>
          <p:cNvPr id="4" name="Footer Placeholder 3">
            <a:extLst>
              <a:ext uri="{FF2B5EF4-FFF2-40B4-BE49-F238E27FC236}">
                <a16:creationId xmlns:a16="http://schemas.microsoft.com/office/drawing/2014/main" id="{5280DC02-E3A3-562C-DA29-8EE54A215AB3}"/>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D00EA7F0-6326-4525-F4C2-E317D9044EF7}"/>
              </a:ext>
            </a:extLst>
          </p:cNvPr>
          <p:cNvSpPr>
            <a:spLocks noGrp="1"/>
          </p:cNvSpPr>
          <p:nvPr>
            <p:ph type="sldNum" sz="quarter" idx="11"/>
          </p:nvPr>
        </p:nvSpPr>
        <p:spPr/>
        <p:txBody>
          <a:bodyPr/>
          <a:lstStyle/>
          <a:p>
            <a:pPr>
              <a:defRPr/>
            </a:pPr>
            <a:fld id="{0BBD0AB2-84B4-4C76-8D92-7F4270B150FE}" type="slidenum">
              <a:rPr lang="en-US" smtClean="0"/>
              <a:pPr>
                <a:defRPr/>
              </a:pPr>
              <a:t>12</a:t>
            </a:fld>
            <a:endParaRPr lang="en-US"/>
          </a:p>
        </p:txBody>
      </p:sp>
      <p:pic>
        <p:nvPicPr>
          <p:cNvPr id="8" name="Content Placeholder 7" descr="A picture containing chart&#10;&#10;Description automatically generated">
            <a:extLst>
              <a:ext uri="{FF2B5EF4-FFF2-40B4-BE49-F238E27FC236}">
                <a16:creationId xmlns:a16="http://schemas.microsoft.com/office/drawing/2014/main" id="{5A472166-CC85-16CE-7C75-6BEF0A19837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879987"/>
            <a:ext cx="11582400" cy="5978013"/>
          </a:xfrm>
        </p:spPr>
      </p:pic>
    </p:spTree>
    <p:extLst>
      <p:ext uri="{BB962C8B-B14F-4D97-AF65-F5344CB8AC3E}">
        <p14:creationId xmlns:p14="http://schemas.microsoft.com/office/powerpoint/2010/main" val="196026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56E0-2DC3-AFF3-5D9F-DCCFBE704FC0}"/>
              </a:ext>
            </a:extLst>
          </p:cNvPr>
          <p:cNvSpPr>
            <a:spLocks noGrp="1"/>
          </p:cNvSpPr>
          <p:nvPr>
            <p:ph type="title"/>
          </p:nvPr>
        </p:nvSpPr>
        <p:spPr/>
        <p:txBody>
          <a:bodyPr/>
          <a:lstStyle/>
          <a:p>
            <a:r>
              <a:rPr lang="en-US" dirty="0"/>
              <a:t>It is unclear how much demand-pull inflation has been a factor </a:t>
            </a:r>
          </a:p>
        </p:txBody>
      </p:sp>
      <p:sp>
        <p:nvSpPr>
          <p:cNvPr id="3" name="Content Placeholder 2">
            <a:extLst>
              <a:ext uri="{FF2B5EF4-FFF2-40B4-BE49-F238E27FC236}">
                <a16:creationId xmlns:a16="http://schemas.microsoft.com/office/drawing/2014/main" id="{209E7A20-1BF3-7B20-26D9-EB6B25F45CF5}"/>
              </a:ext>
            </a:extLst>
          </p:cNvPr>
          <p:cNvSpPr>
            <a:spLocks noGrp="1"/>
          </p:cNvSpPr>
          <p:nvPr>
            <p:ph sz="quarter" idx="1"/>
          </p:nvPr>
        </p:nvSpPr>
        <p:spPr/>
        <p:txBody>
          <a:bodyPr/>
          <a:lstStyle/>
          <a:p>
            <a:r>
              <a:rPr lang="en-US" dirty="0"/>
              <a:t>If Goldilocks were evaluating this economy, she is a bit unsure whether it is:</a:t>
            </a:r>
          </a:p>
          <a:p>
            <a:pPr marL="274638" lvl="1" indent="0">
              <a:buSzPct val="72000"/>
              <a:buNone/>
            </a:pPr>
            <a:r>
              <a:rPr lang="en-US" dirty="0"/>
              <a:t>    Too hot</a:t>
            </a:r>
          </a:p>
          <a:p>
            <a:pPr lvl="2"/>
            <a:r>
              <a:rPr lang="en-US" dirty="0"/>
              <a:t>The </a:t>
            </a:r>
            <a:r>
              <a:rPr lang="en-US" b="1" dirty="0"/>
              <a:t>unemployment rate </a:t>
            </a:r>
            <a:r>
              <a:rPr lang="en-US" dirty="0"/>
              <a:t>is near a 50-year low</a:t>
            </a:r>
          </a:p>
          <a:p>
            <a:pPr marL="274638" lvl="1" indent="0">
              <a:buNone/>
            </a:pPr>
            <a:r>
              <a:rPr lang="en-US" dirty="0"/>
              <a:t>    Too cold</a:t>
            </a:r>
          </a:p>
          <a:p>
            <a:pPr lvl="2"/>
            <a:r>
              <a:rPr lang="en-US" dirty="0"/>
              <a:t>The </a:t>
            </a:r>
            <a:r>
              <a:rPr lang="en-US" b="1" dirty="0"/>
              <a:t>employment-to-population</a:t>
            </a:r>
            <a:r>
              <a:rPr lang="en-US" dirty="0"/>
              <a:t> rate is still quite a bit below pre-pandemic trends</a:t>
            </a:r>
          </a:p>
          <a:p>
            <a:pPr marL="274638" lvl="1" indent="0">
              <a:buNone/>
            </a:pPr>
            <a:r>
              <a:rPr lang="en-US" dirty="0"/>
              <a:t>    Just right</a:t>
            </a:r>
          </a:p>
          <a:p>
            <a:pPr lvl="2"/>
            <a:r>
              <a:rPr lang="en-US" b="1" dirty="0"/>
              <a:t>Real GDP </a:t>
            </a:r>
            <a:r>
              <a:rPr lang="en-US" dirty="0"/>
              <a:t>is close to estimates of potential output</a:t>
            </a:r>
          </a:p>
          <a:p>
            <a:pPr lvl="2"/>
            <a:endParaRPr lang="en-US" dirty="0"/>
          </a:p>
          <a:p>
            <a:r>
              <a:rPr lang="en-US" dirty="0"/>
              <a:t>If this feels a bit unsatisfying, that’s because</a:t>
            </a:r>
          </a:p>
          <a:p>
            <a:pPr lvl="1"/>
            <a:r>
              <a:rPr lang="en-US" dirty="0"/>
              <a:t>Evaluating the state of the economy is hard</a:t>
            </a:r>
          </a:p>
          <a:p>
            <a:pPr lvl="1"/>
            <a:r>
              <a:rPr lang="en-US" dirty="0"/>
              <a:t>Data often give conflicting messages</a:t>
            </a:r>
          </a:p>
          <a:p>
            <a:pPr lvl="1"/>
            <a:r>
              <a:rPr lang="en-US" dirty="0"/>
              <a:t>This is especially true in the wake of a pandemic </a:t>
            </a:r>
            <a:r>
              <a:rPr lang="en-US" sz="1800" dirty="0"/>
              <a:t>(not your usual economic shock, is it?)</a:t>
            </a:r>
          </a:p>
          <a:p>
            <a:pPr marL="274638" lvl="1" indent="0">
              <a:buNone/>
            </a:pPr>
            <a:r>
              <a:rPr lang="en-US" sz="2400" dirty="0"/>
              <a:t>…these are themes that will repeat when we turn to other causes of inflation</a:t>
            </a:r>
            <a:endParaRPr lang="en-US" sz="2800" dirty="0"/>
          </a:p>
        </p:txBody>
      </p:sp>
      <p:sp>
        <p:nvSpPr>
          <p:cNvPr id="4" name="Footer Placeholder 3">
            <a:extLst>
              <a:ext uri="{FF2B5EF4-FFF2-40B4-BE49-F238E27FC236}">
                <a16:creationId xmlns:a16="http://schemas.microsoft.com/office/drawing/2014/main" id="{7BF6541E-4004-E3E9-98F8-E6F25C171D85}"/>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8BD5861D-CCF3-8F37-2A02-64E8691F4568}"/>
              </a:ext>
            </a:extLst>
          </p:cNvPr>
          <p:cNvSpPr>
            <a:spLocks noGrp="1"/>
          </p:cNvSpPr>
          <p:nvPr>
            <p:ph type="sldNum" sz="quarter" idx="11"/>
          </p:nvPr>
        </p:nvSpPr>
        <p:spPr/>
        <p:txBody>
          <a:bodyPr/>
          <a:lstStyle/>
          <a:p>
            <a:pPr>
              <a:defRPr/>
            </a:pPr>
            <a:fld id="{0BBD0AB2-84B4-4C76-8D92-7F4270B150FE}" type="slidenum">
              <a:rPr lang="en-US" smtClean="0"/>
              <a:pPr>
                <a:defRPr/>
              </a:pPr>
              <a:t>13</a:t>
            </a:fld>
            <a:endParaRPr lang="en-US"/>
          </a:p>
        </p:txBody>
      </p:sp>
      <p:pic>
        <p:nvPicPr>
          <p:cNvPr id="7" name="Graphic 6" descr="Snow outline">
            <a:extLst>
              <a:ext uri="{FF2B5EF4-FFF2-40B4-BE49-F238E27FC236}">
                <a16:creationId xmlns:a16="http://schemas.microsoft.com/office/drawing/2014/main" id="{91B373C3-E398-C4D7-2863-1F36CFDCE3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2254725"/>
            <a:ext cx="759905" cy="759905"/>
          </a:xfrm>
          <a:prstGeom prst="rect">
            <a:avLst/>
          </a:prstGeom>
        </p:spPr>
      </p:pic>
      <p:pic>
        <p:nvPicPr>
          <p:cNvPr id="9" name="Graphic 8" descr="Bonfire outline">
            <a:extLst>
              <a:ext uri="{FF2B5EF4-FFF2-40B4-BE49-F238E27FC236}">
                <a16:creationId xmlns:a16="http://schemas.microsoft.com/office/drawing/2014/main" id="{2DFC1746-8059-2E8C-EF69-46405242F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1309688"/>
            <a:ext cx="795337" cy="795337"/>
          </a:xfrm>
          <a:prstGeom prst="rect">
            <a:avLst/>
          </a:prstGeom>
        </p:spPr>
      </p:pic>
      <p:pic>
        <p:nvPicPr>
          <p:cNvPr id="11" name="Graphic 10" descr="Thermometer outline">
            <a:extLst>
              <a:ext uri="{FF2B5EF4-FFF2-40B4-BE49-F238E27FC236}">
                <a16:creationId xmlns:a16="http://schemas.microsoft.com/office/drawing/2014/main" id="{4D9DDC33-1B5C-E7B5-12B2-7787A7D857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00" y="3021013"/>
            <a:ext cx="724472" cy="724472"/>
          </a:xfrm>
          <a:prstGeom prst="rect">
            <a:avLst/>
          </a:prstGeom>
        </p:spPr>
      </p:pic>
    </p:spTree>
    <p:extLst>
      <p:ext uri="{BB962C8B-B14F-4D97-AF65-F5344CB8AC3E}">
        <p14:creationId xmlns:p14="http://schemas.microsoft.com/office/powerpoint/2010/main" val="43736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7A34-533F-02B2-8C69-47210372967B}"/>
              </a:ext>
            </a:extLst>
          </p:cNvPr>
          <p:cNvSpPr>
            <a:spLocks noGrp="1"/>
          </p:cNvSpPr>
          <p:nvPr>
            <p:ph type="title"/>
          </p:nvPr>
        </p:nvSpPr>
        <p:spPr/>
        <p:txBody>
          <a:bodyPr/>
          <a:lstStyle/>
          <a:p>
            <a:r>
              <a:rPr lang="en-US" dirty="0"/>
              <a:t>Did sectoral shocks cause bottlenecks?</a:t>
            </a:r>
          </a:p>
        </p:txBody>
      </p:sp>
      <p:sp>
        <p:nvSpPr>
          <p:cNvPr id="3" name="Content Placeholder 2">
            <a:extLst>
              <a:ext uri="{FF2B5EF4-FFF2-40B4-BE49-F238E27FC236}">
                <a16:creationId xmlns:a16="http://schemas.microsoft.com/office/drawing/2014/main" id="{83DA0820-0629-D498-FEF1-A5F726750A2B}"/>
              </a:ext>
            </a:extLst>
          </p:cNvPr>
          <p:cNvSpPr>
            <a:spLocks noGrp="1"/>
          </p:cNvSpPr>
          <p:nvPr>
            <p:ph sz="quarter" idx="1"/>
          </p:nvPr>
        </p:nvSpPr>
        <p:spPr/>
        <p:txBody>
          <a:bodyPr/>
          <a:lstStyle/>
          <a:p>
            <a:r>
              <a:rPr lang="en-US" dirty="0"/>
              <a:t>The usual story of demand-pull inflation is about the </a:t>
            </a:r>
            <a:r>
              <a:rPr lang="en-US" b="1" dirty="0"/>
              <a:t>whole economy</a:t>
            </a:r>
          </a:p>
          <a:p>
            <a:pPr lvl="1"/>
            <a:r>
              <a:rPr lang="en-US" dirty="0"/>
              <a:t>Demand outstrips capacity → bottlenecks → higher prices</a:t>
            </a:r>
          </a:p>
          <a:p>
            <a:pPr lvl="1"/>
            <a:endParaRPr lang="en-US" dirty="0"/>
          </a:p>
          <a:p>
            <a:r>
              <a:rPr lang="en-US" dirty="0"/>
              <a:t>But the pandemic was different:</a:t>
            </a:r>
            <a:br>
              <a:rPr lang="en-US" dirty="0"/>
            </a:br>
            <a:r>
              <a:rPr lang="en-US" b="1" dirty="0"/>
              <a:t>“The big pivot”</a:t>
            </a:r>
            <a:r>
              <a:rPr lang="en-US" dirty="0"/>
              <a:t> was a </a:t>
            </a:r>
            <a:r>
              <a:rPr lang="en-US" b="1" dirty="0"/>
              <a:t>sectoral reallocation </a:t>
            </a:r>
            <a:r>
              <a:rPr lang="en-US" dirty="0"/>
              <a:t>from services → goods → services</a:t>
            </a:r>
          </a:p>
          <a:p>
            <a:pPr lvl="1"/>
            <a:r>
              <a:rPr lang="en-US" u="sng" dirty="0"/>
              <a:t>Pre-vaccine pandemic</a:t>
            </a:r>
            <a:r>
              <a:rPr lang="en-US" dirty="0"/>
              <a:t>: Massive growth in the goods sector, partly offset by weakness in the services sector. </a:t>
            </a:r>
            <a:endParaRPr lang="en-US" sz="1800" dirty="0"/>
          </a:p>
          <a:p>
            <a:pPr lvl="2"/>
            <a:r>
              <a:rPr lang="en-US" dirty="0"/>
              <a:t>An example: More Pelotons, fewer gym memberships</a:t>
            </a:r>
          </a:p>
          <a:p>
            <a:pPr lvl="2"/>
            <a:r>
              <a:rPr lang="en-US" dirty="0"/>
              <a:t>Created </a:t>
            </a:r>
            <a:r>
              <a:rPr lang="en-US" b="1" dirty="0"/>
              <a:t>bottlenecks in the goods sector</a:t>
            </a:r>
          </a:p>
          <a:p>
            <a:pPr lvl="1"/>
            <a:r>
              <a:rPr lang="en-US" u="sng" dirty="0"/>
              <a:t>Post-vaccine re-opening</a:t>
            </a:r>
            <a:r>
              <a:rPr lang="en-US" dirty="0"/>
              <a:t>: Consumers returned to buying services (and fewer goods)</a:t>
            </a:r>
          </a:p>
          <a:p>
            <a:pPr lvl="2"/>
            <a:r>
              <a:rPr lang="en-US" dirty="0"/>
              <a:t>Reducing </a:t>
            </a:r>
            <a:r>
              <a:rPr lang="en-US" b="1" dirty="0"/>
              <a:t>bottlenecks in the goods sector</a:t>
            </a:r>
          </a:p>
          <a:p>
            <a:pPr lvl="2"/>
            <a:r>
              <a:rPr lang="en-US" dirty="0"/>
              <a:t>Recently: Is this creating emerging </a:t>
            </a:r>
            <a:r>
              <a:rPr lang="en-US" b="1" dirty="0"/>
              <a:t>bottlenecks in the service sector</a:t>
            </a:r>
            <a:r>
              <a:rPr lang="en-US" dirty="0"/>
              <a:t>?</a:t>
            </a:r>
          </a:p>
        </p:txBody>
      </p:sp>
      <p:sp>
        <p:nvSpPr>
          <p:cNvPr id="4" name="Footer Placeholder 3">
            <a:extLst>
              <a:ext uri="{FF2B5EF4-FFF2-40B4-BE49-F238E27FC236}">
                <a16:creationId xmlns:a16="http://schemas.microsoft.com/office/drawing/2014/main" id="{1ED80A86-43AB-7C52-9A13-CB99EADDF0A4}"/>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CA84ABB0-6B20-F1A4-7D62-158F0346A6EC}"/>
              </a:ext>
            </a:extLst>
          </p:cNvPr>
          <p:cNvSpPr>
            <a:spLocks noGrp="1"/>
          </p:cNvSpPr>
          <p:nvPr>
            <p:ph type="sldNum" sz="quarter" idx="11"/>
          </p:nvPr>
        </p:nvSpPr>
        <p:spPr/>
        <p:txBody>
          <a:bodyPr/>
          <a:lstStyle/>
          <a:p>
            <a:pPr>
              <a:defRPr/>
            </a:pPr>
            <a:fld id="{0BBD0AB2-84B4-4C76-8D92-7F4270B150FE}" type="slidenum">
              <a:rPr lang="en-US" smtClean="0"/>
              <a:pPr>
                <a:defRPr/>
              </a:pPr>
              <a:t>14</a:t>
            </a:fld>
            <a:endParaRPr lang="en-US"/>
          </a:p>
        </p:txBody>
      </p:sp>
    </p:spTree>
    <p:extLst>
      <p:ext uri="{BB962C8B-B14F-4D97-AF65-F5344CB8AC3E}">
        <p14:creationId xmlns:p14="http://schemas.microsoft.com/office/powerpoint/2010/main" val="269628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0CC4-5C7E-86CF-C0C9-39BCE5D0AA13}"/>
              </a:ext>
            </a:extLst>
          </p:cNvPr>
          <p:cNvSpPr>
            <a:spLocks noGrp="1"/>
          </p:cNvSpPr>
          <p:nvPr>
            <p:ph type="title"/>
          </p:nvPr>
        </p:nvSpPr>
        <p:spPr>
          <a:xfrm>
            <a:off x="203200" y="228600"/>
            <a:ext cx="11785600" cy="685800"/>
          </a:xfrm>
        </p:spPr>
        <p:txBody>
          <a:bodyPr/>
          <a:lstStyle/>
          <a:p>
            <a:r>
              <a:rPr lang="en-US" sz="2800" dirty="0"/>
              <a:t>A new kind of bottleneck?</a:t>
            </a:r>
            <a:br>
              <a:rPr lang="en-US" sz="2800" dirty="0"/>
            </a:br>
            <a:r>
              <a:rPr lang="en-US" sz="2800" dirty="0"/>
              <a:t>The shift from services, to goods, then services</a:t>
            </a:r>
          </a:p>
        </p:txBody>
      </p:sp>
      <p:sp>
        <p:nvSpPr>
          <p:cNvPr id="4" name="Footer Placeholder 3">
            <a:extLst>
              <a:ext uri="{FF2B5EF4-FFF2-40B4-BE49-F238E27FC236}">
                <a16:creationId xmlns:a16="http://schemas.microsoft.com/office/drawing/2014/main" id="{D6C8B40E-90F8-C114-68E1-3DBD9FD0A80E}"/>
              </a:ext>
            </a:extLst>
          </p:cNvPr>
          <p:cNvSpPr>
            <a:spLocks noGrp="1"/>
          </p:cNvSpPr>
          <p:nvPr>
            <p:ph type="ftr" sz="quarter" idx="10"/>
          </p:nvPr>
        </p:nvSpPr>
        <p:spPr/>
        <p:txBody>
          <a:bodyPr/>
          <a:lstStyle/>
          <a:p>
            <a:pPr>
              <a:defRPr/>
            </a:pPr>
            <a:r>
              <a:rPr lang="en-US"/>
              <a:t>Justin Wolfers, </a:t>
            </a:r>
            <a:r>
              <a:rPr lang="en-US" i="1"/>
              <a:t>Lessons from the 2020s inflation</a:t>
            </a:r>
            <a:endParaRPr lang="en-US" i="1" dirty="0"/>
          </a:p>
        </p:txBody>
      </p:sp>
      <p:sp>
        <p:nvSpPr>
          <p:cNvPr id="5" name="Slide Number Placeholder 4">
            <a:extLst>
              <a:ext uri="{FF2B5EF4-FFF2-40B4-BE49-F238E27FC236}">
                <a16:creationId xmlns:a16="http://schemas.microsoft.com/office/drawing/2014/main" id="{9C9F4AB5-9F24-A1D7-7B4C-EE85C9934CD5}"/>
              </a:ext>
            </a:extLst>
          </p:cNvPr>
          <p:cNvSpPr>
            <a:spLocks noGrp="1"/>
          </p:cNvSpPr>
          <p:nvPr>
            <p:ph type="sldNum" sz="quarter" idx="11"/>
          </p:nvPr>
        </p:nvSpPr>
        <p:spPr/>
        <p:txBody>
          <a:bodyPr/>
          <a:lstStyle/>
          <a:p>
            <a:pPr>
              <a:defRPr/>
            </a:pPr>
            <a:fld id="{0BBD0AB2-84B4-4C76-8D92-7F4270B150FE}" type="slidenum">
              <a:rPr lang="en-US" smtClean="0"/>
              <a:pPr>
                <a:defRPr/>
              </a:pPr>
              <a:t>15</a:t>
            </a:fld>
            <a:endParaRPr lang="en-US"/>
          </a:p>
        </p:txBody>
      </p:sp>
      <p:pic>
        <p:nvPicPr>
          <p:cNvPr id="7" name="Content Placeholder 6" descr="Timeline&#10;&#10;Description automatically generated">
            <a:extLst>
              <a:ext uri="{FF2B5EF4-FFF2-40B4-BE49-F238E27FC236}">
                <a16:creationId xmlns:a16="http://schemas.microsoft.com/office/drawing/2014/main" id="{EFD98742-EE13-FD03-E04F-E0F382E33879}"/>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6199" y="0"/>
            <a:ext cx="11965021" cy="6858000"/>
          </a:xfrm>
        </p:spPr>
      </p:pic>
    </p:spTree>
    <p:extLst>
      <p:ext uri="{BB962C8B-B14F-4D97-AF65-F5344CB8AC3E}">
        <p14:creationId xmlns:p14="http://schemas.microsoft.com/office/powerpoint/2010/main" val="201591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70EE-85DA-776F-5B17-48297E512F84}"/>
              </a:ext>
            </a:extLst>
          </p:cNvPr>
          <p:cNvSpPr>
            <a:spLocks noGrp="1"/>
          </p:cNvSpPr>
          <p:nvPr>
            <p:ph type="title"/>
          </p:nvPr>
        </p:nvSpPr>
        <p:spPr/>
        <p:txBody>
          <a:bodyPr/>
          <a:lstStyle/>
          <a:p>
            <a:r>
              <a:rPr lang="en-US" dirty="0"/>
              <a:t>The unbalanced nature of inflation</a:t>
            </a:r>
          </a:p>
        </p:txBody>
      </p:sp>
      <p:sp>
        <p:nvSpPr>
          <p:cNvPr id="4" name="Footer Placeholder 3">
            <a:extLst>
              <a:ext uri="{FF2B5EF4-FFF2-40B4-BE49-F238E27FC236}">
                <a16:creationId xmlns:a16="http://schemas.microsoft.com/office/drawing/2014/main" id="{C1177B53-38D5-6F59-33A1-AEC69BE92AF5}"/>
              </a:ext>
            </a:extLst>
          </p:cNvPr>
          <p:cNvSpPr>
            <a:spLocks noGrp="1"/>
          </p:cNvSpPr>
          <p:nvPr>
            <p:ph type="ftr" sz="quarter" idx="10"/>
          </p:nvPr>
        </p:nvSpPr>
        <p:spPr/>
        <p:txBody>
          <a:bodyPr/>
          <a:lstStyle/>
          <a:p>
            <a:pPr>
              <a:defRPr/>
            </a:pPr>
            <a:r>
              <a:rPr lang="en-US"/>
              <a:t>Justin Wolfers, </a:t>
            </a:r>
            <a:r>
              <a:rPr lang="en-US" i="1"/>
              <a:t>Lessons from the 2020s inflation</a:t>
            </a:r>
            <a:endParaRPr lang="en-US" i="1" dirty="0"/>
          </a:p>
        </p:txBody>
      </p:sp>
      <p:sp>
        <p:nvSpPr>
          <p:cNvPr id="5" name="Slide Number Placeholder 4">
            <a:extLst>
              <a:ext uri="{FF2B5EF4-FFF2-40B4-BE49-F238E27FC236}">
                <a16:creationId xmlns:a16="http://schemas.microsoft.com/office/drawing/2014/main" id="{171FFC1B-1C9E-EA66-9896-2FC6C56C90C4}"/>
              </a:ext>
            </a:extLst>
          </p:cNvPr>
          <p:cNvSpPr>
            <a:spLocks noGrp="1"/>
          </p:cNvSpPr>
          <p:nvPr>
            <p:ph type="sldNum" sz="quarter" idx="11"/>
          </p:nvPr>
        </p:nvSpPr>
        <p:spPr/>
        <p:txBody>
          <a:bodyPr/>
          <a:lstStyle/>
          <a:p>
            <a:pPr>
              <a:defRPr/>
            </a:pPr>
            <a:fld id="{0BBD0AB2-84B4-4C76-8D92-7F4270B150FE}" type="slidenum">
              <a:rPr lang="en-US" smtClean="0"/>
              <a:pPr>
                <a:defRPr/>
              </a:pPr>
              <a:t>16</a:t>
            </a:fld>
            <a:endParaRPr lang="en-US"/>
          </a:p>
        </p:txBody>
      </p:sp>
      <p:pic>
        <p:nvPicPr>
          <p:cNvPr id="8" name="Content Placeholder 7" descr="Chart, line chart&#10;&#10;Description automatically generated">
            <a:extLst>
              <a:ext uri="{FF2B5EF4-FFF2-40B4-BE49-F238E27FC236}">
                <a16:creationId xmlns:a16="http://schemas.microsoft.com/office/drawing/2014/main" id="{F929AE0A-5489-8885-82E0-91EBFC14FEE0}"/>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 y="0"/>
            <a:ext cx="11965021" cy="6858000"/>
          </a:xfrm>
        </p:spPr>
      </p:pic>
    </p:spTree>
    <p:extLst>
      <p:ext uri="{BB962C8B-B14F-4D97-AF65-F5344CB8AC3E}">
        <p14:creationId xmlns:p14="http://schemas.microsoft.com/office/powerpoint/2010/main" val="388254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066-D5A0-8542-90B8-73DAB5827868}"/>
              </a:ext>
            </a:extLst>
          </p:cNvPr>
          <p:cNvSpPr>
            <a:spLocks noGrp="1"/>
          </p:cNvSpPr>
          <p:nvPr>
            <p:ph type="title"/>
          </p:nvPr>
        </p:nvSpPr>
        <p:spPr>
          <a:xfrm>
            <a:off x="203200" y="152400"/>
            <a:ext cx="11785600" cy="685800"/>
          </a:xfrm>
        </p:spPr>
        <p:txBody>
          <a:bodyPr/>
          <a:lstStyle/>
          <a:p>
            <a:r>
              <a:rPr lang="en-US" dirty="0">
                <a:solidFill>
                  <a:srgbClr val="C00000"/>
                </a:solidFill>
              </a:rPr>
              <a:t>Cause #3: Cost-push inflation (“supply shocks”)</a:t>
            </a:r>
          </a:p>
        </p:txBody>
      </p:sp>
      <p:sp>
        <p:nvSpPr>
          <p:cNvPr id="4" name="Footer Placeholder 3">
            <a:extLst>
              <a:ext uri="{FF2B5EF4-FFF2-40B4-BE49-F238E27FC236}">
                <a16:creationId xmlns:a16="http://schemas.microsoft.com/office/drawing/2014/main" id="{352D7ABB-0318-9818-DBAC-51F3EE745450}"/>
              </a:ext>
            </a:extLst>
          </p:cNvPr>
          <p:cNvSpPr>
            <a:spLocks noGrp="1"/>
          </p:cNvSpPr>
          <p:nvPr>
            <p:ph type="ftr" sz="quarter" idx="10"/>
          </p:nvPr>
        </p:nvSpPr>
        <p:spPr>
          <a:xfrm>
            <a:off x="609600" y="6416675"/>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9EDA7DB7-8D5D-7B22-C529-D56DFE4949DC}"/>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17</a:t>
            </a:fld>
            <a:endParaRPr lang="en-US"/>
          </a:p>
        </p:txBody>
      </p:sp>
      <p:sp>
        <p:nvSpPr>
          <p:cNvPr id="8" name="AutoShape 6">
            <a:extLst>
              <a:ext uri="{FF2B5EF4-FFF2-40B4-BE49-F238E27FC236}">
                <a16:creationId xmlns:a16="http://schemas.microsoft.com/office/drawing/2014/main" id="{12F92941-EBF1-3A91-E423-50A95885943C}"/>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Rounded Corners 10">
            <a:extLst>
              <a:ext uri="{FF2B5EF4-FFF2-40B4-BE49-F238E27FC236}">
                <a16:creationId xmlns:a16="http://schemas.microsoft.com/office/drawing/2014/main" id="{50F5D90A-615E-D16D-63D9-6DF3DAE3B95E}"/>
              </a:ext>
            </a:extLst>
          </p:cNvPr>
          <p:cNvSpPr/>
          <p:nvPr/>
        </p:nvSpPr>
        <p:spPr>
          <a:xfrm>
            <a:off x="203200" y="1752600"/>
            <a:ext cx="2590800" cy="1447800"/>
          </a:xfrm>
          <a:prstGeom prst="roundRect">
            <a:avLst/>
          </a:prstGeom>
          <a:solidFill>
            <a:schemeClr val="accent4">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Expected inflation</a:t>
            </a:r>
          </a:p>
        </p:txBody>
      </p:sp>
      <p:sp>
        <p:nvSpPr>
          <p:cNvPr id="13" name="Rectangle: Rounded Corners 12">
            <a:extLst>
              <a:ext uri="{FF2B5EF4-FFF2-40B4-BE49-F238E27FC236}">
                <a16:creationId xmlns:a16="http://schemas.microsoft.com/office/drawing/2014/main" id="{12D739AE-643E-325E-8B11-F67C172B26C2}"/>
              </a:ext>
            </a:extLst>
          </p:cNvPr>
          <p:cNvSpPr/>
          <p:nvPr/>
        </p:nvSpPr>
        <p:spPr>
          <a:xfrm>
            <a:off x="4711700" y="1761332"/>
            <a:ext cx="2590800" cy="1447800"/>
          </a:xfrm>
          <a:prstGeom prst="round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Demand-pull inflation</a:t>
            </a:r>
          </a:p>
        </p:txBody>
      </p:sp>
      <p:sp>
        <p:nvSpPr>
          <p:cNvPr id="15" name="TextBox 14">
            <a:extLst>
              <a:ext uri="{FF2B5EF4-FFF2-40B4-BE49-F238E27FC236}">
                <a16:creationId xmlns:a16="http://schemas.microsoft.com/office/drawing/2014/main" id="{9B15D337-D793-6A2E-6FD8-073A7768B844}"/>
              </a:ext>
            </a:extLst>
          </p:cNvPr>
          <p:cNvSpPr txBox="1"/>
          <p:nvPr/>
        </p:nvSpPr>
        <p:spPr>
          <a:xfrm>
            <a:off x="203200" y="3431632"/>
            <a:ext cx="2590800" cy="646331"/>
          </a:xfrm>
          <a:prstGeom prst="rect">
            <a:avLst/>
          </a:prstGeom>
          <a:noFill/>
        </p:spPr>
        <p:txBody>
          <a:bodyPr wrap="square" rtlCol="0">
            <a:spAutoFit/>
          </a:bodyPr>
          <a:lstStyle/>
          <a:p>
            <a:pPr algn="ctr"/>
            <a:r>
              <a:rPr lang="en-US" dirty="0">
                <a:solidFill>
                  <a:schemeClr val="accent4">
                    <a:alpha val="50000"/>
                  </a:schemeClr>
                </a:solidFill>
              </a:rPr>
              <a:t>↑inflation expectations → ↑inflation</a:t>
            </a:r>
          </a:p>
        </p:txBody>
      </p:sp>
      <p:sp>
        <p:nvSpPr>
          <p:cNvPr id="16" name="TextBox 15">
            <a:extLst>
              <a:ext uri="{FF2B5EF4-FFF2-40B4-BE49-F238E27FC236}">
                <a16:creationId xmlns:a16="http://schemas.microsoft.com/office/drawing/2014/main" id="{E9239A43-F7EC-583A-5232-C3CF0385B5F0}"/>
              </a:ext>
            </a:extLst>
          </p:cNvPr>
          <p:cNvSpPr txBox="1"/>
          <p:nvPr/>
        </p:nvSpPr>
        <p:spPr>
          <a:xfrm>
            <a:off x="4572000" y="3431632"/>
            <a:ext cx="3048000" cy="646331"/>
          </a:xfrm>
          <a:prstGeom prst="rect">
            <a:avLst/>
          </a:prstGeom>
          <a:noFill/>
        </p:spPr>
        <p:txBody>
          <a:bodyPr wrap="square" rtlCol="0">
            <a:spAutoFit/>
          </a:bodyPr>
          <a:lstStyle/>
          <a:p>
            <a:pPr algn="ctr"/>
            <a:r>
              <a:rPr lang="en-US" dirty="0">
                <a:solidFill>
                  <a:schemeClr val="accent1">
                    <a:alpha val="50000"/>
                  </a:schemeClr>
                </a:solidFill>
              </a:rPr>
              <a:t>↑output relative to potential → ↑inflation</a:t>
            </a:r>
          </a:p>
        </p:txBody>
      </p:sp>
      <p:sp>
        <p:nvSpPr>
          <p:cNvPr id="18" name="TextBox 17">
            <a:extLst>
              <a:ext uri="{FF2B5EF4-FFF2-40B4-BE49-F238E27FC236}">
                <a16:creationId xmlns:a16="http://schemas.microsoft.com/office/drawing/2014/main" id="{963263EA-36F7-965B-63BC-741AC02828F3}"/>
              </a:ext>
            </a:extLst>
          </p:cNvPr>
          <p:cNvSpPr txBox="1"/>
          <p:nvPr/>
        </p:nvSpPr>
        <p:spPr>
          <a:xfrm>
            <a:off x="219242" y="892314"/>
            <a:ext cx="11591758" cy="707886"/>
          </a:xfrm>
          <a:prstGeom prst="rect">
            <a:avLst/>
          </a:prstGeom>
          <a:noFill/>
        </p:spPr>
        <p:txBody>
          <a:bodyPr wrap="square" rtlCol="0">
            <a:spAutoFit/>
          </a:bodyPr>
          <a:lstStyle/>
          <a:p>
            <a:r>
              <a:rPr lang="en-US" sz="4000" b="1" dirty="0">
                <a:solidFill>
                  <a:schemeClr val="tx1">
                    <a:alpha val="50000"/>
                  </a:schemeClr>
                </a:solidFill>
              </a:rPr>
              <a:t>Inflation = </a:t>
            </a:r>
          </a:p>
        </p:txBody>
      </p:sp>
      <p:sp>
        <p:nvSpPr>
          <p:cNvPr id="20" name="TextBox 19">
            <a:extLst>
              <a:ext uri="{FF2B5EF4-FFF2-40B4-BE49-F238E27FC236}">
                <a16:creationId xmlns:a16="http://schemas.microsoft.com/office/drawing/2014/main" id="{4BCDC65E-4745-6783-75DF-3B39A475AF78}"/>
              </a:ext>
            </a:extLst>
          </p:cNvPr>
          <p:cNvSpPr txBox="1"/>
          <p:nvPr/>
        </p:nvSpPr>
        <p:spPr>
          <a:xfrm>
            <a:off x="3130550" y="2122557"/>
            <a:ext cx="1228558" cy="707886"/>
          </a:xfrm>
          <a:prstGeom prst="rect">
            <a:avLst/>
          </a:prstGeom>
          <a:noFill/>
        </p:spPr>
        <p:txBody>
          <a:bodyPr wrap="square" rtlCol="0">
            <a:spAutoFit/>
          </a:bodyPr>
          <a:lstStyle/>
          <a:p>
            <a:pPr algn="ctr"/>
            <a:r>
              <a:rPr lang="en-US" sz="4000" b="1" dirty="0">
                <a:solidFill>
                  <a:schemeClr val="tx1">
                    <a:alpha val="50000"/>
                  </a:schemeClr>
                </a:solidFill>
              </a:rPr>
              <a:t>+</a:t>
            </a:r>
          </a:p>
        </p:txBody>
      </p:sp>
      <p:sp>
        <p:nvSpPr>
          <p:cNvPr id="21" name="TextBox 20">
            <a:extLst>
              <a:ext uri="{FF2B5EF4-FFF2-40B4-BE49-F238E27FC236}">
                <a16:creationId xmlns:a16="http://schemas.microsoft.com/office/drawing/2014/main" id="{D74ABAED-4940-4FFE-9C55-E2F22E7B67AC}"/>
              </a:ext>
            </a:extLst>
          </p:cNvPr>
          <p:cNvSpPr txBox="1"/>
          <p:nvPr/>
        </p:nvSpPr>
        <p:spPr>
          <a:xfrm>
            <a:off x="7611979" y="2100015"/>
            <a:ext cx="1228558" cy="707886"/>
          </a:xfrm>
          <a:prstGeom prst="rect">
            <a:avLst/>
          </a:prstGeom>
          <a:noFill/>
        </p:spPr>
        <p:txBody>
          <a:bodyPr wrap="square" rtlCol="0">
            <a:spAutoFit/>
          </a:bodyPr>
          <a:lstStyle/>
          <a:p>
            <a:pPr algn="ctr"/>
            <a:r>
              <a:rPr lang="en-US" sz="4000" b="1" dirty="0">
                <a:solidFill>
                  <a:schemeClr val="tx1">
                    <a:alpha val="50000"/>
                  </a:schemeClr>
                </a:solidFill>
              </a:rPr>
              <a:t>+</a:t>
            </a:r>
          </a:p>
        </p:txBody>
      </p:sp>
      <p:grpSp>
        <p:nvGrpSpPr>
          <p:cNvPr id="24" name="Group 23">
            <a:extLst>
              <a:ext uri="{FF2B5EF4-FFF2-40B4-BE49-F238E27FC236}">
                <a16:creationId xmlns:a16="http://schemas.microsoft.com/office/drawing/2014/main" id="{C826B9B4-C5B0-1822-0978-119520E13549}"/>
              </a:ext>
            </a:extLst>
          </p:cNvPr>
          <p:cNvGrpSpPr/>
          <p:nvPr/>
        </p:nvGrpSpPr>
        <p:grpSpPr>
          <a:xfrm>
            <a:off x="3281366" y="4109963"/>
            <a:ext cx="4267200" cy="2214637"/>
            <a:chOff x="3276600" y="4259887"/>
            <a:chExt cx="4267200" cy="2214637"/>
          </a:xfrm>
        </p:grpSpPr>
        <p:cxnSp>
          <p:nvCxnSpPr>
            <p:cNvPr id="6" name="Straight Connector 5">
              <a:extLst>
                <a:ext uri="{FF2B5EF4-FFF2-40B4-BE49-F238E27FC236}">
                  <a16:creationId xmlns:a16="http://schemas.microsoft.com/office/drawing/2014/main" id="{6335C892-EB01-2863-4400-C29AF1E22B8D}"/>
                </a:ext>
              </a:extLst>
            </p:cNvPr>
            <p:cNvCxnSpPr/>
            <p:nvPr/>
          </p:nvCxnSpPr>
          <p:spPr>
            <a:xfrm>
              <a:off x="4800600" y="4419600"/>
              <a:ext cx="0" cy="167640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40078A-C592-8D38-FE1B-952256A92544}"/>
                </a:ext>
              </a:extLst>
            </p:cNvPr>
            <p:cNvCxnSpPr>
              <a:cxnSpLocks/>
            </p:cNvCxnSpPr>
            <p:nvPr/>
          </p:nvCxnSpPr>
          <p:spPr>
            <a:xfrm>
              <a:off x="4800600" y="6096000"/>
              <a:ext cx="2133600" cy="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85AB08-40BE-BA8A-A344-3142123A6F25}"/>
                </a:ext>
              </a:extLst>
            </p:cNvPr>
            <p:cNvCxnSpPr/>
            <p:nvPr/>
          </p:nvCxnSpPr>
          <p:spPr>
            <a:xfrm flipV="1">
              <a:off x="5038725" y="4557749"/>
              <a:ext cx="1524000" cy="1219200"/>
            </a:xfrm>
            <a:prstGeom prst="line">
              <a:avLst/>
            </a:prstGeom>
            <a:ln w="571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6ACDF-B096-2430-1FEA-049A78CDD6FC}"/>
                </a:ext>
              </a:extLst>
            </p:cNvPr>
            <p:cNvSpPr txBox="1"/>
            <p:nvPr/>
          </p:nvSpPr>
          <p:spPr>
            <a:xfrm>
              <a:off x="3276600" y="4259887"/>
              <a:ext cx="1524000" cy="523220"/>
            </a:xfrm>
            <a:prstGeom prst="rect">
              <a:avLst/>
            </a:prstGeom>
            <a:noFill/>
          </p:spPr>
          <p:txBody>
            <a:bodyPr wrap="square" rtlCol="0">
              <a:spAutoFit/>
            </a:bodyPr>
            <a:lstStyle/>
            <a:p>
              <a:pPr algn="r"/>
              <a:r>
                <a:rPr lang="en-US" sz="1400" dirty="0">
                  <a:solidFill>
                    <a:schemeClr val="tx1">
                      <a:alpha val="50000"/>
                    </a:schemeClr>
                  </a:solidFill>
                </a:rPr>
                <a:t>Unexpected inflation</a:t>
              </a:r>
            </a:p>
          </p:txBody>
        </p:sp>
        <p:sp>
          <p:nvSpPr>
            <p:cNvPr id="22" name="TextBox 21">
              <a:extLst>
                <a:ext uri="{FF2B5EF4-FFF2-40B4-BE49-F238E27FC236}">
                  <a16:creationId xmlns:a16="http://schemas.microsoft.com/office/drawing/2014/main" id="{BFA5141D-8754-3D87-CCA4-9E271AADEAF3}"/>
                </a:ext>
              </a:extLst>
            </p:cNvPr>
            <p:cNvSpPr txBox="1"/>
            <p:nvPr/>
          </p:nvSpPr>
          <p:spPr>
            <a:xfrm>
              <a:off x="5562601" y="6166747"/>
              <a:ext cx="1524000" cy="307777"/>
            </a:xfrm>
            <a:prstGeom prst="rect">
              <a:avLst/>
            </a:prstGeom>
            <a:noFill/>
          </p:spPr>
          <p:txBody>
            <a:bodyPr wrap="square" rtlCol="0">
              <a:spAutoFit/>
            </a:bodyPr>
            <a:lstStyle/>
            <a:p>
              <a:pPr algn="r"/>
              <a:r>
                <a:rPr lang="en-US" sz="1400" dirty="0">
                  <a:solidFill>
                    <a:schemeClr val="tx1">
                      <a:alpha val="50000"/>
                    </a:schemeClr>
                  </a:solidFill>
                </a:rPr>
                <a:t>Output gap</a:t>
              </a:r>
            </a:p>
          </p:txBody>
        </p:sp>
        <p:sp>
          <p:nvSpPr>
            <p:cNvPr id="23" name="TextBox 22">
              <a:extLst>
                <a:ext uri="{FF2B5EF4-FFF2-40B4-BE49-F238E27FC236}">
                  <a16:creationId xmlns:a16="http://schemas.microsoft.com/office/drawing/2014/main" id="{193F4B43-86B8-23A6-8BCF-44F68F3CE8D1}"/>
                </a:ext>
              </a:extLst>
            </p:cNvPr>
            <p:cNvSpPr txBox="1"/>
            <p:nvPr/>
          </p:nvSpPr>
          <p:spPr>
            <a:xfrm>
              <a:off x="6562725" y="4340801"/>
              <a:ext cx="981075" cy="523220"/>
            </a:xfrm>
            <a:prstGeom prst="rect">
              <a:avLst/>
            </a:prstGeom>
            <a:noFill/>
          </p:spPr>
          <p:txBody>
            <a:bodyPr wrap="square" rtlCol="0">
              <a:spAutoFit/>
            </a:bodyPr>
            <a:lstStyle/>
            <a:p>
              <a:r>
                <a:rPr lang="en-US" sz="1400" dirty="0">
                  <a:solidFill>
                    <a:schemeClr val="tx2">
                      <a:alpha val="50000"/>
                    </a:schemeClr>
                  </a:solidFill>
                </a:rPr>
                <a:t>Phillips Curve</a:t>
              </a:r>
            </a:p>
          </p:txBody>
        </p:sp>
      </p:grpSp>
      <p:cxnSp>
        <p:nvCxnSpPr>
          <p:cNvPr id="37" name="Straight Arrow Connector 36">
            <a:extLst>
              <a:ext uri="{FF2B5EF4-FFF2-40B4-BE49-F238E27FC236}">
                <a16:creationId xmlns:a16="http://schemas.microsoft.com/office/drawing/2014/main" id="{74C912A5-263A-3109-9451-AAB1D2A3242D}"/>
              </a:ext>
            </a:extLst>
          </p:cNvPr>
          <p:cNvCxnSpPr>
            <a:cxnSpLocks/>
          </p:cNvCxnSpPr>
          <p:nvPr/>
        </p:nvCxnSpPr>
        <p:spPr>
          <a:xfrm>
            <a:off x="5697533" y="6007310"/>
            <a:ext cx="538167" cy="0"/>
          </a:xfrm>
          <a:prstGeom prst="straightConnector1">
            <a:avLst/>
          </a:prstGeom>
          <a:ln w="28575">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DBCC60-5E28-9C3A-7EE2-2AEAC4E7B590}"/>
              </a:ext>
            </a:extLst>
          </p:cNvPr>
          <p:cNvCxnSpPr>
            <a:cxnSpLocks/>
          </p:cNvCxnSpPr>
          <p:nvPr/>
        </p:nvCxnSpPr>
        <p:spPr>
          <a:xfrm flipV="1">
            <a:off x="4711700" y="4633183"/>
            <a:ext cx="0" cy="403010"/>
          </a:xfrm>
          <a:prstGeom prst="straightConnector1">
            <a:avLst/>
          </a:prstGeom>
          <a:ln w="28575">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5" name="Diagram 54">
            <a:extLst>
              <a:ext uri="{FF2B5EF4-FFF2-40B4-BE49-F238E27FC236}">
                <a16:creationId xmlns:a16="http://schemas.microsoft.com/office/drawing/2014/main" id="{74EC44D4-D3F0-85F7-35ED-B6C5A906EF38}"/>
              </a:ext>
            </a:extLst>
          </p:cNvPr>
          <p:cNvGraphicFramePr/>
          <p:nvPr/>
        </p:nvGraphicFramePr>
        <p:xfrm>
          <a:off x="-307962" y="3913720"/>
          <a:ext cx="3889368" cy="238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E438AF67-340A-7A1C-8B38-D51395FC9208}"/>
              </a:ext>
            </a:extLst>
          </p:cNvPr>
          <p:cNvSpPr/>
          <p:nvPr/>
        </p:nvSpPr>
        <p:spPr>
          <a:xfrm>
            <a:off x="9220200" y="1752600"/>
            <a:ext cx="25908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Cost-push inflation</a:t>
            </a:r>
          </a:p>
        </p:txBody>
      </p:sp>
      <p:sp>
        <p:nvSpPr>
          <p:cNvPr id="9" name="TextBox 8">
            <a:extLst>
              <a:ext uri="{FF2B5EF4-FFF2-40B4-BE49-F238E27FC236}">
                <a16:creationId xmlns:a16="http://schemas.microsoft.com/office/drawing/2014/main" id="{FF4D37F9-F962-543D-1D25-73C8F6C34B93}"/>
              </a:ext>
            </a:extLst>
          </p:cNvPr>
          <p:cNvSpPr txBox="1"/>
          <p:nvPr/>
        </p:nvSpPr>
        <p:spPr>
          <a:xfrm>
            <a:off x="8953500" y="3431632"/>
            <a:ext cx="3048000" cy="646331"/>
          </a:xfrm>
          <a:prstGeom prst="rect">
            <a:avLst/>
          </a:prstGeom>
          <a:noFill/>
        </p:spPr>
        <p:txBody>
          <a:bodyPr wrap="square" rtlCol="0">
            <a:spAutoFit/>
          </a:bodyPr>
          <a:lstStyle/>
          <a:p>
            <a:pPr algn="ctr"/>
            <a:r>
              <a:rPr lang="en-US" dirty="0">
                <a:solidFill>
                  <a:schemeClr val="accent2"/>
                </a:solidFill>
              </a:rPr>
              <a:t>↑production costs</a:t>
            </a:r>
            <a:br>
              <a:rPr lang="en-US" dirty="0">
                <a:solidFill>
                  <a:schemeClr val="accent2"/>
                </a:solidFill>
              </a:rPr>
            </a:br>
            <a:r>
              <a:rPr lang="en-US" dirty="0">
                <a:solidFill>
                  <a:schemeClr val="accent2"/>
                </a:solidFill>
              </a:rPr>
              <a:t>→ ↑inflation</a:t>
            </a:r>
          </a:p>
        </p:txBody>
      </p:sp>
      <p:grpSp>
        <p:nvGrpSpPr>
          <p:cNvPr id="10" name="Group 9">
            <a:extLst>
              <a:ext uri="{FF2B5EF4-FFF2-40B4-BE49-F238E27FC236}">
                <a16:creationId xmlns:a16="http://schemas.microsoft.com/office/drawing/2014/main" id="{B8EF2ECA-49D8-C954-AC93-E8C6498B732A}"/>
              </a:ext>
            </a:extLst>
          </p:cNvPr>
          <p:cNvGrpSpPr/>
          <p:nvPr/>
        </p:nvGrpSpPr>
        <p:grpSpPr>
          <a:xfrm>
            <a:off x="7791451" y="4214028"/>
            <a:ext cx="4267200" cy="2186772"/>
            <a:chOff x="3276600" y="4259887"/>
            <a:chExt cx="4267200" cy="2186772"/>
          </a:xfrm>
        </p:grpSpPr>
        <p:cxnSp>
          <p:nvCxnSpPr>
            <p:cNvPr id="34" name="Straight Connector 33">
              <a:extLst>
                <a:ext uri="{FF2B5EF4-FFF2-40B4-BE49-F238E27FC236}">
                  <a16:creationId xmlns:a16="http://schemas.microsoft.com/office/drawing/2014/main" id="{DB24349A-CFE7-243C-1653-5E1C7FF4CE02}"/>
                </a:ext>
              </a:extLst>
            </p:cNvPr>
            <p:cNvCxnSpPr/>
            <p:nvPr/>
          </p:nvCxnSpPr>
          <p:spPr>
            <a:xfrm>
              <a:off x="4800600" y="4419600"/>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E7381D-0A1C-80C8-443F-1EA277D8F3E5}"/>
                </a:ext>
              </a:extLst>
            </p:cNvPr>
            <p:cNvCxnSpPr>
              <a:cxnSpLocks/>
            </p:cNvCxnSpPr>
            <p:nvPr/>
          </p:nvCxnSpPr>
          <p:spPr>
            <a:xfrm>
              <a:off x="4800600" y="6096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D7CE236-9156-4D40-B1A4-2D563231DA7C}"/>
                </a:ext>
              </a:extLst>
            </p:cNvPr>
            <p:cNvCxnSpPr/>
            <p:nvPr/>
          </p:nvCxnSpPr>
          <p:spPr>
            <a:xfrm flipV="1">
              <a:off x="5038725" y="4557749"/>
              <a:ext cx="1524000" cy="12192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F4F4459-D6DD-7CCC-26FA-AE4442CE0999}"/>
                </a:ext>
              </a:extLst>
            </p:cNvPr>
            <p:cNvSpPr txBox="1"/>
            <p:nvPr/>
          </p:nvSpPr>
          <p:spPr>
            <a:xfrm>
              <a:off x="3276600" y="4259887"/>
              <a:ext cx="1524000" cy="523220"/>
            </a:xfrm>
            <a:prstGeom prst="rect">
              <a:avLst/>
            </a:prstGeom>
            <a:noFill/>
          </p:spPr>
          <p:txBody>
            <a:bodyPr wrap="square" rtlCol="0">
              <a:spAutoFit/>
            </a:bodyPr>
            <a:lstStyle/>
            <a:p>
              <a:pPr algn="r"/>
              <a:r>
                <a:rPr lang="en-US" sz="1400" dirty="0"/>
                <a:t>Unexpected inflation</a:t>
              </a:r>
            </a:p>
          </p:txBody>
        </p:sp>
        <p:sp>
          <p:nvSpPr>
            <p:cNvPr id="41" name="TextBox 40">
              <a:extLst>
                <a:ext uri="{FF2B5EF4-FFF2-40B4-BE49-F238E27FC236}">
                  <a16:creationId xmlns:a16="http://schemas.microsoft.com/office/drawing/2014/main" id="{FFBC6BE4-E803-C0D3-FFC4-B6D5605D1F38}"/>
                </a:ext>
              </a:extLst>
            </p:cNvPr>
            <p:cNvSpPr txBox="1"/>
            <p:nvPr/>
          </p:nvSpPr>
          <p:spPr>
            <a:xfrm>
              <a:off x="5562601" y="6138882"/>
              <a:ext cx="1524000" cy="307777"/>
            </a:xfrm>
            <a:prstGeom prst="rect">
              <a:avLst/>
            </a:prstGeom>
            <a:noFill/>
          </p:spPr>
          <p:txBody>
            <a:bodyPr wrap="square" rtlCol="0">
              <a:spAutoFit/>
            </a:bodyPr>
            <a:lstStyle/>
            <a:p>
              <a:pPr algn="r"/>
              <a:r>
                <a:rPr lang="en-US" sz="1400" dirty="0"/>
                <a:t>Output gap</a:t>
              </a:r>
            </a:p>
          </p:txBody>
        </p:sp>
        <p:sp>
          <p:nvSpPr>
            <p:cNvPr id="42" name="TextBox 41">
              <a:extLst>
                <a:ext uri="{FF2B5EF4-FFF2-40B4-BE49-F238E27FC236}">
                  <a16:creationId xmlns:a16="http://schemas.microsoft.com/office/drawing/2014/main" id="{2B9CDED2-4FF9-AB8E-4BD3-32D55F6D86B1}"/>
                </a:ext>
              </a:extLst>
            </p:cNvPr>
            <p:cNvSpPr txBox="1"/>
            <p:nvPr/>
          </p:nvSpPr>
          <p:spPr>
            <a:xfrm>
              <a:off x="6562725" y="4340801"/>
              <a:ext cx="981075" cy="307777"/>
            </a:xfrm>
            <a:prstGeom prst="rect">
              <a:avLst/>
            </a:prstGeom>
            <a:noFill/>
          </p:spPr>
          <p:txBody>
            <a:bodyPr wrap="square" rtlCol="0">
              <a:spAutoFit/>
            </a:bodyPr>
            <a:lstStyle/>
            <a:p>
              <a:r>
                <a:rPr lang="en-US" sz="1400" dirty="0">
                  <a:solidFill>
                    <a:schemeClr val="accent2"/>
                  </a:solidFill>
                </a:rPr>
                <a:t>New</a:t>
              </a:r>
            </a:p>
          </p:txBody>
        </p:sp>
      </p:grpSp>
      <p:cxnSp>
        <p:nvCxnSpPr>
          <p:cNvPr id="43" name="Straight Connector 42">
            <a:extLst>
              <a:ext uri="{FF2B5EF4-FFF2-40B4-BE49-F238E27FC236}">
                <a16:creationId xmlns:a16="http://schemas.microsoft.com/office/drawing/2014/main" id="{3C183053-34FC-5417-D8FB-723B7BF48CE1}"/>
              </a:ext>
            </a:extLst>
          </p:cNvPr>
          <p:cNvCxnSpPr/>
          <p:nvPr/>
        </p:nvCxnSpPr>
        <p:spPr>
          <a:xfrm flipV="1">
            <a:off x="9925051" y="4694602"/>
            <a:ext cx="1524000" cy="1219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DD2CFB9-A414-3646-9C45-191BFE419A28}"/>
              </a:ext>
            </a:extLst>
          </p:cNvPr>
          <p:cNvSpPr txBox="1"/>
          <p:nvPr/>
        </p:nvSpPr>
        <p:spPr>
          <a:xfrm>
            <a:off x="11449051" y="4477654"/>
            <a:ext cx="981075" cy="738664"/>
          </a:xfrm>
          <a:prstGeom prst="rect">
            <a:avLst/>
          </a:prstGeom>
          <a:noFill/>
        </p:spPr>
        <p:txBody>
          <a:bodyPr wrap="square" rtlCol="0">
            <a:spAutoFit/>
          </a:bodyPr>
          <a:lstStyle/>
          <a:p>
            <a:r>
              <a:rPr lang="en-US" sz="1400" dirty="0">
                <a:solidFill>
                  <a:schemeClr val="tx2"/>
                </a:solidFill>
              </a:rPr>
              <a:t>Old Phillips Curve</a:t>
            </a:r>
          </a:p>
        </p:txBody>
      </p:sp>
      <p:cxnSp>
        <p:nvCxnSpPr>
          <p:cNvPr id="45" name="Straight Arrow Connector 44">
            <a:extLst>
              <a:ext uri="{FF2B5EF4-FFF2-40B4-BE49-F238E27FC236}">
                <a16:creationId xmlns:a16="http://schemas.microsoft.com/office/drawing/2014/main" id="{AC22510B-C7E5-73D9-C1DD-516496793759}"/>
              </a:ext>
            </a:extLst>
          </p:cNvPr>
          <p:cNvCxnSpPr/>
          <p:nvPr/>
        </p:nvCxnSpPr>
        <p:spPr>
          <a:xfrm flipV="1">
            <a:off x="10839451" y="4744828"/>
            <a:ext cx="0" cy="385869"/>
          </a:xfrm>
          <a:prstGeom prst="straightConnector1">
            <a:avLst/>
          </a:prstGeom>
          <a:ln w="57150">
            <a:gradFill flip="none" rotWithShape="1">
              <a:gsLst>
                <a:gs pos="25000">
                  <a:schemeClr val="accent1"/>
                </a:gs>
                <a:gs pos="75000">
                  <a:schemeClr val="accent2"/>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1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48C-60BE-ADD2-A378-EC25D3903B98}"/>
              </a:ext>
            </a:extLst>
          </p:cNvPr>
          <p:cNvSpPr>
            <a:spLocks noGrp="1"/>
          </p:cNvSpPr>
          <p:nvPr>
            <p:ph type="title"/>
          </p:nvPr>
        </p:nvSpPr>
        <p:spPr/>
        <p:txBody>
          <a:bodyPr/>
          <a:lstStyle/>
          <a:p>
            <a:r>
              <a:rPr lang="en-US" dirty="0">
                <a:solidFill>
                  <a:srgbClr val="C00000"/>
                </a:solidFill>
              </a:rPr>
              <a:t>Cause #3: Cost-push inflation (“supply shocks”)</a:t>
            </a:r>
          </a:p>
        </p:txBody>
      </p:sp>
      <p:sp>
        <p:nvSpPr>
          <p:cNvPr id="4" name="Footer Placeholder 3">
            <a:extLst>
              <a:ext uri="{FF2B5EF4-FFF2-40B4-BE49-F238E27FC236}">
                <a16:creationId xmlns:a16="http://schemas.microsoft.com/office/drawing/2014/main" id="{A22EDEC3-7370-4AB2-8F8C-29CED2595D94}"/>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A5004BB8-3F4B-66C6-F7EC-F1B880689476}"/>
              </a:ext>
            </a:extLst>
          </p:cNvPr>
          <p:cNvSpPr>
            <a:spLocks noGrp="1"/>
          </p:cNvSpPr>
          <p:nvPr>
            <p:ph type="sldNum" sz="quarter" idx="11"/>
          </p:nvPr>
        </p:nvSpPr>
        <p:spPr/>
        <p:txBody>
          <a:bodyPr/>
          <a:lstStyle/>
          <a:p>
            <a:pPr>
              <a:defRPr/>
            </a:pPr>
            <a:fld id="{0BBD0AB2-84B4-4C76-8D92-7F4270B150FE}" type="slidenum">
              <a:rPr lang="en-US" smtClean="0"/>
              <a:pPr>
                <a:defRPr/>
              </a:pPr>
              <a:t>18</a:t>
            </a:fld>
            <a:endParaRPr lang="en-US"/>
          </a:p>
        </p:txBody>
      </p:sp>
      <p:pic>
        <p:nvPicPr>
          <p:cNvPr id="6" name="Picture 5" descr="Chart, line chart&#10;&#10;Description automatically generated">
            <a:extLst>
              <a:ext uri="{FF2B5EF4-FFF2-40B4-BE49-F238E27FC236}">
                <a16:creationId xmlns:a16="http://schemas.microsoft.com/office/drawing/2014/main" id="{91E54180-A08B-477B-77A9-49188DB0AA38}"/>
              </a:ext>
            </a:extLst>
          </p:cNvPr>
          <p:cNvPicPr>
            <a:picLocks noChangeAspect="1"/>
          </p:cNvPicPr>
          <p:nvPr/>
        </p:nvPicPr>
        <p:blipFill rotWithShape="1">
          <a:blip r:embed="rId2">
            <a:extLst>
              <a:ext uri="{28A0092B-C50C-407E-A947-70E740481C1C}">
                <a14:useLocalDpi xmlns:a14="http://schemas.microsoft.com/office/drawing/2010/main" val="0"/>
              </a:ext>
            </a:extLst>
          </a:blip>
          <a:srcRect b="6248"/>
          <a:stretch/>
        </p:blipFill>
        <p:spPr>
          <a:xfrm>
            <a:off x="203200" y="1569993"/>
            <a:ext cx="4978400" cy="4775897"/>
          </a:xfrm>
          <a:prstGeom prst="rect">
            <a:avLst/>
          </a:prstGeom>
        </p:spPr>
      </p:pic>
      <p:sp>
        <p:nvSpPr>
          <p:cNvPr id="7" name="TextBox 6">
            <a:extLst>
              <a:ext uri="{FF2B5EF4-FFF2-40B4-BE49-F238E27FC236}">
                <a16:creationId xmlns:a16="http://schemas.microsoft.com/office/drawing/2014/main" id="{2E84D806-401F-AD02-B578-297F9637355E}"/>
              </a:ext>
            </a:extLst>
          </p:cNvPr>
          <p:cNvSpPr txBox="1"/>
          <p:nvPr/>
        </p:nvSpPr>
        <p:spPr>
          <a:xfrm>
            <a:off x="203132" y="923662"/>
            <a:ext cx="4597400" cy="646331"/>
          </a:xfrm>
          <a:prstGeom prst="rect">
            <a:avLst/>
          </a:prstGeom>
          <a:noFill/>
        </p:spPr>
        <p:txBody>
          <a:bodyPr wrap="square" rtlCol="0">
            <a:spAutoFit/>
          </a:bodyPr>
          <a:lstStyle/>
          <a:p>
            <a:r>
              <a:rPr lang="en-US" b="1" dirty="0">
                <a:latin typeface="+mj-lt"/>
              </a:rPr>
              <a:t>Rising production costs shift the Phillips Curve up, leading to higher inflation</a:t>
            </a:r>
          </a:p>
        </p:txBody>
      </p:sp>
      <p:sp>
        <p:nvSpPr>
          <p:cNvPr id="9" name="Content Placeholder 3">
            <a:extLst>
              <a:ext uri="{FF2B5EF4-FFF2-40B4-BE49-F238E27FC236}">
                <a16:creationId xmlns:a16="http://schemas.microsoft.com/office/drawing/2014/main" id="{E38EF5A2-E395-8CEE-25FA-B80989000366}"/>
              </a:ext>
            </a:extLst>
          </p:cNvPr>
          <p:cNvSpPr txBox="1">
            <a:spLocks/>
          </p:cNvSpPr>
          <p:nvPr/>
        </p:nvSpPr>
        <p:spPr>
          <a:xfrm>
            <a:off x="6096000" y="838200"/>
            <a:ext cx="4800600" cy="550769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3200" b="1" dirty="0">
                <a:solidFill>
                  <a:srgbClr val="638CAE"/>
                </a:solidFill>
                <a:latin typeface="+mj-lt"/>
                <a:ea typeface="+mj-ea"/>
                <a:cs typeface="+mj-cs"/>
              </a:rPr>
              <a:t>Recent supply shocks</a:t>
            </a:r>
          </a:p>
          <a:p>
            <a:pPr marL="514350" indent="-514350">
              <a:buFont typeface="+mj-lt"/>
              <a:buAutoNum type="arabicPeriod"/>
            </a:pPr>
            <a:r>
              <a:rPr lang="en-US" dirty="0"/>
              <a:t>Pandemic-related disruptions</a:t>
            </a:r>
          </a:p>
          <a:p>
            <a:pPr marL="514350" indent="-514350">
              <a:buFont typeface="+mj-lt"/>
              <a:buAutoNum type="arabicPeriod"/>
            </a:pPr>
            <a:r>
              <a:rPr lang="en-US" dirty="0"/>
              <a:t>Global supply chain disruption</a:t>
            </a:r>
          </a:p>
          <a:p>
            <a:pPr marL="514350" indent="-514350">
              <a:buFont typeface="+mj-lt"/>
              <a:buAutoNum type="arabicPeriod"/>
            </a:pPr>
            <a:r>
              <a:rPr lang="en-US" dirty="0"/>
              <a:t>Rising energy prices due to Russia’s invasion of Ukraine</a:t>
            </a:r>
          </a:p>
          <a:p>
            <a:pPr marL="514350" indent="-514350">
              <a:buFont typeface="+mj-lt"/>
              <a:buAutoNum type="arabicPeriod"/>
            </a:pPr>
            <a:r>
              <a:rPr lang="en-US" dirty="0"/>
              <a:t>Concern about rising wage costs and the risk of a wage-price spiral</a:t>
            </a:r>
            <a:br>
              <a:rPr lang="en-US" dirty="0">
                <a:solidFill>
                  <a:schemeClr val="bg1">
                    <a:lumMod val="50000"/>
                  </a:schemeClr>
                </a:solidFill>
              </a:rPr>
            </a:br>
            <a:r>
              <a:rPr lang="en-US" dirty="0">
                <a:solidFill>
                  <a:schemeClr val="bg1">
                    <a:lumMod val="50000"/>
                  </a:schemeClr>
                </a:solidFill>
              </a:rPr>
              <a:t>…let’s explore each, in turn</a:t>
            </a:r>
          </a:p>
          <a:p>
            <a:endParaRPr lang="en-US" dirty="0"/>
          </a:p>
          <a:p>
            <a:pPr marL="0" indent="0">
              <a:buNone/>
            </a:pPr>
            <a:endParaRPr lang="en-US" sz="2800" b="1" dirty="0">
              <a:solidFill>
                <a:srgbClr val="638CAE"/>
              </a:solidFill>
              <a:latin typeface="+mj-lt"/>
              <a:ea typeface="+mj-ea"/>
              <a:cs typeface="+mj-cs"/>
            </a:endParaRPr>
          </a:p>
          <a:p>
            <a:endParaRPr lang="en-US" dirty="0"/>
          </a:p>
        </p:txBody>
      </p:sp>
      <p:sp>
        <p:nvSpPr>
          <p:cNvPr id="11" name="Right Brace 10">
            <a:extLst>
              <a:ext uri="{FF2B5EF4-FFF2-40B4-BE49-F238E27FC236}">
                <a16:creationId xmlns:a16="http://schemas.microsoft.com/office/drawing/2014/main" id="{55326F34-1353-F688-05A1-76E95E5F1883}"/>
              </a:ext>
            </a:extLst>
          </p:cNvPr>
          <p:cNvSpPr/>
          <p:nvPr/>
        </p:nvSpPr>
        <p:spPr>
          <a:xfrm>
            <a:off x="10690225" y="1542531"/>
            <a:ext cx="304800" cy="2953269"/>
          </a:xfrm>
          <a:prstGeom prst="rightBrace">
            <a:avLst>
              <a:gd name="adj1" fmla="val 45833"/>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DA68661-D2F5-660A-006E-115830FDD1D9}"/>
              </a:ext>
            </a:extLst>
          </p:cNvPr>
          <p:cNvSpPr txBox="1"/>
          <p:nvPr/>
        </p:nvSpPr>
        <p:spPr>
          <a:xfrm>
            <a:off x="10995025" y="2557500"/>
            <a:ext cx="1447800" cy="923330"/>
          </a:xfrm>
          <a:prstGeom prst="rect">
            <a:avLst/>
          </a:prstGeom>
          <a:noFill/>
        </p:spPr>
        <p:txBody>
          <a:bodyPr wrap="square" rtlCol="0">
            <a:spAutoFit/>
          </a:bodyPr>
          <a:lstStyle/>
          <a:p>
            <a:r>
              <a:rPr lang="en-US" dirty="0">
                <a:solidFill>
                  <a:srgbClr val="C00000"/>
                </a:solidFill>
              </a:rPr>
              <a:t>Rising production costs</a:t>
            </a:r>
          </a:p>
        </p:txBody>
      </p:sp>
    </p:spTree>
    <p:extLst>
      <p:ext uri="{BB962C8B-B14F-4D97-AF65-F5344CB8AC3E}">
        <p14:creationId xmlns:p14="http://schemas.microsoft.com/office/powerpoint/2010/main" val="28496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7B47-BF48-5D7A-9BC2-4B22CD31E08D}"/>
              </a:ext>
            </a:extLst>
          </p:cNvPr>
          <p:cNvSpPr>
            <a:spLocks noGrp="1"/>
          </p:cNvSpPr>
          <p:nvPr>
            <p:ph type="title"/>
          </p:nvPr>
        </p:nvSpPr>
        <p:spPr>
          <a:xfrm>
            <a:off x="203200" y="228600"/>
            <a:ext cx="11988800" cy="685800"/>
          </a:xfrm>
        </p:spPr>
        <p:txBody>
          <a:bodyPr/>
          <a:lstStyle/>
          <a:p>
            <a:r>
              <a:rPr lang="en-US" sz="3000" dirty="0">
                <a:solidFill>
                  <a:srgbClr val="C00000"/>
                </a:solidFill>
              </a:rPr>
              <a:t>Supply shock #1: Lockdowns had minimal direct effect on inflation because reduced supply was matched by reduced demand</a:t>
            </a:r>
          </a:p>
        </p:txBody>
      </p:sp>
      <p:sp>
        <p:nvSpPr>
          <p:cNvPr id="3" name="Content Placeholder 2">
            <a:extLst>
              <a:ext uri="{FF2B5EF4-FFF2-40B4-BE49-F238E27FC236}">
                <a16:creationId xmlns:a16="http://schemas.microsoft.com/office/drawing/2014/main" id="{D135F287-E7AF-04EC-DC10-7C0F8E6E5DCD}"/>
              </a:ext>
            </a:extLst>
          </p:cNvPr>
          <p:cNvSpPr>
            <a:spLocks noGrp="1"/>
          </p:cNvSpPr>
          <p:nvPr>
            <p:ph sz="quarter" idx="1"/>
          </p:nvPr>
        </p:nvSpPr>
        <p:spPr>
          <a:xfrm>
            <a:off x="376236" y="838200"/>
            <a:ext cx="5892800" cy="5410200"/>
          </a:xfrm>
        </p:spPr>
        <p:txBody>
          <a:bodyPr/>
          <a:lstStyle/>
          <a:p>
            <a:r>
              <a:rPr lang="en-US" dirty="0"/>
              <a:t>A rough-and-ready analysis</a:t>
            </a:r>
          </a:p>
          <a:p>
            <a:pPr lvl="1"/>
            <a:r>
              <a:rPr lang="en-US" sz="1800" dirty="0"/>
              <a:t>Can think of this analysis product-by-product (micro), or in the demand for “stuff” (macro)</a:t>
            </a:r>
          </a:p>
          <a:p>
            <a:endParaRPr lang="en-US" dirty="0"/>
          </a:p>
        </p:txBody>
      </p:sp>
      <p:sp>
        <p:nvSpPr>
          <p:cNvPr id="4" name="Footer Placeholder 3">
            <a:extLst>
              <a:ext uri="{FF2B5EF4-FFF2-40B4-BE49-F238E27FC236}">
                <a16:creationId xmlns:a16="http://schemas.microsoft.com/office/drawing/2014/main" id="{8F04249B-4FDB-0903-B84F-7D45181D1D12}"/>
              </a:ext>
            </a:extLst>
          </p:cNvPr>
          <p:cNvSpPr>
            <a:spLocks noGrp="1"/>
          </p:cNvSpPr>
          <p:nvPr>
            <p:ph type="ftr" sz="quarter" idx="10"/>
          </p:nvPr>
        </p:nvSpPr>
        <p:spPr>
          <a:xfrm>
            <a:off x="609600" y="6477000"/>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2EF4D614-D5CD-4BA4-BD90-E4196F0041F6}"/>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19</a:t>
            </a:fld>
            <a:endParaRPr lang="en-US" dirty="0"/>
          </a:p>
        </p:txBody>
      </p:sp>
      <p:cxnSp>
        <p:nvCxnSpPr>
          <p:cNvPr id="7" name="Straight Connector 6">
            <a:extLst>
              <a:ext uri="{FF2B5EF4-FFF2-40B4-BE49-F238E27FC236}">
                <a16:creationId xmlns:a16="http://schemas.microsoft.com/office/drawing/2014/main" id="{31D37505-23F7-EAF0-118F-6FDAA17AEA7C}"/>
              </a:ext>
            </a:extLst>
          </p:cNvPr>
          <p:cNvCxnSpPr/>
          <p:nvPr/>
        </p:nvCxnSpPr>
        <p:spPr>
          <a:xfrm>
            <a:off x="782636" y="2429135"/>
            <a:ext cx="0" cy="34290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B9C7FB-3AB9-91FA-87AC-63D6C5631197}"/>
              </a:ext>
            </a:extLst>
          </p:cNvPr>
          <p:cNvCxnSpPr>
            <a:cxnSpLocks/>
          </p:cNvCxnSpPr>
          <p:nvPr/>
        </p:nvCxnSpPr>
        <p:spPr>
          <a:xfrm flipH="1" flipV="1">
            <a:off x="773111" y="5858135"/>
            <a:ext cx="4200525" cy="793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0119A9-C87A-6DA6-86F2-57B1798A77ED}"/>
              </a:ext>
            </a:extLst>
          </p:cNvPr>
          <p:cNvSpPr txBox="1"/>
          <p:nvPr/>
        </p:nvSpPr>
        <p:spPr>
          <a:xfrm>
            <a:off x="277811" y="2076193"/>
            <a:ext cx="990599" cy="369332"/>
          </a:xfrm>
          <a:prstGeom prst="rect">
            <a:avLst/>
          </a:prstGeom>
          <a:noFill/>
        </p:spPr>
        <p:txBody>
          <a:bodyPr wrap="square" rtlCol="0">
            <a:spAutoFit/>
          </a:bodyPr>
          <a:lstStyle/>
          <a:p>
            <a:r>
              <a:rPr lang="en-US" dirty="0"/>
              <a:t>Price</a:t>
            </a:r>
          </a:p>
        </p:txBody>
      </p:sp>
      <p:sp>
        <p:nvSpPr>
          <p:cNvPr id="12" name="TextBox 11">
            <a:extLst>
              <a:ext uri="{FF2B5EF4-FFF2-40B4-BE49-F238E27FC236}">
                <a16:creationId xmlns:a16="http://schemas.microsoft.com/office/drawing/2014/main" id="{AEDDCD1A-64D3-BE3D-7C33-231F08B68DDE}"/>
              </a:ext>
            </a:extLst>
          </p:cNvPr>
          <p:cNvSpPr txBox="1"/>
          <p:nvPr/>
        </p:nvSpPr>
        <p:spPr>
          <a:xfrm>
            <a:off x="4487861" y="5822139"/>
            <a:ext cx="1171575" cy="369332"/>
          </a:xfrm>
          <a:prstGeom prst="rect">
            <a:avLst/>
          </a:prstGeom>
          <a:noFill/>
        </p:spPr>
        <p:txBody>
          <a:bodyPr wrap="square" rtlCol="0">
            <a:spAutoFit/>
          </a:bodyPr>
          <a:lstStyle/>
          <a:p>
            <a:r>
              <a:rPr lang="en-US" dirty="0"/>
              <a:t>Quantity</a:t>
            </a:r>
          </a:p>
        </p:txBody>
      </p:sp>
      <p:cxnSp>
        <p:nvCxnSpPr>
          <p:cNvPr id="14" name="Straight Connector 13">
            <a:extLst>
              <a:ext uri="{FF2B5EF4-FFF2-40B4-BE49-F238E27FC236}">
                <a16:creationId xmlns:a16="http://schemas.microsoft.com/office/drawing/2014/main" id="{25B3A12C-642D-8606-AC40-3118384B469F}"/>
              </a:ext>
            </a:extLst>
          </p:cNvPr>
          <p:cNvCxnSpPr>
            <a:cxnSpLocks/>
          </p:cNvCxnSpPr>
          <p:nvPr/>
        </p:nvCxnSpPr>
        <p:spPr>
          <a:xfrm>
            <a:off x="1674810" y="2688136"/>
            <a:ext cx="3022600" cy="2596395"/>
          </a:xfrm>
          <a:prstGeom prst="line">
            <a:avLst/>
          </a:prstGeom>
          <a:ln w="571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F1EF67-8BF5-04AE-28F1-9158AF4A3FCE}"/>
              </a:ext>
            </a:extLst>
          </p:cNvPr>
          <p:cNvCxnSpPr>
            <a:cxnSpLocks/>
          </p:cNvCxnSpPr>
          <p:nvPr/>
        </p:nvCxnSpPr>
        <p:spPr>
          <a:xfrm flipV="1">
            <a:off x="1208087" y="2581535"/>
            <a:ext cx="3044823" cy="2667000"/>
          </a:xfrm>
          <a:prstGeom prst="line">
            <a:avLst/>
          </a:prstGeom>
          <a:ln w="57150">
            <a:solidFill>
              <a:srgbClr val="C0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F66B4A-8F93-EA0A-1696-762479A1B65B}"/>
              </a:ext>
            </a:extLst>
          </p:cNvPr>
          <p:cNvCxnSpPr>
            <a:cxnSpLocks/>
          </p:cNvCxnSpPr>
          <p:nvPr/>
        </p:nvCxnSpPr>
        <p:spPr>
          <a:xfrm>
            <a:off x="858836" y="2814857"/>
            <a:ext cx="2909887" cy="25098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E01D06-8100-B97E-EFD7-80A43E2C506A}"/>
              </a:ext>
            </a:extLst>
          </p:cNvPr>
          <p:cNvCxnSpPr>
            <a:cxnSpLocks/>
          </p:cNvCxnSpPr>
          <p:nvPr/>
        </p:nvCxnSpPr>
        <p:spPr>
          <a:xfrm flipV="1">
            <a:off x="858836" y="2581535"/>
            <a:ext cx="2463800" cy="2113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AE8983D-B7D7-319E-1BC8-6BD0FD84663D}"/>
              </a:ext>
            </a:extLst>
          </p:cNvPr>
          <p:cNvSpPr txBox="1"/>
          <p:nvPr/>
        </p:nvSpPr>
        <p:spPr>
          <a:xfrm>
            <a:off x="4218781" y="2256137"/>
            <a:ext cx="1676399" cy="646331"/>
          </a:xfrm>
          <a:prstGeom prst="rect">
            <a:avLst/>
          </a:prstGeom>
          <a:noFill/>
        </p:spPr>
        <p:txBody>
          <a:bodyPr wrap="square" rtlCol="0">
            <a:spAutoFit/>
          </a:bodyPr>
          <a:lstStyle/>
          <a:p>
            <a:pPr algn="ctr"/>
            <a:r>
              <a:rPr lang="en-US" dirty="0">
                <a:solidFill>
                  <a:srgbClr val="C00000">
                    <a:alpha val="50000"/>
                  </a:srgbClr>
                </a:solidFill>
              </a:rPr>
              <a:t>Pre-pandemic Supply</a:t>
            </a:r>
          </a:p>
        </p:txBody>
      </p:sp>
      <p:sp>
        <p:nvSpPr>
          <p:cNvPr id="25" name="TextBox 24">
            <a:extLst>
              <a:ext uri="{FF2B5EF4-FFF2-40B4-BE49-F238E27FC236}">
                <a16:creationId xmlns:a16="http://schemas.microsoft.com/office/drawing/2014/main" id="{EF567AFB-6D6E-C730-1629-8090203203FC}"/>
              </a:ext>
            </a:extLst>
          </p:cNvPr>
          <p:cNvSpPr txBox="1"/>
          <p:nvPr/>
        </p:nvSpPr>
        <p:spPr>
          <a:xfrm>
            <a:off x="2763439" y="1959364"/>
            <a:ext cx="1676399" cy="646331"/>
          </a:xfrm>
          <a:prstGeom prst="rect">
            <a:avLst/>
          </a:prstGeom>
          <a:noFill/>
        </p:spPr>
        <p:txBody>
          <a:bodyPr wrap="square" rtlCol="0">
            <a:spAutoFit/>
          </a:bodyPr>
          <a:lstStyle/>
          <a:p>
            <a:pPr algn="ctr"/>
            <a:r>
              <a:rPr lang="en-US" dirty="0">
                <a:solidFill>
                  <a:srgbClr val="C00000"/>
                </a:solidFill>
              </a:rPr>
              <a:t>Pandemic Supply</a:t>
            </a:r>
          </a:p>
        </p:txBody>
      </p:sp>
      <p:sp>
        <p:nvSpPr>
          <p:cNvPr id="26" name="TextBox 25">
            <a:extLst>
              <a:ext uri="{FF2B5EF4-FFF2-40B4-BE49-F238E27FC236}">
                <a16:creationId xmlns:a16="http://schemas.microsoft.com/office/drawing/2014/main" id="{7C864438-7A13-957E-6EBD-316B8449C118}"/>
              </a:ext>
            </a:extLst>
          </p:cNvPr>
          <p:cNvSpPr txBox="1"/>
          <p:nvPr/>
        </p:nvSpPr>
        <p:spPr>
          <a:xfrm>
            <a:off x="2976563" y="5250767"/>
            <a:ext cx="1676399" cy="646331"/>
          </a:xfrm>
          <a:prstGeom prst="rect">
            <a:avLst/>
          </a:prstGeom>
          <a:noFill/>
        </p:spPr>
        <p:txBody>
          <a:bodyPr wrap="square" rtlCol="0">
            <a:spAutoFit/>
          </a:bodyPr>
          <a:lstStyle/>
          <a:p>
            <a:pPr algn="ctr"/>
            <a:r>
              <a:rPr lang="en-US" dirty="0">
                <a:solidFill>
                  <a:schemeClr val="accent1"/>
                </a:solidFill>
              </a:rPr>
              <a:t>Pandemic Demand</a:t>
            </a:r>
          </a:p>
        </p:txBody>
      </p:sp>
      <p:sp>
        <p:nvSpPr>
          <p:cNvPr id="28" name="TextBox 27">
            <a:extLst>
              <a:ext uri="{FF2B5EF4-FFF2-40B4-BE49-F238E27FC236}">
                <a16:creationId xmlns:a16="http://schemas.microsoft.com/office/drawing/2014/main" id="{7B62BF7D-8C2C-053A-C956-5832C7150364}"/>
              </a:ext>
            </a:extLst>
          </p:cNvPr>
          <p:cNvSpPr txBox="1"/>
          <p:nvPr/>
        </p:nvSpPr>
        <p:spPr>
          <a:xfrm>
            <a:off x="4389437" y="5248168"/>
            <a:ext cx="1676399" cy="646331"/>
          </a:xfrm>
          <a:prstGeom prst="rect">
            <a:avLst/>
          </a:prstGeom>
          <a:noFill/>
        </p:spPr>
        <p:txBody>
          <a:bodyPr wrap="square">
            <a:spAutoFit/>
          </a:bodyPr>
          <a:lstStyle/>
          <a:p>
            <a:pPr algn="ctr"/>
            <a:r>
              <a:rPr lang="en-US" dirty="0">
                <a:solidFill>
                  <a:schemeClr val="accent1">
                    <a:alpha val="50000"/>
                  </a:schemeClr>
                </a:solidFill>
              </a:rPr>
              <a:t>Pre-pandemic Demand</a:t>
            </a:r>
          </a:p>
        </p:txBody>
      </p:sp>
      <p:sp>
        <p:nvSpPr>
          <p:cNvPr id="29" name="Oval 28">
            <a:extLst>
              <a:ext uri="{FF2B5EF4-FFF2-40B4-BE49-F238E27FC236}">
                <a16:creationId xmlns:a16="http://schemas.microsoft.com/office/drawing/2014/main" id="{8F21E877-95CA-806A-C46B-25E4C5DF717F}"/>
              </a:ext>
            </a:extLst>
          </p:cNvPr>
          <p:cNvSpPr/>
          <p:nvPr/>
        </p:nvSpPr>
        <p:spPr>
          <a:xfrm>
            <a:off x="2834283" y="3652616"/>
            <a:ext cx="195263" cy="195263"/>
          </a:xfrm>
          <a:prstGeom prst="ellipse">
            <a:avLst/>
          </a:prstGeom>
          <a:noFill/>
          <a:ln w="825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FFD276B-C224-18D9-47FD-D5BB40FDECEB}"/>
              </a:ext>
            </a:extLst>
          </p:cNvPr>
          <p:cNvSpPr/>
          <p:nvPr/>
        </p:nvSpPr>
        <p:spPr>
          <a:xfrm>
            <a:off x="1840506" y="3652616"/>
            <a:ext cx="195263" cy="195263"/>
          </a:xfrm>
          <a:prstGeom prst="ellipse">
            <a:avLst/>
          </a:prstGeom>
          <a:solidFill>
            <a:schemeClr val="tx1"/>
          </a:solid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AF90944-F389-266C-91E1-E8213147CD59}"/>
              </a:ext>
            </a:extLst>
          </p:cNvPr>
          <p:cNvCxnSpPr/>
          <p:nvPr/>
        </p:nvCxnSpPr>
        <p:spPr>
          <a:xfrm flipH="1">
            <a:off x="782636" y="3750247"/>
            <a:ext cx="2149278" cy="0"/>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5372B06-3981-447A-B457-27171FC72377}"/>
              </a:ext>
            </a:extLst>
          </p:cNvPr>
          <p:cNvSpPr txBox="1"/>
          <p:nvPr/>
        </p:nvSpPr>
        <p:spPr>
          <a:xfrm>
            <a:off x="-87315" y="3386172"/>
            <a:ext cx="933947" cy="830997"/>
          </a:xfrm>
          <a:prstGeom prst="rect">
            <a:avLst/>
          </a:prstGeom>
          <a:noFill/>
        </p:spPr>
        <p:txBody>
          <a:bodyPr wrap="square" rtlCol="0">
            <a:spAutoFit/>
          </a:bodyPr>
          <a:lstStyle/>
          <a:p>
            <a:pPr algn="ctr"/>
            <a:r>
              <a:rPr lang="en-US" sz="1600" b="1" dirty="0">
                <a:solidFill>
                  <a:srgbClr val="C00000"/>
                </a:solidFill>
                <a:highlight>
                  <a:srgbClr val="FFFF00"/>
                </a:highlight>
              </a:rPr>
              <a:t>No change in price</a:t>
            </a:r>
          </a:p>
        </p:txBody>
      </p:sp>
      <p:sp>
        <p:nvSpPr>
          <p:cNvPr id="34" name="TextBox 33">
            <a:extLst>
              <a:ext uri="{FF2B5EF4-FFF2-40B4-BE49-F238E27FC236}">
                <a16:creationId xmlns:a16="http://schemas.microsoft.com/office/drawing/2014/main" id="{3CF8DF94-89B5-DA3B-AEE5-3C1FCF822E69}"/>
              </a:ext>
            </a:extLst>
          </p:cNvPr>
          <p:cNvSpPr txBox="1"/>
          <p:nvPr/>
        </p:nvSpPr>
        <p:spPr>
          <a:xfrm>
            <a:off x="1703385" y="6006805"/>
            <a:ext cx="1829595" cy="276999"/>
          </a:xfrm>
          <a:prstGeom prst="rect">
            <a:avLst/>
          </a:prstGeom>
          <a:noFill/>
        </p:spPr>
        <p:txBody>
          <a:bodyPr wrap="square" rtlCol="0">
            <a:spAutoFit/>
          </a:bodyPr>
          <a:lstStyle/>
          <a:p>
            <a:r>
              <a:rPr lang="en-US" sz="1200" dirty="0"/>
              <a:t>Large fall in quantity</a:t>
            </a:r>
          </a:p>
        </p:txBody>
      </p:sp>
      <p:cxnSp>
        <p:nvCxnSpPr>
          <p:cNvPr id="36" name="Straight Arrow Connector 35">
            <a:extLst>
              <a:ext uri="{FF2B5EF4-FFF2-40B4-BE49-F238E27FC236}">
                <a16:creationId xmlns:a16="http://schemas.microsoft.com/office/drawing/2014/main" id="{FE816F7B-0026-A82D-1C24-5AADD560B546}"/>
              </a:ext>
            </a:extLst>
          </p:cNvPr>
          <p:cNvCxnSpPr/>
          <p:nvPr/>
        </p:nvCxnSpPr>
        <p:spPr>
          <a:xfrm flipH="1">
            <a:off x="1982786" y="5985530"/>
            <a:ext cx="993777"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B5FCE55B-BD99-82E8-57B5-E74E612A29DB}"/>
                  </a:ext>
                </a:extLst>
              </p:cNvPr>
              <p:cNvSpPr txBox="1">
                <a:spLocks/>
              </p:cNvSpPr>
              <p:nvPr/>
            </p:nvSpPr>
            <p:spPr bwMode="auto">
              <a:xfrm>
                <a:off x="6233712" y="838200"/>
                <a:ext cx="6013054" cy="541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An equivalent description using the language of </a:t>
                </a:r>
                <a:r>
                  <a:rPr lang="en-US" sz="2400" b="1" dirty="0"/>
                  <a:t>macroeconomics</a:t>
                </a:r>
                <a:r>
                  <a:rPr lang="en-US" sz="2400" dirty="0"/>
                  <a:t>:</a:t>
                </a:r>
              </a:p>
              <a:p>
                <a:pPr lvl="1"/>
                <a:r>
                  <a:rPr lang="en-US" sz="2000" dirty="0"/>
                  <a:t>If supply (potential output) fell by (say) 20%</a:t>
                </a:r>
              </a:p>
              <a:p>
                <a:pPr lvl="1"/>
                <a:r>
                  <a:rPr lang="en-US" sz="2000" dirty="0"/>
                  <a:t>…and demand (actual GDP) also fell by the same amount</a:t>
                </a:r>
              </a:p>
              <a:p>
                <a:pPr lvl="1">
                  <a:buFont typeface="Cambria" panose="02040503050406030204" pitchFamily="18" charset="0"/>
                  <a:buChar char="⇒"/>
                </a:pPr>
                <a:r>
                  <a:rPr lang="en-US" sz="2000" dirty="0"/>
                  <a:t>The </a:t>
                </a:r>
                <a:r>
                  <a:rPr lang="en-US" sz="2000" b="1" dirty="0"/>
                  <a:t>output gap </a:t>
                </a:r>
                <a:r>
                  <a:rPr lang="en-US" sz="2000" dirty="0"/>
                  <a:t>(</a:t>
                </a:r>
                <a14:m>
                  <m:oMath xmlns:m="http://schemas.openxmlformats.org/officeDocument/2006/math">
                    <m:r>
                      <a:rPr lang="en-US" sz="160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𝐴𝑐𝑡𝑢𝑎𝑙</m:t>
                        </m:r>
                        <m:r>
                          <a:rPr lang="en-US" sz="1600" b="0" i="1" smtClean="0">
                            <a:latin typeface="Cambria Math" panose="02040503050406030204" pitchFamily="18" charset="0"/>
                          </a:rPr>
                          <m:t> −</m:t>
                        </m:r>
                        <m:r>
                          <a:rPr lang="en-US" sz="1600" b="0" i="1" smtClean="0">
                            <a:latin typeface="Cambria Math" panose="02040503050406030204" pitchFamily="18" charset="0"/>
                          </a:rPr>
                          <m:t>𝑃𝑜𝑡𝑒𝑛𝑡𝑖𝑎𝑙</m:t>
                        </m:r>
                        <m:r>
                          <a:rPr lang="en-US" sz="1600" b="0" i="1" smtClean="0">
                            <a:latin typeface="Cambria Math" panose="02040503050406030204" pitchFamily="18" charset="0"/>
                          </a:rPr>
                          <m:t> </m:t>
                        </m:r>
                      </m:num>
                      <m:den>
                        <m:r>
                          <a:rPr lang="en-US" sz="1600" b="0" i="1" smtClean="0">
                            <a:latin typeface="Cambria Math" panose="02040503050406030204" pitchFamily="18" charset="0"/>
                          </a:rPr>
                          <m:t>𝑃𝑜𝑡𝑒𝑛𝑡𝑖𝑎𝑙</m:t>
                        </m:r>
                      </m:den>
                    </m:f>
                  </m:oMath>
                </a14:m>
                <a:r>
                  <a:rPr lang="en-US" sz="2000" dirty="0"/>
                  <a:t>) was unchanged</a:t>
                </a:r>
              </a:p>
            </p:txBody>
          </p:sp>
        </mc:Choice>
        <mc:Fallback xmlns="">
          <p:sp>
            <p:nvSpPr>
              <p:cNvPr id="37" name="Content Placeholder 2">
                <a:extLst>
                  <a:ext uri="{FF2B5EF4-FFF2-40B4-BE49-F238E27FC236}">
                    <a16:creationId xmlns:a16="http://schemas.microsoft.com/office/drawing/2014/main" id="{B5FCE55B-BD99-82E8-57B5-E74E612A29DB}"/>
                  </a:ext>
                </a:extLst>
              </p:cNvPr>
              <p:cNvSpPr txBox="1">
                <a:spLocks noRot="1" noChangeAspect="1" noMove="1" noResize="1" noEditPoints="1" noAdjustHandles="1" noChangeArrowheads="1" noChangeShapeType="1" noTextEdit="1"/>
              </p:cNvSpPr>
              <p:nvPr/>
            </p:nvSpPr>
            <p:spPr bwMode="auto">
              <a:xfrm>
                <a:off x="6233712" y="838200"/>
                <a:ext cx="6013054" cy="5410200"/>
              </a:xfrm>
              <a:prstGeom prst="rect">
                <a:avLst/>
              </a:prstGeom>
              <a:blipFill>
                <a:blip r:embed="rId4"/>
                <a:stretch>
                  <a:fillRect l="-710" t="-902" r="-9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8945D4FD-3DC5-BEE4-3340-177663118B13}"/>
              </a:ext>
            </a:extLst>
          </p:cNvPr>
          <p:cNvGrpSpPr/>
          <p:nvPr/>
        </p:nvGrpSpPr>
        <p:grpSpPr>
          <a:xfrm>
            <a:off x="5772150" y="3770893"/>
            <a:ext cx="4267200" cy="2214637"/>
            <a:chOff x="5772150" y="3770893"/>
            <a:chExt cx="4267200" cy="2214637"/>
          </a:xfrm>
        </p:grpSpPr>
        <p:grpSp>
          <p:nvGrpSpPr>
            <p:cNvPr id="9" name="Group 8">
              <a:extLst>
                <a:ext uri="{FF2B5EF4-FFF2-40B4-BE49-F238E27FC236}">
                  <a16:creationId xmlns:a16="http://schemas.microsoft.com/office/drawing/2014/main" id="{68FE94CA-2047-4905-2D41-1378DED226DC}"/>
                </a:ext>
              </a:extLst>
            </p:cNvPr>
            <p:cNvGrpSpPr/>
            <p:nvPr/>
          </p:nvGrpSpPr>
          <p:grpSpPr>
            <a:xfrm>
              <a:off x="5772150" y="3770893"/>
              <a:ext cx="4267200" cy="2214637"/>
              <a:chOff x="3276600" y="4259887"/>
              <a:chExt cx="4267200" cy="2214637"/>
            </a:xfrm>
          </p:grpSpPr>
          <p:cxnSp>
            <p:nvCxnSpPr>
              <p:cNvPr id="10" name="Straight Connector 9">
                <a:extLst>
                  <a:ext uri="{FF2B5EF4-FFF2-40B4-BE49-F238E27FC236}">
                    <a16:creationId xmlns:a16="http://schemas.microsoft.com/office/drawing/2014/main" id="{92A1CFB5-EB62-188F-ED67-F2FA8F1F72DD}"/>
                  </a:ext>
                </a:extLst>
              </p:cNvPr>
              <p:cNvCxnSpPr/>
              <p:nvPr/>
            </p:nvCxnSpPr>
            <p:spPr>
              <a:xfrm>
                <a:off x="4800600" y="4419600"/>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EBFC3C-F3F4-D5DA-EB7A-A870023B5C59}"/>
                  </a:ext>
                </a:extLst>
              </p:cNvPr>
              <p:cNvCxnSpPr>
                <a:cxnSpLocks/>
              </p:cNvCxnSpPr>
              <p:nvPr/>
            </p:nvCxnSpPr>
            <p:spPr>
              <a:xfrm>
                <a:off x="4800600" y="6096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8ADD6A-785A-D600-322B-AA5CF3FEC523}"/>
                  </a:ext>
                </a:extLst>
              </p:cNvPr>
              <p:cNvCxnSpPr/>
              <p:nvPr/>
            </p:nvCxnSpPr>
            <p:spPr>
              <a:xfrm flipV="1">
                <a:off x="5038725" y="4557749"/>
                <a:ext cx="1524000" cy="1219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96C252-D35D-AC20-9E9F-334285A68CA7}"/>
                  </a:ext>
                </a:extLst>
              </p:cNvPr>
              <p:cNvSpPr txBox="1"/>
              <p:nvPr/>
            </p:nvSpPr>
            <p:spPr>
              <a:xfrm>
                <a:off x="3276600" y="4259887"/>
                <a:ext cx="1524000" cy="523220"/>
              </a:xfrm>
              <a:prstGeom prst="rect">
                <a:avLst/>
              </a:prstGeom>
              <a:noFill/>
            </p:spPr>
            <p:txBody>
              <a:bodyPr wrap="square" rtlCol="0">
                <a:spAutoFit/>
              </a:bodyPr>
              <a:lstStyle/>
              <a:p>
                <a:pPr algn="r"/>
                <a:r>
                  <a:rPr lang="en-US" sz="1400" dirty="0"/>
                  <a:t>Unexpected inflation</a:t>
                </a:r>
              </a:p>
            </p:txBody>
          </p:sp>
          <p:sp>
            <p:nvSpPr>
              <p:cNvPr id="20" name="TextBox 19">
                <a:extLst>
                  <a:ext uri="{FF2B5EF4-FFF2-40B4-BE49-F238E27FC236}">
                    <a16:creationId xmlns:a16="http://schemas.microsoft.com/office/drawing/2014/main" id="{5A093AC6-DADC-3225-5868-AEA1BEED8853}"/>
                  </a:ext>
                </a:extLst>
              </p:cNvPr>
              <p:cNvSpPr txBox="1"/>
              <p:nvPr/>
            </p:nvSpPr>
            <p:spPr>
              <a:xfrm>
                <a:off x="5562601" y="6166747"/>
                <a:ext cx="1524000" cy="307777"/>
              </a:xfrm>
              <a:prstGeom prst="rect">
                <a:avLst/>
              </a:prstGeom>
              <a:noFill/>
            </p:spPr>
            <p:txBody>
              <a:bodyPr wrap="square" rtlCol="0">
                <a:spAutoFit/>
              </a:bodyPr>
              <a:lstStyle/>
              <a:p>
                <a:pPr algn="r"/>
                <a:r>
                  <a:rPr lang="en-US" sz="1400" dirty="0"/>
                  <a:t>Output gap</a:t>
                </a:r>
              </a:p>
            </p:txBody>
          </p:sp>
          <p:sp>
            <p:nvSpPr>
              <p:cNvPr id="21" name="TextBox 20">
                <a:extLst>
                  <a:ext uri="{FF2B5EF4-FFF2-40B4-BE49-F238E27FC236}">
                    <a16:creationId xmlns:a16="http://schemas.microsoft.com/office/drawing/2014/main" id="{476D7DF6-0DC1-FF23-ECDB-ECDD40077949}"/>
                  </a:ext>
                </a:extLst>
              </p:cNvPr>
              <p:cNvSpPr txBox="1"/>
              <p:nvPr/>
            </p:nvSpPr>
            <p:spPr>
              <a:xfrm>
                <a:off x="6562725" y="4340801"/>
                <a:ext cx="981075" cy="523220"/>
              </a:xfrm>
              <a:prstGeom prst="rect">
                <a:avLst/>
              </a:prstGeom>
              <a:noFill/>
            </p:spPr>
            <p:txBody>
              <a:bodyPr wrap="square" rtlCol="0">
                <a:spAutoFit/>
              </a:bodyPr>
              <a:lstStyle/>
              <a:p>
                <a:r>
                  <a:rPr lang="en-US" sz="1400" dirty="0">
                    <a:solidFill>
                      <a:schemeClr val="tx2"/>
                    </a:solidFill>
                  </a:rPr>
                  <a:t>Phillips Curve</a:t>
                </a:r>
              </a:p>
            </p:txBody>
          </p:sp>
        </p:grpSp>
        <p:sp>
          <p:nvSpPr>
            <p:cNvPr id="22" name="Oval 21">
              <a:extLst>
                <a:ext uri="{FF2B5EF4-FFF2-40B4-BE49-F238E27FC236}">
                  <a16:creationId xmlns:a16="http://schemas.microsoft.com/office/drawing/2014/main" id="{F71D13A8-EF97-2515-535D-B23897FF82EB}"/>
                </a:ext>
              </a:extLst>
            </p:cNvPr>
            <p:cNvSpPr/>
            <p:nvPr/>
          </p:nvSpPr>
          <p:spPr>
            <a:xfrm>
              <a:off x="8290319" y="4577636"/>
              <a:ext cx="125414" cy="125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Arrow: Down 22">
            <a:extLst>
              <a:ext uri="{FF2B5EF4-FFF2-40B4-BE49-F238E27FC236}">
                <a16:creationId xmlns:a16="http://schemas.microsoft.com/office/drawing/2014/main" id="{13465D22-C0EF-0396-02A7-16512DD4A311}"/>
              </a:ext>
            </a:extLst>
          </p:cNvPr>
          <p:cNvSpPr/>
          <p:nvPr/>
        </p:nvSpPr>
        <p:spPr>
          <a:xfrm>
            <a:off x="8153397" y="3296530"/>
            <a:ext cx="304005" cy="57150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B79DA040-9C73-F595-F950-8A0A44D620FC}"/>
              </a:ext>
            </a:extLst>
          </p:cNvPr>
          <p:cNvSpPr/>
          <p:nvPr/>
        </p:nvSpPr>
        <p:spPr>
          <a:xfrm rot="16200000">
            <a:off x="9355090" y="4412372"/>
            <a:ext cx="304005" cy="5341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919EEF-3EBE-4CF8-796F-258C755F065D}"/>
              </a:ext>
            </a:extLst>
          </p:cNvPr>
          <p:cNvSpPr txBox="1"/>
          <p:nvPr/>
        </p:nvSpPr>
        <p:spPr>
          <a:xfrm>
            <a:off x="9821063" y="3993062"/>
            <a:ext cx="2215349" cy="1477328"/>
          </a:xfrm>
          <a:prstGeom prst="rect">
            <a:avLst/>
          </a:prstGeom>
          <a:noFill/>
        </p:spPr>
        <p:txBody>
          <a:bodyPr wrap="square" rtlCol="0">
            <a:spAutoFit/>
          </a:bodyPr>
          <a:lstStyle/>
          <a:p>
            <a:r>
              <a:rPr lang="en-US" b="1" dirty="0">
                <a:solidFill>
                  <a:schemeClr val="accent1"/>
                </a:solidFill>
              </a:rPr>
              <a:t>Phillips curve:</a:t>
            </a:r>
            <a:br>
              <a:rPr lang="en-US" b="1" dirty="0">
                <a:solidFill>
                  <a:schemeClr val="accent1"/>
                </a:solidFill>
              </a:rPr>
            </a:br>
            <a:r>
              <a:rPr lang="en-US" dirty="0"/>
              <a:t>No change in output gap</a:t>
            </a:r>
          </a:p>
          <a:p>
            <a:r>
              <a:rPr lang="en-US" b="1" dirty="0">
                <a:solidFill>
                  <a:srgbClr val="C00000"/>
                </a:solidFill>
                <a:latin typeface="Cambria" panose="02040503050406030204" pitchFamily="18" charset="0"/>
                <a:ea typeface="Cambria" panose="02040503050406030204" pitchFamily="18" charset="0"/>
              </a:rPr>
              <a:t>⇒ </a:t>
            </a:r>
            <a:r>
              <a:rPr lang="en-US" b="1" dirty="0">
                <a:solidFill>
                  <a:srgbClr val="C00000"/>
                </a:solidFill>
                <a:highlight>
                  <a:srgbClr val="FFFF00"/>
                </a:highlight>
              </a:rPr>
              <a:t>No change in inflation</a:t>
            </a:r>
          </a:p>
        </p:txBody>
      </p:sp>
    </p:spTree>
    <p:extLst>
      <p:ext uri="{BB962C8B-B14F-4D97-AF65-F5344CB8AC3E}">
        <p14:creationId xmlns:p14="http://schemas.microsoft.com/office/powerpoint/2010/main" val="18431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22" presetClass="entr" presetSubtype="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animBg="1"/>
      <p:bldP spid="33" grpId="0"/>
      <p:bldP spid="34" grpId="0"/>
      <p:bldP spid="37" grpId="0"/>
      <p:bldP spid="23" grpId="0" animBg="1"/>
      <p:bldP spid="27"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DD7-585E-FD73-67ED-47D15C26A35D}"/>
              </a:ext>
            </a:extLst>
          </p:cNvPr>
          <p:cNvSpPr>
            <a:spLocks noGrp="1"/>
          </p:cNvSpPr>
          <p:nvPr>
            <p:ph type="title"/>
          </p:nvPr>
        </p:nvSpPr>
        <p:spPr/>
        <p:txBody>
          <a:bodyPr/>
          <a:lstStyle/>
          <a:p>
            <a:r>
              <a:rPr lang="en-US" dirty="0"/>
              <a:t>Inflation since 1970</a:t>
            </a:r>
          </a:p>
        </p:txBody>
      </p:sp>
      <p:sp>
        <p:nvSpPr>
          <p:cNvPr id="4" name="Footer Placeholder 3">
            <a:extLst>
              <a:ext uri="{FF2B5EF4-FFF2-40B4-BE49-F238E27FC236}">
                <a16:creationId xmlns:a16="http://schemas.microsoft.com/office/drawing/2014/main" id="{93AF891A-8FD0-5A28-C403-68915F71C274}"/>
              </a:ext>
            </a:extLst>
          </p:cNvPr>
          <p:cNvSpPr>
            <a:spLocks noGrp="1"/>
          </p:cNvSpPr>
          <p:nvPr>
            <p:ph type="ftr" sz="quarter" idx="10"/>
          </p:nvPr>
        </p:nvSpPr>
        <p:spPr/>
        <p:txBody>
          <a:bodyPr/>
          <a:lstStyle/>
          <a:p>
            <a:pPr>
              <a:defRPr/>
            </a:pPr>
            <a:r>
              <a:rPr lang="en-US"/>
              <a:t>Justin Wolfers, </a:t>
            </a:r>
            <a:r>
              <a:rPr lang="en-US" i="1"/>
              <a:t>Lessons from the 2020s inflation</a:t>
            </a:r>
            <a:endParaRPr lang="en-US" i="1" dirty="0"/>
          </a:p>
        </p:txBody>
      </p:sp>
      <p:sp>
        <p:nvSpPr>
          <p:cNvPr id="5" name="Slide Number Placeholder 4">
            <a:extLst>
              <a:ext uri="{FF2B5EF4-FFF2-40B4-BE49-F238E27FC236}">
                <a16:creationId xmlns:a16="http://schemas.microsoft.com/office/drawing/2014/main" id="{6E46A616-F102-419E-F4C2-5C5C553AF4A1}"/>
              </a:ext>
            </a:extLst>
          </p:cNvPr>
          <p:cNvSpPr>
            <a:spLocks noGrp="1"/>
          </p:cNvSpPr>
          <p:nvPr>
            <p:ph type="sldNum" sz="quarter" idx="11"/>
          </p:nvPr>
        </p:nvSpPr>
        <p:spPr/>
        <p:txBody>
          <a:bodyPr/>
          <a:lstStyle/>
          <a:p>
            <a:pPr>
              <a:defRPr/>
            </a:pPr>
            <a:fld id="{0BBD0AB2-84B4-4C76-8D92-7F4270B150FE}" type="slidenum">
              <a:rPr lang="en-US" smtClean="0"/>
              <a:pPr>
                <a:defRPr/>
              </a:pPr>
              <a:t>2</a:t>
            </a:fld>
            <a:endParaRPr lang="en-US"/>
          </a:p>
        </p:txBody>
      </p:sp>
      <p:pic>
        <p:nvPicPr>
          <p:cNvPr id="8" name="Content Placeholder 7" descr="Chart&#10;&#10;Description automatically generated">
            <a:extLst>
              <a:ext uri="{FF2B5EF4-FFF2-40B4-BE49-F238E27FC236}">
                <a16:creationId xmlns:a16="http://schemas.microsoft.com/office/drawing/2014/main" id="{C3E26525-4373-A1E3-5BDD-0B1C035674FF}"/>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1233" y="64644"/>
            <a:ext cx="11739767" cy="6793356"/>
          </a:xfrm>
        </p:spPr>
      </p:pic>
    </p:spTree>
    <p:extLst>
      <p:ext uri="{BB962C8B-B14F-4D97-AF65-F5344CB8AC3E}">
        <p14:creationId xmlns:p14="http://schemas.microsoft.com/office/powerpoint/2010/main" val="429453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68D3-0759-2D04-98BD-6176979B3C4C}"/>
              </a:ext>
            </a:extLst>
          </p:cNvPr>
          <p:cNvSpPr>
            <a:spLocks noGrp="1"/>
          </p:cNvSpPr>
          <p:nvPr>
            <p:ph type="title"/>
          </p:nvPr>
        </p:nvSpPr>
        <p:spPr/>
        <p:txBody>
          <a:bodyPr/>
          <a:lstStyle/>
          <a:p>
            <a:r>
              <a:rPr lang="en-US" dirty="0"/>
              <a:t>Supply shock #2: Supply chains disruptions raised transport costs</a:t>
            </a:r>
          </a:p>
        </p:txBody>
      </p:sp>
      <p:sp>
        <p:nvSpPr>
          <p:cNvPr id="4" name="Footer Placeholder 3">
            <a:extLst>
              <a:ext uri="{FF2B5EF4-FFF2-40B4-BE49-F238E27FC236}">
                <a16:creationId xmlns:a16="http://schemas.microsoft.com/office/drawing/2014/main" id="{E9BBE959-1DEA-B783-5BA0-53507D37FC61}"/>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FB6B549C-BFB4-53E3-284E-F93241A0425F}"/>
              </a:ext>
            </a:extLst>
          </p:cNvPr>
          <p:cNvSpPr>
            <a:spLocks noGrp="1"/>
          </p:cNvSpPr>
          <p:nvPr>
            <p:ph type="sldNum" sz="quarter" idx="11"/>
          </p:nvPr>
        </p:nvSpPr>
        <p:spPr/>
        <p:txBody>
          <a:bodyPr/>
          <a:lstStyle/>
          <a:p>
            <a:pPr>
              <a:defRPr/>
            </a:pPr>
            <a:fld id="{0BBD0AB2-84B4-4C76-8D92-7F4270B150FE}" type="slidenum">
              <a:rPr lang="en-US" smtClean="0"/>
              <a:pPr>
                <a:defRPr/>
              </a:pPr>
              <a:t>20</a:t>
            </a:fld>
            <a:endParaRPr lang="en-US"/>
          </a:p>
        </p:txBody>
      </p:sp>
      <p:pic>
        <p:nvPicPr>
          <p:cNvPr id="10" name="Content Placeholder 9" descr="Graphical user interface&#10;&#10;Description automatically generated">
            <a:extLst>
              <a:ext uri="{FF2B5EF4-FFF2-40B4-BE49-F238E27FC236}">
                <a16:creationId xmlns:a16="http://schemas.microsoft.com/office/drawing/2014/main" id="{D10A4E05-406C-F8EE-5449-943567832AF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894906"/>
            <a:ext cx="11553494" cy="5963094"/>
          </a:xfrm>
        </p:spPr>
      </p:pic>
    </p:spTree>
    <p:extLst>
      <p:ext uri="{BB962C8B-B14F-4D97-AF65-F5344CB8AC3E}">
        <p14:creationId xmlns:p14="http://schemas.microsoft.com/office/powerpoint/2010/main" val="58397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D3A0-A14B-441A-8BB5-7B4726695434}"/>
              </a:ext>
            </a:extLst>
          </p:cNvPr>
          <p:cNvSpPr>
            <a:spLocks noGrp="1"/>
          </p:cNvSpPr>
          <p:nvPr>
            <p:ph type="title"/>
          </p:nvPr>
        </p:nvSpPr>
        <p:spPr>
          <a:xfrm>
            <a:off x="203199" y="152400"/>
            <a:ext cx="11949957" cy="685800"/>
          </a:xfrm>
        </p:spPr>
        <p:txBody>
          <a:bodyPr/>
          <a:lstStyle/>
          <a:p>
            <a:r>
              <a:rPr lang="en-US" dirty="0"/>
              <a:t>Supply shock #3: Russia’s invasion of Ukraine pushed up energy prices</a:t>
            </a:r>
          </a:p>
        </p:txBody>
      </p:sp>
      <p:sp>
        <p:nvSpPr>
          <p:cNvPr id="4" name="Footer Placeholder 3">
            <a:extLst>
              <a:ext uri="{FF2B5EF4-FFF2-40B4-BE49-F238E27FC236}">
                <a16:creationId xmlns:a16="http://schemas.microsoft.com/office/drawing/2014/main" id="{CDD88B57-4FF0-B0A7-A02A-F6F576BC10BC}"/>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83CF9588-2D41-6152-D711-BCE3CD09915B}"/>
              </a:ext>
            </a:extLst>
          </p:cNvPr>
          <p:cNvSpPr>
            <a:spLocks noGrp="1"/>
          </p:cNvSpPr>
          <p:nvPr>
            <p:ph type="sldNum" sz="quarter" idx="11"/>
          </p:nvPr>
        </p:nvSpPr>
        <p:spPr/>
        <p:txBody>
          <a:bodyPr/>
          <a:lstStyle/>
          <a:p>
            <a:pPr>
              <a:defRPr/>
            </a:pPr>
            <a:fld id="{0BBD0AB2-84B4-4C76-8D92-7F4270B150FE}" type="slidenum">
              <a:rPr lang="en-US" smtClean="0"/>
              <a:pPr>
                <a:defRPr/>
              </a:pPr>
              <a:t>21</a:t>
            </a:fld>
            <a:endParaRPr lang="en-US"/>
          </a:p>
        </p:txBody>
      </p:sp>
      <p:pic>
        <p:nvPicPr>
          <p:cNvPr id="8" name="Content Placeholder 7" descr="Chart&#10;&#10;Description automatically generated">
            <a:extLst>
              <a:ext uri="{FF2B5EF4-FFF2-40B4-BE49-F238E27FC236}">
                <a16:creationId xmlns:a16="http://schemas.microsoft.com/office/drawing/2014/main" id="{F5A3CE02-2714-48D3-4D6F-2D3E6FB0E81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5598" y="865631"/>
            <a:ext cx="11531602" cy="5951795"/>
          </a:xfrm>
        </p:spPr>
      </p:pic>
    </p:spTree>
    <p:extLst>
      <p:ext uri="{BB962C8B-B14F-4D97-AF65-F5344CB8AC3E}">
        <p14:creationId xmlns:p14="http://schemas.microsoft.com/office/powerpoint/2010/main" val="238360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0420-2408-E19E-ACB6-29D6EDB53600}"/>
              </a:ext>
            </a:extLst>
          </p:cNvPr>
          <p:cNvSpPr>
            <a:spLocks noGrp="1"/>
          </p:cNvSpPr>
          <p:nvPr>
            <p:ph type="title"/>
          </p:nvPr>
        </p:nvSpPr>
        <p:spPr/>
        <p:txBody>
          <a:bodyPr/>
          <a:lstStyle/>
          <a:p>
            <a:r>
              <a:rPr lang="en-US" dirty="0"/>
              <a:t>Supply shock #4: Were fears of a wage-price spiral realized?</a:t>
            </a:r>
          </a:p>
        </p:txBody>
      </p:sp>
      <p:pic>
        <p:nvPicPr>
          <p:cNvPr id="8" name="Content Placeholder 7" descr="Diagram&#10;&#10;Description automatically generated">
            <a:extLst>
              <a:ext uri="{FF2B5EF4-FFF2-40B4-BE49-F238E27FC236}">
                <a16:creationId xmlns:a16="http://schemas.microsoft.com/office/drawing/2014/main" id="{15452334-26F4-2C9A-3611-B16E6401064E}"/>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r="2656"/>
          <a:stretch/>
        </p:blipFill>
        <p:spPr>
          <a:xfrm>
            <a:off x="213919" y="1337967"/>
            <a:ext cx="4071720" cy="4834233"/>
          </a:xfrm>
        </p:spPr>
      </p:pic>
      <p:sp>
        <p:nvSpPr>
          <p:cNvPr id="5" name="Slide Number Placeholder 4">
            <a:extLst>
              <a:ext uri="{FF2B5EF4-FFF2-40B4-BE49-F238E27FC236}">
                <a16:creationId xmlns:a16="http://schemas.microsoft.com/office/drawing/2014/main" id="{EC92B13E-9AD6-A59C-E785-F8FB2D260BEF}"/>
              </a:ext>
            </a:extLst>
          </p:cNvPr>
          <p:cNvSpPr>
            <a:spLocks noGrp="1"/>
          </p:cNvSpPr>
          <p:nvPr>
            <p:ph type="sldNum" sz="quarter" idx="11"/>
          </p:nvPr>
        </p:nvSpPr>
        <p:spPr/>
        <p:txBody>
          <a:bodyPr/>
          <a:lstStyle/>
          <a:p>
            <a:pPr>
              <a:defRPr/>
            </a:pPr>
            <a:fld id="{0BBD0AB2-84B4-4C76-8D92-7F4270B150FE}" type="slidenum">
              <a:rPr lang="en-US" smtClean="0"/>
              <a:pPr>
                <a:defRPr/>
              </a:pPr>
              <a:t>22</a:t>
            </a:fld>
            <a:endParaRPr lang="en-US"/>
          </a:p>
        </p:txBody>
      </p:sp>
      <p:sp>
        <p:nvSpPr>
          <p:cNvPr id="16" name="Rectangle 15">
            <a:extLst>
              <a:ext uri="{FF2B5EF4-FFF2-40B4-BE49-F238E27FC236}">
                <a16:creationId xmlns:a16="http://schemas.microsoft.com/office/drawing/2014/main" id="{A0DF62DE-B10B-4292-B43C-99185BF14065}"/>
              </a:ext>
            </a:extLst>
          </p:cNvPr>
          <p:cNvSpPr/>
          <p:nvPr/>
        </p:nvSpPr>
        <p:spPr>
          <a:xfrm>
            <a:off x="609600" y="6248400"/>
            <a:ext cx="11368482" cy="53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 histogram&#10;&#10;Description automatically generated">
            <a:extLst>
              <a:ext uri="{FF2B5EF4-FFF2-40B4-BE49-F238E27FC236}">
                <a16:creationId xmlns:a16="http://schemas.microsoft.com/office/drawing/2014/main" id="{710EC778-C569-827C-7324-5E1AA75FCB73}"/>
              </a:ext>
            </a:extLst>
          </p:cNvPr>
          <p:cNvPicPr>
            <a:picLocks noChangeAspect="1"/>
          </p:cNvPicPr>
          <p:nvPr/>
        </p:nvPicPr>
        <p:blipFill rotWithShape="1">
          <a:blip r:embed="rId3">
            <a:extLst>
              <a:ext uri="{28A0092B-C50C-407E-A947-70E740481C1C}">
                <a14:useLocalDpi xmlns:a14="http://schemas.microsoft.com/office/drawing/2010/main" val="0"/>
              </a:ext>
            </a:extLst>
          </a:blip>
          <a:srcRect b="6975"/>
          <a:stretch/>
        </p:blipFill>
        <p:spPr>
          <a:xfrm>
            <a:off x="5659833" y="904568"/>
            <a:ext cx="6515100" cy="3128080"/>
          </a:xfrm>
          <a:prstGeom prst="rect">
            <a:avLst/>
          </a:prstGeom>
        </p:spPr>
      </p:pic>
      <p:sp>
        <p:nvSpPr>
          <p:cNvPr id="17" name="TextBox 16">
            <a:extLst>
              <a:ext uri="{FF2B5EF4-FFF2-40B4-BE49-F238E27FC236}">
                <a16:creationId xmlns:a16="http://schemas.microsoft.com/office/drawing/2014/main" id="{4F60CF1E-3043-A73D-6EC2-89F4114B2BD4}"/>
              </a:ext>
            </a:extLst>
          </p:cNvPr>
          <p:cNvSpPr txBox="1"/>
          <p:nvPr/>
        </p:nvSpPr>
        <p:spPr>
          <a:xfrm>
            <a:off x="4474565" y="2209800"/>
            <a:ext cx="1460098" cy="615553"/>
          </a:xfrm>
          <a:prstGeom prst="rect">
            <a:avLst/>
          </a:prstGeom>
          <a:noFill/>
        </p:spPr>
        <p:txBody>
          <a:bodyPr wrap="square" rtlCol="0">
            <a:spAutoFit/>
          </a:bodyPr>
          <a:lstStyle/>
          <a:p>
            <a:pPr algn="ctr"/>
            <a:r>
              <a:rPr lang="en-US" b="1" dirty="0"/>
              <a:t>Then</a:t>
            </a:r>
            <a:r>
              <a:rPr lang="en-US" dirty="0"/>
              <a:t> →</a:t>
            </a:r>
            <a:br>
              <a:rPr lang="en-US" dirty="0"/>
            </a:br>
            <a:r>
              <a:rPr lang="en-US" sz="1600" dirty="0"/>
              <a:t>(It happened)</a:t>
            </a:r>
            <a:endParaRPr lang="en-US" dirty="0"/>
          </a:p>
        </p:txBody>
      </p:sp>
      <p:pic>
        <p:nvPicPr>
          <p:cNvPr id="6" name="Picture 5" descr="Chart, line chart&#10;&#10;Description automatically generated">
            <a:extLst>
              <a:ext uri="{FF2B5EF4-FFF2-40B4-BE49-F238E27FC236}">
                <a16:creationId xmlns:a16="http://schemas.microsoft.com/office/drawing/2014/main" id="{A4370AA8-7A23-91C4-B929-688DBB652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845474"/>
            <a:ext cx="6427318" cy="3317326"/>
          </a:xfrm>
          <a:prstGeom prst="rect">
            <a:avLst/>
          </a:prstGeom>
        </p:spPr>
      </p:pic>
      <p:sp>
        <p:nvSpPr>
          <p:cNvPr id="18" name="TextBox 17">
            <a:extLst>
              <a:ext uri="{FF2B5EF4-FFF2-40B4-BE49-F238E27FC236}">
                <a16:creationId xmlns:a16="http://schemas.microsoft.com/office/drawing/2014/main" id="{C7C1F149-A241-0410-3456-4F40D876FF87}"/>
              </a:ext>
            </a:extLst>
          </p:cNvPr>
          <p:cNvSpPr txBox="1"/>
          <p:nvPr/>
        </p:nvSpPr>
        <p:spPr>
          <a:xfrm>
            <a:off x="4312231" y="5210126"/>
            <a:ext cx="1622432" cy="615553"/>
          </a:xfrm>
          <a:prstGeom prst="rect">
            <a:avLst/>
          </a:prstGeom>
          <a:noFill/>
        </p:spPr>
        <p:txBody>
          <a:bodyPr wrap="square" rtlCol="0">
            <a:spAutoFit/>
          </a:bodyPr>
          <a:lstStyle/>
          <a:p>
            <a:pPr algn="ctr"/>
            <a:r>
              <a:rPr lang="en-US" b="1" dirty="0"/>
              <a:t>Now</a:t>
            </a:r>
            <a:r>
              <a:rPr lang="en-US" dirty="0"/>
              <a:t> →</a:t>
            </a:r>
          </a:p>
          <a:p>
            <a:pPr algn="ctr"/>
            <a:r>
              <a:rPr lang="en-US" sz="1600" dirty="0"/>
              <a:t>(Looks unlikely)</a:t>
            </a:r>
          </a:p>
        </p:txBody>
      </p:sp>
    </p:spTree>
    <p:extLst>
      <p:ext uri="{BB962C8B-B14F-4D97-AF65-F5344CB8AC3E}">
        <p14:creationId xmlns:p14="http://schemas.microsoft.com/office/powerpoint/2010/main" val="225502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066-D5A0-8542-90B8-73DAB5827868}"/>
              </a:ext>
            </a:extLst>
          </p:cNvPr>
          <p:cNvSpPr>
            <a:spLocks noGrp="1"/>
          </p:cNvSpPr>
          <p:nvPr>
            <p:ph type="title"/>
          </p:nvPr>
        </p:nvSpPr>
        <p:spPr>
          <a:xfrm>
            <a:off x="203200" y="152400"/>
            <a:ext cx="11785600" cy="685800"/>
          </a:xfrm>
        </p:spPr>
        <p:txBody>
          <a:bodyPr/>
          <a:lstStyle/>
          <a:p>
            <a:r>
              <a:rPr lang="en-US" dirty="0"/>
              <a:t>One more possibility</a:t>
            </a:r>
          </a:p>
        </p:txBody>
      </p:sp>
      <p:sp>
        <p:nvSpPr>
          <p:cNvPr id="4" name="Footer Placeholder 3">
            <a:extLst>
              <a:ext uri="{FF2B5EF4-FFF2-40B4-BE49-F238E27FC236}">
                <a16:creationId xmlns:a16="http://schemas.microsoft.com/office/drawing/2014/main" id="{352D7ABB-0318-9818-DBAC-51F3EE745450}"/>
              </a:ext>
            </a:extLst>
          </p:cNvPr>
          <p:cNvSpPr>
            <a:spLocks noGrp="1"/>
          </p:cNvSpPr>
          <p:nvPr>
            <p:ph type="ftr" sz="quarter" idx="10"/>
          </p:nvPr>
        </p:nvSpPr>
        <p:spPr>
          <a:xfrm>
            <a:off x="609600" y="6416675"/>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9EDA7DB7-8D5D-7B22-C529-D56DFE4949DC}"/>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23</a:t>
            </a:fld>
            <a:endParaRPr lang="en-US"/>
          </a:p>
        </p:txBody>
      </p:sp>
      <p:sp>
        <p:nvSpPr>
          <p:cNvPr id="8" name="AutoShape 6">
            <a:extLst>
              <a:ext uri="{FF2B5EF4-FFF2-40B4-BE49-F238E27FC236}">
                <a16:creationId xmlns:a16="http://schemas.microsoft.com/office/drawing/2014/main" id="{12F92941-EBF1-3A91-E423-50A95885943C}"/>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Rounded Corners 10">
            <a:extLst>
              <a:ext uri="{FF2B5EF4-FFF2-40B4-BE49-F238E27FC236}">
                <a16:creationId xmlns:a16="http://schemas.microsoft.com/office/drawing/2014/main" id="{50F5D90A-615E-D16D-63D9-6DF3DAE3B95E}"/>
              </a:ext>
            </a:extLst>
          </p:cNvPr>
          <p:cNvSpPr/>
          <p:nvPr/>
        </p:nvSpPr>
        <p:spPr>
          <a:xfrm>
            <a:off x="203200" y="1752600"/>
            <a:ext cx="2590800" cy="1447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Expected inflation</a:t>
            </a:r>
          </a:p>
        </p:txBody>
      </p:sp>
      <p:sp>
        <p:nvSpPr>
          <p:cNvPr id="13" name="Rectangle: Rounded Corners 12">
            <a:extLst>
              <a:ext uri="{FF2B5EF4-FFF2-40B4-BE49-F238E27FC236}">
                <a16:creationId xmlns:a16="http://schemas.microsoft.com/office/drawing/2014/main" id="{12D739AE-643E-325E-8B11-F67C172B26C2}"/>
              </a:ext>
            </a:extLst>
          </p:cNvPr>
          <p:cNvSpPr/>
          <p:nvPr/>
        </p:nvSpPr>
        <p:spPr>
          <a:xfrm>
            <a:off x="4711700" y="1761332"/>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Demand-pull inflation</a:t>
            </a:r>
          </a:p>
        </p:txBody>
      </p:sp>
      <p:sp>
        <p:nvSpPr>
          <p:cNvPr id="14" name="Rectangle: Rounded Corners 13">
            <a:extLst>
              <a:ext uri="{FF2B5EF4-FFF2-40B4-BE49-F238E27FC236}">
                <a16:creationId xmlns:a16="http://schemas.microsoft.com/office/drawing/2014/main" id="{47AC3C23-4ACB-D2F7-6344-7E1F43CEE17C}"/>
              </a:ext>
            </a:extLst>
          </p:cNvPr>
          <p:cNvSpPr/>
          <p:nvPr/>
        </p:nvSpPr>
        <p:spPr>
          <a:xfrm>
            <a:off x="9220200" y="1752600"/>
            <a:ext cx="25908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Cost-push inflation</a:t>
            </a:r>
          </a:p>
        </p:txBody>
      </p:sp>
      <p:sp>
        <p:nvSpPr>
          <p:cNvPr id="18" name="TextBox 17">
            <a:extLst>
              <a:ext uri="{FF2B5EF4-FFF2-40B4-BE49-F238E27FC236}">
                <a16:creationId xmlns:a16="http://schemas.microsoft.com/office/drawing/2014/main" id="{963263EA-36F7-965B-63BC-741AC02828F3}"/>
              </a:ext>
            </a:extLst>
          </p:cNvPr>
          <p:cNvSpPr txBox="1"/>
          <p:nvPr/>
        </p:nvSpPr>
        <p:spPr>
          <a:xfrm>
            <a:off x="219242" y="892314"/>
            <a:ext cx="11591758" cy="707886"/>
          </a:xfrm>
          <a:prstGeom prst="rect">
            <a:avLst/>
          </a:prstGeom>
          <a:noFill/>
        </p:spPr>
        <p:txBody>
          <a:bodyPr wrap="square" rtlCol="0">
            <a:spAutoFit/>
          </a:bodyPr>
          <a:lstStyle/>
          <a:p>
            <a:r>
              <a:rPr lang="en-US" sz="4000" b="1" dirty="0"/>
              <a:t>Inflation = </a:t>
            </a:r>
          </a:p>
        </p:txBody>
      </p:sp>
      <p:sp>
        <p:nvSpPr>
          <p:cNvPr id="20" name="TextBox 19">
            <a:extLst>
              <a:ext uri="{FF2B5EF4-FFF2-40B4-BE49-F238E27FC236}">
                <a16:creationId xmlns:a16="http://schemas.microsoft.com/office/drawing/2014/main" id="{4BCDC65E-4745-6783-75DF-3B39A475AF78}"/>
              </a:ext>
            </a:extLst>
          </p:cNvPr>
          <p:cNvSpPr txBox="1"/>
          <p:nvPr/>
        </p:nvSpPr>
        <p:spPr>
          <a:xfrm>
            <a:off x="3130550" y="2122557"/>
            <a:ext cx="1228558" cy="707886"/>
          </a:xfrm>
          <a:prstGeom prst="rect">
            <a:avLst/>
          </a:prstGeom>
          <a:noFill/>
        </p:spPr>
        <p:txBody>
          <a:bodyPr wrap="square" rtlCol="0">
            <a:spAutoFit/>
          </a:bodyPr>
          <a:lstStyle/>
          <a:p>
            <a:pPr algn="ctr"/>
            <a:r>
              <a:rPr lang="en-US" sz="4000" b="1" dirty="0"/>
              <a:t>+</a:t>
            </a:r>
          </a:p>
        </p:txBody>
      </p:sp>
      <p:sp>
        <p:nvSpPr>
          <p:cNvPr id="21" name="TextBox 20">
            <a:extLst>
              <a:ext uri="{FF2B5EF4-FFF2-40B4-BE49-F238E27FC236}">
                <a16:creationId xmlns:a16="http://schemas.microsoft.com/office/drawing/2014/main" id="{D74ABAED-4940-4FFE-9C55-E2F22E7B67AC}"/>
              </a:ext>
            </a:extLst>
          </p:cNvPr>
          <p:cNvSpPr txBox="1"/>
          <p:nvPr/>
        </p:nvSpPr>
        <p:spPr>
          <a:xfrm>
            <a:off x="7611979" y="2100015"/>
            <a:ext cx="1228558" cy="707886"/>
          </a:xfrm>
          <a:prstGeom prst="rect">
            <a:avLst/>
          </a:prstGeom>
          <a:noFill/>
        </p:spPr>
        <p:txBody>
          <a:bodyPr wrap="square" rtlCol="0">
            <a:spAutoFit/>
          </a:bodyPr>
          <a:lstStyle/>
          <a:p>
            <a:pPr algn="ctr"/>
            <a:r>
              <a:rPr lang="en-US" sz="4000" b="1" dirty="0"/>
              <a:t>+</a:t>
            </a:r>
          </a:p>
        </p:txBody>
      </p:sp>
      <p:sp>
        <p:nvSpPr>
          <p:cNvPr id="9" name="TextBox 8">
            <a:extLst>
              <a:ext uri="{FF2B5EF4-FFF2-40B4-BE49-F238E27FC236}">
                <a16:creationId xmlns:a16="http://schemas.microsoft.com/office/drawing/2014/main" id="{79C27819-281E-BBC7-657E-E6E3D9CA5806}"/>
              </a:ext>
            </a:extLst>
          </p:cNvPr>
          <p:cNvSpPr txBox="1"/>
          <p:nvPr/>
        </p:nvSpPr>
        <p:spPr>
          <a:xfrm>
            <a:off x="2971800" y="4423956"/>
            <a:ext cx="1524000" cy="707886"/>
          </a:xfrm>
          <a:prstGeom prst="rect">
            <a:avLst/>
          </a:prstGeom>
          <a:noFill/>
        </p:spPr>
        <p:txBody>
          <a:bodyPr wrap="square">
            <a:spAutoFit/>
          </a:bodyPr>
          <a:lstStyle/>
          <a:p>
            <a:pPr algn="ctr"/>
            <a:r>
              <a:rPr lang="en-US" sz="4000" b="1" dirty="0"/>
              <a:t>+</a:t>
            </a:r>
          </a:p>
        </p:txBody>
      </p:sp>
      <p:sp>
        <p:nvSpPr>
          <p:cNvPr id="10" name="Rectangle: Rounded Corners 9">
            <a:extLst>
              <a:ext uri="{FF2B5EF4-FFF2-40B4-BE49-F238E27FC236}">
                <a16:creationId xmlns:a16="http://schemas.microsoft.com/office/drawing/2014/main" id="{64809278-11F7-05CD-B684-98BFDBAAD80C}"/>
              </a:ext>
            </a:extLst>
          </p:cNvPr>
          <p:cNvSpPr/>
          <p:nvPr/>
        </p:nvSpPr>
        <p:spPr>
          <a:xfrm>
            <a:off x="4673600" y="4092575"/>
            <a:ext cx="2590800"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mj-lt"/>
              </a:rPr>
              <a:t>Measurement error</a:t>
            </a:r>
          </a:p>
        </p:txBody>
      </p:sp>
    </p:spTree>
    <p:extLst>
      <p:ext uri="{BB962C8B-B14F-4D97-AF65-F5344CB8AC3E}">
        <p14:creationId xmlns:p14="http://schemas.microsoft.com/office/powerpoint/2010/main" val="8174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9267-710A-2B4A-EAEE-DC040494829C}"/>
              </a:ext>
            </a:extLst>
          </p:cNvPr>
          <p:cNvSpPr>
            <a:spLocks noGrp="1"/>
          </p:cNvSpPr>
          <p:nvPr>
            <p:ph type="title"/>
          </p:nvPr>
        </p:nvSpPr>
        <p:spPr/>
        <p:txBody>
          <a:bodyPr/>
          <a:lstStyle/>
          <a:p>
            <a:r>
              <a:rPr lang="en-US" dirty="0"/>
              <a:t>Difficulties measuring inflation</a:t>
            </a:r>
          </a:p>
        </p:txBody>
      </p:sp>
      <p:sp>
        <p:nvSpPr>
          <p:cNvPr id="4" name="Footer Placeholder 3">
            <a:extLst>
              <a:ext uri="{FF2B5EF4-FFF2-40B4-BE49-F238E27FC236}">
                <a16:creationId xmlns:a16="http://schemas.microsoft.com/office/drawing/2014/main" id="{101063D3-B63F-F158-4B45-4BE0E70A2E75}"/>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8B203F17-D8B1-CEAB-4302-BCA7995FCAC8}"/>
              </a:ext>
            </a:extLst>
          </p:cNvPr>
          <p:cNvSpPr>
            <a:spLocks noGrp="1"/>
          </p:cNvSpPr>
          <p:nvPr>
            <p:ph type="sldNum" sz="quarter" idx="11"/>
          </p:nvPr>
        </p:nvSpPr>
        <p:spPr/>
        <p:txBody>
          <a:bodyPr/>
          <a:lstStyle/>
          <a:p>
            <a:pPr>
              <a:defRPr/>
            </a:pPr>
            <a:fld id="{0BBD0AB2-84B4-4C76-8D92-7F4270B150FE}" type="slidenum">
              <a:rPr lang="en-US" smtClean="0"/>
              <a:pPr>
                <a:defRPr/>
              </a:pPr>
              <a:t>24</a:t>
            </a:fld>
            <a:endParaRPr lang="en-US"/>
          </a:p>
        </p:txBody>
      </p:sp>
      <p:graphicFrame>
        <p:nvGraphicFramePr>
          <p:cNvPr id="6" name="Table 5">
            <a:extLst>
              <a:ext uri="{FF2B5EF4-FFF2-40B4-BE49-F238E27FC236}">
                <a16:creationId xmlns:a16="http://schemas.microsoft.com/office/drawing/2014/main" id="{86A521D6-73E4-3A8B-CA6A-50EC36B5580E}"/>
              </a:ext>
            </a:extLst>
          </p:cNvPr>
          <p:cNvGraphicFramePr>
            <a:graphicFrameLocks noGrp="1"/>
          </p:cNvGraphicFramePr>
          <p:nvPr>
            <p:extLst>
              <p:ext uri="{D42A27DB-BD31-4B8C-83A1-F6EECF244321}">
                <p14:modId xmlns:p14="http://schemas.microsoft.com/office/powerpoint/2010/main" val="3380008018"/>
              </p:ext>
            </p:extLst>
          </p:nvPr>
        </p:nvGraphicFramePr>
        <p:xfrm>
          <a:off x="212726" y="858384"/>
          <a:ext cx="11785599" cy="4846320"/>
        </p:xfrm>
        <a:graphic>
          <a:graphicData uri="http://schemas.openxmlformats.org/drawingml/2006/table">
            <a:tbl>
              <a:tblPr firstRow="1" bandRow="1">
                <a:tableStyleId>{9D7B26C5-4107-4FEC-AEDC-1716B250A1EF}</a:tableStyleId>
              </a:tblPr>
              <a:tblGrid>
                <a:gridCol w="4283074">
                  <a:extLst>
                    <a:ext uri="{9D8B030D-6E8A-4147-A177-3AD203B41FA5}">
                      <a16:colId xmlns:a16="http://schemas.microsoft.com/office/drawing/2014/main" val="3020580401"/>
                    </a:ext>
                  </a:extLst>
                </a:gridCol>
                <a:gridCol w="3573992">
                  <a:extLst>
                    <a:ext uri="{9D8B030D-6E8A-4147-A177-3AD203B41FA5}">
                      <a16:colId xmlns:a16="http://schemas.microsoft.com/office/drawing/2014/main" val="3792470627"/>
                    </a:ext>
                  </a:extLst>
                </a:gridCol>
                <a:gridCol w="3928533">
                  <a:extLst>
                    <a:ext uri="{9D8B030D-6E8A-4147-A177-3AD203B41FA5}">
                      <a16:colId xmlns:a16="http://schemas.microsoft.com/office/drawing/2014/main" val="1806647532"/>
                    </a:ext>
                  </a:extLst>
                </a:gridCol>
              </a:tblGrid>
              <a:tr h="309028">
                <a:tc>
                  <a:txBody>
                    <a:bodyPr/>
                    <a:lstStyle/>
                    <a:p>
                      <a:endParaRPr lang="en-US" dirty="0">
                        <a:latin typeface="+mj-lt"/>
                      </a:endParaRPr>
                    </a:p>
                  </a:txBody>
                  <a:tcPr/>
                </a:tc>
                <a:tc>
                  <a:txBody>
                    <a:bodyPr/>
                    <a:lstStyle/>
                    <a:p>
                      <a:r>
                        <a:rPr lang="en-US" dirty="0">
                          <a:solidFill>
                            <a:schemeClr val="tx2"/>
                          </a:solidFill>
                          <a:latin typeface="+mj-lt"/>
                        </a:rPr>
                        <a:t>“Normal” times</a:t>
                      </a:r>
                    </a:p>
                  </a:txBody>
                  <a:tcPr/>
                </a:tc>
                <a:tc>
                  <a:txBody>
                    <a:bodyPr/>
                    <a:lstStyle/>
                    <a:p>
                      <a:r>
                        <a:rPr lang="en-US" dirty="0">
                          <a:solidFill>
                            <a:srgbClr val="C00000"/>
                          </a:solidFill>
                          <a:latin typeface="+mj-lt"/>
                        </a:rPr>
                        <a:t>Pandemic</a:t>
                      </a:r>
                    </a:p>
                  </a:txBody>
                  <a:tcPr/>
                </a:tc>
                <a:extLst>
                  <a:ext uri="{0D108BD9-81ED-4DB2-BD59-A6C34878D82A}">
                    <a16:rowId xmlns:a16="http://schemas.microsoft.com/office/drawing/2014/main" val="1122319488"/>
                  </a:ext>
                </a:extLst>
              </a:tr>
              <a:tr h="901331">
                <a:tc>
                  <a:txBody>
                    <a:bodyPr/>
                    <a:lstStyle/>
                    <a:p>
                      <a:r>
                        <a:rPr kumimoji="0" lang="en-US" b="1" kern="1200" dirty="0">
                          <a:solidFill>
                            <a:schemeClr val="tx1"/>
                          </a:solidFill>
                          <a:latin typeface="+mj-lt"/>
                        </a:rPr>
                        <a:t>Substitution bias</a:t>
                      </a:r>
                      <a:br>
                        <a:rPr lang="en-US" dirty="0">
                          <a:latin typeface="+mj-lt"/>
                        </a:rPr>
                      </a:br>
                      <a:r>
                        <a:rPr lang="en-US" sz="1400" dirty="0"/>
                        <a:t>(The CPI is based on a fixed basket of goods and services, but people change what they buy)</a:t>
                      </a:r>
                      <a:endParaRPr lang="en-US" dirty="0"/>
                    </a:p>
                  </a:txBody>
                  <a:tcPr/>
                </a:tc>
                <a:tc>
                  <a:txBody>
                    <a:bodyPr/>
                    <a:lstStyle/>
                    <a:p>
                      <a:r>
                        <a:rPr lang="en-US" sz="1600" dirty="0">
                          <a:solidFill>
                            <a:schemeClr val="tx2"/>
                          </a:solidFill>
                        </a:rPr>
                        <a:t>People buy more of the stuff that’s getting cheaper</a:t>
                      </a:r>
                    </a:p>
                  </a:txBody>
                  <a:tcPr/>
                </a:tc>
                <a:tc>
                  <a:txBody>
                    <a:bodyPr/>
                    <a:lstStyle/>
                    <a:p>
                      <a:r>
                        <a:rPr lang="en-US" sz="1600">
                          <a:solidFill>
                            <a:srgbClr val="C00000"/>
                          </a:solidFill>
                        </a:rPr>
                        <a:t>People bought more essentials (food) whose prices were rising and fewer inessentials (flights) whose prices were falling</a:t>
                      </a:r>
                      <a:endParaRPr lang="en-US" sz="1600" dirty="0">
                        <a:solidFill>
                          <a:srgbClr val="C00000"/>
                        </a:solidFill>
                      </a:endParaRPr>
                    </a:p>
                  </a:txBody>
                  <a:tcPr/>
                </a:tc>
                <a:extLst>
                  <a:ext uri="{0D108BD9-81ED-4DB2-BD59-A6C34878D82A}">
                    <a16:rowId xmlns:a16="http://schemas.microsoft.com/office/drawing/2014/main" val="1589829031"/>
                  </a:ext>
                </a:extLst>
              </a:tr>
              <a:tr h="695312">
                <a:tc>
                  <a:txBody>
                    <a:bodyPr/>
                    <a:lstStyle/>
                    <a:p>
                      <a:r>
                        <a:rPr kumimoji="0" lang="en-US" b="1" kern="1200" dirty="0">
                          <a:solidFill>
                            <a:schemeClr val="tx1"/>
                          </a:solidFill>
                          <a:latin typeface="+mj-lt"/>
                        </a:rPr>
                        <a:t>Discounts</a:t>
                      </a:r>
                      <a:endParaRPr kumimoji="0" lang="en-US" b="1" kern="1200" dirty="0">
                        <a:solidFill>
                          <a:schemeClr val="tx1"/>
                        </a:solidFill>
                        <a:latin typeface="+mj-lt"/>
                        <a:ea typeface="+mn-ea"/>
                        <a:cs typeface="+mn-cs"/>
                      </a:endParaRPr>
                    </a:p>
                  </a:txBody>
                  <a:tcPr/>
                </a:tc>
                <a:tc>
                  <a:txBody>
                    <a:bodyPr/>
                    <a:lstStyle/>
                    <a:p>
                      <a:r>
                        <a:rPr lang="en-US" sz="1600" dirty="0">
                          <a:solidFill>
                            <a:schemeClr val="tx2"/>
                          </a:solidFill>
                        </a:rPr>
                        <a:t>Many discounts offer many opportunities to substitute to cheaper goods</a:t>
                      </a:r>
                    </a:p>
                  </a:txBody>
                  <a:tcPr/>
                </a:tc>
                <a:tc>
                  <a:txBody>
                    <a:bodyPr/>
                    <a:lstStyle/>
                    <a:p>
                      <a:r>
                        <a:rPr lang="en-US" sz="1600">
                          <a:solidFill>
                            <a:srgbClr val="C00000"/>
                          </a:solidFill>
                        </a:rPr>
                        <a:t>Few discounts, and so less substitution</a:t>
                      </a:r>
                      <a:endParaRPr lang="en-US" sz="1600" dirty="0">
                        <a:solidFill>
                          <a:srgbClr val="C00000"/>
                        </a:solidFill>
                      </a:endParaRPr>
                    </a:p>
                  </a:txBody>
                  <a:tcPr/>
                </a:tc>
                <a:extLst>
                  <a:ext uri="{0D108BD9-81ED-4DB2-BD59-A6C34878D82A}">
                    <a16:rowId xmlns:a16="http://schemas.microsoft.com/office/drawing/2014/main" val="3305356054"/>
                  </a:ext>
                </a:extLst>
              </a:tr>
              <a:tr h="669560">
                <a:tc>
                  <a:txBody>
                    <a:bodyPr/>
                    <a:lstStyle/>
                    <a:p>
                      <a:r>
                        <a:rPr kumimoji="0" lang="en-US" b="1" kern="1200" dirty="0">
                          <a:solidFill>
                            <a:schemeClr val="tx1"/>
                          </a:solidFill>
                          <a:latin typeface="+mj-lt"/>
                        </a:rPr>
                        <a:t>Outlet bias</a:t>
                      </a:r>
                      <a:br>
                        <a:rPr lang="en-US" dirty="0"/>
                      </a:br>
                      <a:r>
                        <a:rPr lang="en-US" sz="1400" dirty="0"/>
                        <a:t>(The CPI considers a good from outlet A to be different from the same good from outlet B)</a:t>
                      </a:r>
                      <a:endParaRPr lang="en-US" dirty="0"/>
                    </a:p>
                  </a:txBody>
                  <a:tcPr/>
                </a:tc>
                <a:tc>
                  <a:txBody>
                    <a:bodyPr/>
                    <a:lstStyle/>
                    <a:p>
                      <a:r>
                        <a:rPr lang="en-US" sz="1600" dirty="0">
                          <a:solidFill>
                            <a:schemeClr val="tx2"/>
                          </a:solidFill>
                        </a:rPr>
                        <a:t>Purchase goods at (cheap) in-person stores</a:t>
                      </a:r>
                    </a:p>
                  </a:txBody>
                  <a:tcPr/>
                </a:tc>
                <a:tc>
                  <a:txBody>
                    <a:bodyPr/>
                    <a:lstStyle/>
                    <a:p>
                      <a:r>
                        <a:rPr lang="en-US" sz="1600">
                          <a:solidFill>
                            <a:srgbClr val="C00000"/>
                          </a:solidFill>
                        </a:rPr>
                        <a:t>Purchase from (expensive) delivery services</a:t>
                      </a:r>
                      <a:endParaRPr lang="en-US" sz="1600" dirty="0">
                        <a:solidFill>
                          <a:srgbClr val="C00000"/>
                        </a:solidFill>
                      </a:endParaRPr>
                    </a:p>
                  </a:txBody>
                  <a:tcPr/>
                </a:tc>
                <a:extLst>
                  <a:ext uri="{0D108BD9-81ED-4DB2-BD59-A6C34878D82A}">
                    <a16:rowId xmlns:a16="http://schemas.microsoft.com/office/drawing/2014/main" val="876159293"/>
                  </a:ext>
                </a:extLst>
              </a:tr>
              <a:tr h="669560">
                <a:tc>
                  <a:txBody>
                    <a:bodyPr/>
                    <a:lstStyle/>
                    <a:p>
                      <a:r>
                        <a:rPr kumimoji="0" lang="en-US" b="1" kern="1200" dirty="0">
                          <a:solidFill>
                            <a:schemeClr val="tx1"/>
                          </a:solidFill>
                          <a:latin typeface="+mj-lt"/>
                        </a:rPr>
                        <a:t>Variety bias</a:t>
                      </a:r>
                    </a:p>
                    <a:p>
                      <a:r>
                        <a:rPr lang="en-US" sz="1400" dirty="0"/>
                        <a:t>(A greater variety of goods provides you with more ways to achieve a given standard of living)</a:t>
                      </a:r>
                    </a:p>
                  </a:txBody>
                  <a:tcPr/>
                </a:tc>
                <a:tc>
                  <a:txBody>
                    <a:bodyPr/>
                    <a:lstStyle/>
                    <a:p>
                      <a:r>
                        <a:rPr lang="en-US" sz="1600" dirty="0">
                          <a:solidFill>
                            <a:schemeClr val="tx2"/>
                          </a:solidFill>
                        </a:rPr>
                        <a:t>More varieties are becoming available</a:t>
                      </a:r>
                    </a:p>
                  </a:txBody>
                  <a:tcPr/>
                </a:tc>
                <a:tc>
                  <a:txBody>
                    <a:bodyPr/>
                    <a:lstStyle/>
                    <a:p>
                      <a:r>
                        <a:rPr lang="en-US" sz="1600">
                          <a:solidFill>
                            <a:srgbClr val="C00000"/>
                          </a:solidFill>
                        </a:rPr>
                        <a:t>Fewer varieties of goods were available</a:t>
                      </a:r>
                      <a:endParaRPr lang="en-US" sz="1600" dirty="0">
                        <a:solidFill>
                          <a:srgbClr val="C00000"/>
                        </a:solidFill>
                      </a:endParaRPr>
                    </a:p>
                  </a:txBody>
                  <a:tcPr/>
                </a:tc>
                <a:extLst>
                  <a:ext uri="{0D108BD9-81ED-4DB2-BD59-A6C34878D82A}">
                    <a16:rowId xmlns:a16="http://schemas.microsoft.com/office/drawing/2014/main" val="2858519766"/>
                  </a:ext>
                </a:extLst>
              </a:tr>
              <a:tr h="849826">
                <a:tc>
                  <a:txBody>
                    <a:bodyPr/>
                    <a:lstStyle/>
                    <a:p>
                      <a:r>
                        <a:rPr kumimoji="0" lang="en-US" b="1" kern="1200" dirty="0">
                          <a:solidFill>
                            <a:schemeClr val="tx1"/>
                          </a:solidFill>
                          <a:latin typeface="+mj-lt"/>
                        </a:rPr>
                        <a:t>Stockouts</a:t>
                      </a:r>
                    </a:p>
                    <a:p>
                      <a:r>
                        <a:rPr lang="en-US" sz="1400" dirty="0"/>
                        <a:t>(The CPI ignores goods that are out of stock, effectively saying their prices rose at the average rate. But didn’t their prices effectively rise to $∞?)</a:t>
                      </a:r>
                      <a:endParaRPr kumimoji="0" lang="en-US" sz="1400" b="1" kern="1200" dirty="0">
                        <a:solidFill>
                          <a:schemeClr val="tx1"/>
                        </a:solidFill>
                        <a:latin typeface="+mj-lt"/>
                        <a:ea typeface="+mn-ea"/>
                        <a:cs typeface="+mn-cs"/>
                      </a:endParaRPr>
                    </a:p>
                  </a:txBody>
                  <a:tcPr/>
                </a:tc>
                <a:tc>
                  <a:txBody>
                    <a:bodyPr/>
                    <a:lstStyle/>
                    <a:p>
                      <a:r>
                        <a:rPr lang="en-US" sz="1600" dirty="0">
                          <a:solidFill>
                            <a:schemeClr val="tx2"/>
                          </a:solidFill>
                        </a:rPr>
                        <a:t>Rare</a:t>
                      </a:r>
                    </a:p>
                  </a:txBody>
                  <a:tcPr/>
                </a:tc>
                <a:tc>
                  <a:txBody>
                    <a:bodyPr/>
                    <a:lstStyle/>
                    <a:p>
                      <a:r>
                        <a:rPr lang="en-US" sz="1600" dirty="0">
                          <a:solidFill>
                            <a:srgbClr val="C00000"/>
                          </a:solidFill>
                        </a:rPr>
                        <a:t>What is the price of a dumbbell that you can’t buy?</a:t>
                      </a:r>
                      <a:br>
                        <a:rPr lang="en-US" sz="1600" dirty="0">
                          <a:solidFill>
                            <a:srgbClr val="C00000"/>
                          </a:solidFill>
                        </a:rPr>
                      </a:br>
                      <a:r>
                        <a:rPr lang="en-US" sz="1600" dirty="0">
                          <a:solidFill>
                            <a:srgbClr val="C00000"/>
                          </a:solidFill>
                        </a:rPr>
                        <a:t>Or of childcare that’s unavailable?</a:t>
                      </a:r>
                    </a:p>
                  </a:txBody>
                  <a:tcPr/>
                </a:tc>
                <a:extLst>
                  <a:ext uri="{0D108BD9-81ED-4DB2-BD59-A6C34878D82A}">
                    <a16:rowId xmlns:a16="http://schemas.microsoft.com/office/drawing/2014/main" val="2549036583"/>
                  </a:ext>
                </a:extLst>
              </a:tr>
            </a:tbl>
          </a:graphicData>
        </a:graphic>
      </p:graphicFrame>
      <p:sp>
        <p:nvSpPr>
          <p:cNvPr id="7" name="TextBox 6">
            <a:extLst>
              <a:ext uri="{FF2B5EF4-FFF2-40B4-BE49-F238E27FC236}">
                <a16:creationId xmlns:a16="http://schemas.microsoft.com/office/drawing/2014/main" id="{84F33D22-D92A-636D-301D-A01350ED742C}"/>
              </a:ext>
            </a:extLst>
          </p:cNvPr>
          <p:cNvSpPr txBox="1"/>
          <p:nvPr/>
        </p:nvSpPr>
        <p:spPr>
          <a:xfrm>
            <a:off x="4495800" y="5737524"/>
            <a:ext cx="3429000" cy="646331"/>
          </a:xfrm>
          <a:prstGeom prst="rect">
            <a:avLst/>
          </a:prstGeom>
          <a:noFill/>
          <a:ln w="38100">
            <a:solidFill>
              <a:schemeClr val="tx2"/>
            </a:solidFill>
          </a:ln>
        </p:spPr>
        <p:txBody>
          <a:bodyPr wrap="square" rtlCol="0">
            <a:spAutoFit/>
          </a:bodyPr>
          <a:lstStyle/>
          <a:p>
            <a:pPr algn="ctr"/>
            <a:r>
              <a:rPr lang="en-US" b="1" dirty="0">
                <a:solidFill>
                  <a:schemeClr val="tx2"/>
                </a:solidFill>
                <a:latin typeface="+mn-lt"/>
              </a:rPr>
              <a:t>CPI usually </a:t>
            </a:r>
            <a:r>
              <a:rPr lang="en-US" b="1" u="sng" dirty="0">
                <a:solidFill>
                  <a:schemeClr val="tx2"/>
                </a:solidFill>
                <a:latin typeface="+mn-lt"/>
              </a:rPr>
              <a:t>overstates</a:t>
            </a:r>
            <a:r>
              <a:rPr lang="en-US" b="1" dirty="0">
                <a:solidFill>
                  <a:schemeClr val="tx2"/>
                </a:solidFill>
                <a:latin typeface="+mn-lt"/>
              </a:rPr>
              <a:t> the “true” rise in the cost of living</a:t>
            </a:r>
          </a:p>
        </p:txBody>
      </p:sp>
      <p:sp>
        <p:nvSpPr>
          <p:cNvPr id="3" name="Rectangle 2">
            <a:extLst>
              <a:ext uri="{FF2B5EF4-FFF2-40B4-BE49-F238E27FC236}">
                <a16:creationId xmlns:a16="http://schemas.microsoft.com/office/drawing/2014/main" id="{44CE65A0-8409-BBFD-9BA4-B4753A20A25B}"/>
              </a:ext>
            </a:extLst>
          </p:cNvPr>
          <p:cNvSpPr/>
          <p:nvPr/>
        </p:nvSpPr>
        <p:spPr>
          <a:xfrm>
            <a:off x="8143875" y="891202"/>
            <a:ext cx="3844925" cy="484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8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9267-710A-2B4A-EAEE-DC040494829C}"/>
              </a:ext>
            </a:extLst>
          </p:cNvPr>
          <p:cNvSpPr>
            <a:spLocks noGrp="1"/>
          </p:cNvSpPr>
          <p:nvPr>
            <p:ph type="title"/>
          </p:nvPr>
        </p:nvSpPr>
        <p:spPr/>
        <p:txBody>
          <a:bodyPr/>
          <a:lstStyle/>
          <a:p>
            <a:r>
              <a:rPr lang="en-US" dirty="0"/>
              <a:t>Difficulties measuring inflation</a:t>
            </a:r>
          </a:p>
        </p:txBody>
      </p:sp>
      <p:sp>
        <p:nvSpPr>
          <p:cNvPr id="4" name="Footer Placeholder 3">
            <a:extLst>
              <a:ext uri="{FF2B5EF4-FFF2-40B4-BE49-F238E27FC236}">
                <a16:creationId xmlns:a16="http://schemas.microsoft.com/office/drawing/2014/main" id="{101063D3-B63F-F158-4B45-4BE0E70A2E75}"/>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8B203F17-D8B1-CEAB-4302-BCA7995FCAC8}"/>
              </a:ext>
            </a:extLst>
          </p:cNvPr>
          <p:cNvSpPr>
            <a:spLocks noGrp="1"/>
          </p:cNvSpPr>
          <p:nvPr>
            <p:ph type="sldNum" sz="quarter" idx="11"/>
          </p:nvPr>
        </p:nvSpPr>
        <p:spPr/>
        <p:txBody>
          <a:bodyPr/>
          <a:lstStyle/>
          <a:p>
            <a:pPr>
              <a:defRPr/>
            </a:pPr>
            <a:fld id="{0BBD0AB2-84B4-4C76-8D92-7F4270B150FE}" type="slidenum">
              <a:rPr lang="en-US" smtClean="0"/>
              <a:pPr>
                <a:defRPr/>
              </a:pPr>
              <a:t>25</a:t>
            </a:fld>
            <a:endParaRPr lang="en-US"/>
          </a:p>
        </p:txBody>
      </p:sp>
      <p:graphicFrame>
        <p:nvGraphicFramePr>
          <p:cNvPr id="6" name="Table 5">
            <a:extLst>
              <a:ext uri="{FF2B5EF4-FFF2-40B4-BE49-F238E27FC236}">
                <a16:creationId xmlns:a16="http://schemas.microsoft.com/office/drawing/2014/main" id="{86A521D6-73E4-3A8B-CA6A-50EC36B5580E}"/>
              </a:ext>
            </a:extLst>
          </p:cNvPr>
          <p:cNvGraphicFramePr>
            <a:graphicFrameLocks noGrp="1"/>
          </p:cNvGraphicFramePr>
          <p:nvPr>
            <p:extLst>
              <p:ext uri="{D42A27DB-BD31-4B8C-83A1-F6EECF244321}">
                <p14:modId xmlns:p14="http://schemas.microsoft.com/office/powerpoint/2010/main" val="3055182881"/>
              </p:ext>
            </p:extLst>
          </p:nvPr>
        </p:nvGraphicFramePr>
        <p:xfrm>
          <a:off x="212726" y="858384"/>
          <a:ext cx="11785599" cy="4846320"/>
        </p:xfrm>
        <a:graphic>
          <a:graphicData uri="http://schemas.openxmlformats.org/drawingml/2006/table">
            <a:tbl>
              <a:tblPr firstRow="1" bandRow="1">
                <a:tableStyleId>{9D7B26C5-4107-4FEC-AEDC-1716B250A1EF}</a:tableStyleId>
              </a:tblPr>
              <a:tblGrid>
                <a:gridCol w="4283074">
                  <a:extLst>
                    <a:ext uri="{9D8B030D-6E8A-4147-A177-3AD203B41FA5}">
                      <a16:colId xmlns:a16="http://schemas.microsoft.com/office/drawing/2014/main" val="3020580401"/>
                    </a:ext>
                  </a:extLst>
                </a:gridCol>
                <a:gridCol w="3573992">
                  <a:extLst>
                    <a:ext uri="{9D8B030D-6E8A-4147-A177-3AD203B41FA5}">
                      <a16:colId xmlns:a16="http://schemas.microsoft.com/office/drawing/2014/main" val="3792470627"/>
                    </a:ext>
                  </a:extLst>
                </a:gridCol>
                <a:gridCol w="3928533">
                  <a:extLst>
                    <a:ext uri="{9D8B030D-6E8A-4147-A177-3AD203B41FA5}">
                      <a16:colId xmlns:a16="http://schemas.microsoft.com/office/drawing/2014/main" val="1806647532"/>
                    </a:ext>
                  </a:extLst>
                </a:gridCol>
              </a:tblGrid>
              <a:tr h="309028">
                <a:tc>
                  <a:txBody>
                    <a:bodyPr/>
                    <a:lstStyle/>
                    <a:p>
                      <a:endParaRPr lang="en-US" dirty="0">
                        <a:latin typeface="+mj-lt"/>
                      </a:endParaRPr>
                    </a:p>
                  </a:txBody>
                  <a:tcPr/>
                </a:tc>
                <a:tc>
                  <a:txBody>
                    <a:bodyPr/>
                    <a:lstStyle/>
                    <a:p>
                      <a:r>
                        <a:rPr lang="en-US" dirty="0">
                          <a:solidFill>
                            <a:schemeClr val="tx2"/>
                          </a:solidFill>
                          <a:latin typeface="+mj-lt"/>
                        </a:rPr>
                        <a:t>“Normal” times</a:t>
                      </a:r>
                    </a:p>
                  </a:txBody>
                  <a:tcPr/>
                </a:tc>
                <a:tc>
                  <a:txBody>
                    <a:bodyPr/>
                    <a:lstStyle/>
                    <a:p>
                      <a:r>
                        <a:rPr lang="en-US" dirty="0">
                          <a:solidFill>
                            <a:srgbClr val="C00000"/>
                          </a:solidFill>
                          <a:latin typeface="+mj-lt"/>
                        </a:rPr>
                        <a:t>Pandemic</a:t>
                      </a:r>
                    </a:p>
                  </a:txBody>
                  <a:tcPr/>
                </a:tc>
                <a:extLst>
                  <a:ext uri="{0D108BD9-81ED-4DB2-BD59-A6C34878D82A}">
                    <a16:rowId xmlns:a16="http://schemas.microsoft.com/office/drawing/2014/main" val="1122319488"/>
                  </a:ext>
                </a:extLst>
              </a:tr>
              <a:tr h="901331">
                <a:tc>
                  <a:txBody>
                    <a:bodyPr/>
                    <a:lstStyle/>
                    <a:p>
                      <a:r>
                        <a:rPr kumimoji="0" lang="en-US" b="1" kern="1200" dirty="0">
                          <a:solidFill>
                            <a:schemeClr val="tx1"/>
                          </a:solidFill>
                          <a:latin typeface="+mj-lt"/>
                        </a:rPr>
                        <a:t>Substitution bias</a:t>
                      </a:r>
                      <a:br>
                        <a:rPr lang="en-US" dirty="0">
                          <a:latin typeface="+mj-lt"/>
                        </a:rPr>
                      </a:br>
                      <a:r>
                        <a:rPr lang="en-US" sz="1400" dirty="0"/>
                        <a:t>(The CPI is based on a fixed basket of goods and services, but people change what they buy)</a:t>
                      </a:r>
                      <a:endParaRPr lang="en-US" dirty="0"/>
                    </a:p>
                  </a:txBody>
                  <a:tcPr/>
                </a:tc>
                <a:tc>
                  <a:txBody>
                    <a:bodyPr/>
                    <a:lstStyle/>
                    <a:p>
                      <a:r>
                        <a:rPr lang="en-US" sz="1600" dirty="0">
                          <a:solidFill>
                            <a:schemeClr val="tx2"/>
                          </a:solidFill>
                        </a:rPr>
                        <a:t>People buy more of the stuff that’s getting cheaper</a:t>
                      </a:r>
                    </a:p>
                  </a:txBody>
                  <a:tcPr/>
                </a:tc>
                <a:tc>
                  <a:txBody>
                    <a:bodyPr/>
                    <a:lstStyle/>
                    <a:p>
                      <a:r>
                        <a:rPr lang="en-US" sz="1600" dirty="0">
                          <a:solidFill>
                            <a:srgbClr val="C00000"/>
                          </a:solidFill>
                        </a:rPr>
                        <a:t>People bought more essentials (food) whose prices were rising and fewer inessentials (flights) whose prices were falling</a:t>
                      </a:r>
                    </a:p>
                  </a:txBody>
                  <a:tcPr/>
                </a:tc>
                <a:extLst>
                  <a:ext uri="{0D108BD9-81ED-4DB2-BD59-A6C34878D82A}">
                    <a16:rowId xmlns:a16="http://schemas.microsoft.com/office/drawing/2014/main" val="1589829031"/>
                  </a:ext>
                </a:extLst>
              </a:tr>
              <a:tr h="695312">
                <a:tc>
                  <a:txBody>
                    <a:bodyPr/>
                    <a:lstStyle/>
                    <a:p>
                      <a:r>
                        <a:rPr kumimoji="0" lang="en-US" b="1" kern="1200" dirty="0">
                          <a:solidFill>
                            <a:schemeClr val="tx1"/>
                          </a:solidFill>
                          <a:latin typeface="+mj-lt"/>
                        </a:rPr>
                        <a:t>Discounts</a:t>
                      </a:r>
                      <a:endParaRPr kumimoji="0" lang="en-US" b="1" kern="1200" dirty="0">
                        <a:solidFill>
                          <a:schemeClr val="tx1"/>
                        </a:solidFill>
                        <a:latin typeface="+mj-lt"/>
                        <a:ea typeface="+mn-ea"/>
                        <a:cs typeface="+mn-cs"/>
                      </a:endParaRPr>
                    </a:p>
                  </a:txBody>
                  <a:tcPr/>
                </a:tc>
                <a:tc>
                  <a:txBody>
                    <a:bodyPr/>
                    <a:lstStyle/>
                    <a:p>
                      <a:r>
                        <a:rPr lang="en-US" sz="1600" dirty="0">
                          <a:solidFill>
                            <a:schemeClr val="tx2"/>
                          </a:solidFill>
                        </a:rPr>
                        <a:t>Many discounts offer many opportunities to substitute to cheaper goods</a:t>
                      </a:r>
                    </a:p>
                  </a:txBody>
                  <a:tcPr/>
                </a:tc>
                <a:tc>
                  <a:txBody>
                    <a:bodyPr/>
                    <a:lstStyle/>
                    <a:p>
                      <a:r>
                        <a:rPr lang="en-US" sz="1600" dirty="0">
                          <a:solidFill>
                            <a:srgbClr val="C00000"/>
                          </a:solidFill>
                        </a:rPr>
                        <a:t>Few discounts, and so less substitution</a:t>
                      </a:r>
                    </a:p>
                  </a:txBody>
                  <a:tcPr/>
                </a:tc>
                <a:extLst>
                  <a:ext uri="{0D108BD9-81ED-4DB2-BD59-A6C34878D82A}">
                    <a16:rowId xmlns:a16="http://schemas.microsoft.com/office/drawing/2014/main" val="3305356054"/>
                  </a:ext>
                </a:extLst>
              </a:tr>
              <a:tr h="669560">
                <a:tc>
                  <a:txBody>
                    <a:bodyPr/>
                    <a:lstStyle/>
                    <a:p>
                      <a:r>
                        <a:rPr kumimoji="0" lang="en-US" b="1" kern="1200" dirty="0">
                          <a:solidFill>
                            <a:schemeClr val="tx1"/>
                          </a:solidFill>
                          <a:latin typeface="+mj-lt"/>
                        </a:rPr>
                        <a:t>Outlet bias</a:t>
                      </a:r>
                      <a:br>
                        <a:rPr lang="en-US" dirty="0"/>
                      </a:br>
                      <a:r>
                        <a:rPr lang="en-US" sz="1400" dirty="0"/>
                        <a:t>(The CPI considers a good from outlet A to be different from the same good from outlet B)</a:t>
                      </a:r>
                      <a:endParaRPr lang="en-US" dirty="0"/>
                    </a:p>
                  </a:txBody>
                  <a:tcPr/>
                </a:tc>
                <a:tc>
                  <a:txBody>
                    <a:bodyPr/>
                    <a:lstStyle/>
                    <a:p>
                      <a:r>
                        <a:rPr lang="en-US" sz="1600" dirty="0">
                          <a:solidFill>
                            <a:schemeClr val="tx2"/>
                          </a:solidFill>
                        </a:rPr>
                        <a:t>Purchase goods at (cheap) in-person stores</a:t>
                      </a:r>
                    </a:p>
                  </a:txBody>
                  <a:tcPr/>
                </a:tc>
                <a:tc>
                  <a:txBody>
                    <a:bodyPr/>
                    <a:lstStyle/>
                    <a:p>
                      <a:r>
                        <a:rPr lang="en-US" sz="1600" dirty="0">
                          <a:solidFill>
                            <a:srgbClr val="C00000"/>
                          </a:solidFill>
                        </a:rPr>
                        <a:t>Purchase from (expensive) delivery services</a:t>
                      </a:r>
                    </a:p>
                  </a:txBody>
                  <a:tcPr/>
                </a:tc>
                <a:extLst>
                  <a:ext uri="{0D108BD9-81ED-4DB2-BD59-A6C34878D82A}">
                    <a16:rowId xmlns:a16="http://schemas.microsoft.com/office/drawing/2014/main" val="876159293"/>
                  </a:ext>
                </a:extLst>
              </a:tr>
              <a:tr h="669560">
                <a:tc>
                  <a:txBody>
                    <a:bodyPr/>
                    <a:lstStyle/>
                    <a:p>
                      <a:r>
                        <a:rPr kumimoji="0" lang="en-US" b="1" kern="1200" dirty="0">
                          <a:solidFill>
                            <a:schemeClr val="tx1"/>
                          </a:solidFill>
                          <a:latin typeface="+mj-lt"/>
                        </a:rPr>
                        <a:t>Variety bias</a:t>
                      </a:r>
                    </a:p>
                    <a:p>
                      <a:r>
                        <a:rPr lang="en-US" sz="1400" dirty="0"/>
                        <a:t>(A greater variety of goods provides you with more ways to achieve a given standard of living)</a:t>
                      </a:r>
                    </a:p>
                  </a:txBody>
                  <a:tcPr/>
                </a:tc>
                <a:tc>
                  <a:txBody>
                    <a:bodyPr/>
                    <a:lstStyle/>
                    <a:p>
                      <a:r>
                        <a:rPr lang="en-US" sz="1600" dirty="0">
                          <a:solidFill>
                            <a:schemeClr val="tx2"/>
                          </a:solidFill>
                        </a:rPr>
                        <a:t>More varieties are becoming available</a:t>
                      </a:r>
                    </a:p>
                  </a:txBody>
                  <a:tcPr/>
                </a:tc>
                <a:tc>
                  <a:txBody>
                    <a:bodyPr/>
                    <a:lstStyle/>
                    <a:p>
                      <a:r>
                        <a:rPr lang="en-US" sz="1600" dirty="0">
                          <a:solidFill>
                            <a:srgbClr val="C00000"/>
                          </a:solidFill>
                        </a:rPr>
                        <a:t>Fewer varieties of goods were available</a:t>
                      </a:r>
                    </a:p>
                  </a:txBody>
                  <a:tcPr/>
                </a:tc>
                <a:extLst>
                  <a:ext uri="{0D108BD9-81ED-4DB2-BD59-A6C34878D82A}">
                    <a16:rowId xmlns:a16="http://schemas.microsoft.com/office/drawing/2014/main" val="2858519766"/>
                  </a:ext>
                </a:extLst>
              </a:tr>
              <a:tr h="849826">
                <a:tc>
                  <a:txBody>
                    <a:bodyPr/>
                    <a:lstStyle/>
                    <a:p>
                      <a:r>
                        <a:rPr kumimoji="0" lang="en-US" b="1" kern="1200" dirty="0">
                          <a:solidFill>
                            <a:schemeClr val="tx1"/>
                          </a:solidFill>
                          <a:latin typeface="+mj-lt"/>
                        </a:rPr>
                        <a:t>Stockouts</a:t>
                      </a:r>
                    </a:p>
                    <a:p>
                      <a:r>
                        <a:rPr lang="en-US" sz="1400" dirty="0"/>
                        <a:t>(The CPI ignores goods that are out of stock, effectively saying their prices rose at the average rate. But didn’t their prices effectively rise to $∞?)</a:t>
                      </a:r>
                      <a:endParaRPr kumimoji="0" lang="en-US" sz="1400" b="1" kern="1200" dirty="0">
                        <a:solidFill>
                          <a:schemeClr val="tx1"/>
                        </a:solidFill>
                        <a:latin typeface="+mj-lt"/>
                        <a:ea typeface="+mn-ea"/>
                        <a:cs typeface="+mn-cs"/>
                      </a:endParaRPr>
                    </a:p>
                  </a:txBody>
                  <a:tcPr/>
                </a:tc>
                <a:tc>
                  <a:txBody>
                    <a:bodyPr/>
                    <a:lstStyle/>
                    <a:p>
                      <a:r>
                        <a:rPr lang="en-US" sz="1600" dirty="0">
                          <a:solidFill>
                            <a:schemeClr val="tx2"/>
                          </a:solidFill>
                        </a:rPr>
                        <a:t>Rare</a:t>
                      </a:r>
                    </a:p>
                  </a:txBody>
                  <a:tcPr/>
                </a:tc>
                <a:tc>
                  <a:txBody>
                    <a:bodyPr/>
                    <a:lstStyle/>
                    <a:p>
                      <a:r>
                        <a:rPr lang="en-US" sz="1600" dirty="0">
                          <a:solidFill>
                            <a:srgbClr val="C00000"/>
                          </a:solidFill>
                        </a:rPr>
                        <a:t>What is the price of a dumbbell that you can’t buy?</a:t>
                      </a:r>
                      <a:br>
                        <a:rPr lang="en-US" sz="1600" dirty="0">
                          <a:solidFill>
                            <a:srgbClr val="C00000"/>
                          </a:solidFill>
                        </a:rPr>
                      </a:br>
                      <a:r>
                        <a:rPr lang="en-US" sz="1600" dirty="0">
                          <a:solidFill>
                            <a:srgbClr val="C00000"/>
                          </a:solidFill>
                        </a:rPr>
                        <a:t>Or of childcare that’s unavailable?</a:t>
                      </a:r>
                    </a:p>
                  </a:txBody>
                  <a:tcPr/>
                </a:tc>
                <a:extLst>
                  <a:ext uri="{0D108BD9-81ED-4DB2-BD59-A6C34878D82A}">
                    <a16:rowId xmlns:a16="http://schemas.microsoft.com/office/drawing/2014/main" val="2549036583"/>
                  </a:ext>
                </a:extLst>
              </a:tr>
            </a:tbl>
          </a:graphicData>
        </a:graphic>
      </p:graphicFrame>
      <p:sp>
        <p:nvSpPr>
          <p:cNvPr id="7" name="TextBox 6">
            <a:extLst>
              <a:ext uri="{FF2B5EF4-FFF2-40B4-BE49-F238E27FC236}">
                <a16:creationId xmlns:a16="http://schemas.microsoft.com/office/drawing/2014/main" id="{84F33D22-D92A-636D-301D-A01350ED742C}"/>
              </a:ext>
            </a:extLst>
          </p:cNvPr>
          <p:cNvSpPr txBox="1"/>
          <p:nvPr/>
        </p:nvSpPr>
        <p:spPr>
          <a:xfrm>
            <a:off x="4495800" y="5737524"/>
            <a:ext cx="3429000" cy="646331"/>
          </a:xfrm>
          <a:prstGeom prst="rect">
            <a:avLst/>
          </a:prstGeom>
          <a:noFill/>
        </p:spPr>
        <p:txBody>
          <a:bodyPr wrap="square" rtlCol="0">
            <a:spAutoFit/>
          </a:bodyPr>
          <a:lstStyle/>
          <a:p>
            <a:pPr algn="ctr"/>
            <a:r>
              <a:rPr lang="en-US" b="1" dirty="0">
                <a:solidFill>
                  <a:schemeClr val="tx2"/>
                </a:solidFill>
                <a:latin typeface="+mn-lt"/>
              </a:rPr>
              <a:t>CPI usually </a:t>
            </a:r>
            <a:r>
              <a:rPr lang="en-US" b="1" u="sng" dirty="0">
                <a:solidFill>
                  <a:schemeClr val="tx2"/>
                </a:solidFill>
                <a:latin typeface="+mn-lt"/>
              </a:rPr>
              <a:t>overstates</a:t>
            </a:r>
            <a:r>
              <a:rPr lang="en-US" b="1" dirty="0">
                <a:solidFill>
                  <a:schemeClr val="tx2"/>
                </a:solidFill>
                <a:latin typeface="+mn-lt"/>
              </a:rPr>
              <a:t> the “true” rise in the cost of living</a:t>
            </a:r>
          </a:p>
        </p:txBody>
      </p:sp>
      <p:sp>
        <p:nvSpPr>
          <p:cNvPr id="8" name="TextBox 7">
            <a:extLst>
              <a:ext uri="{FF2B5EF4-FFF2-40B4-BE49-F238E27FC236}">
                <a16:creationId xmlns:a16="http://schemas.microsoft.com/office/drawing/2014/main" id="{8B668B50-F775-4DF0-F729-6D370B52210B}"/>
              </a:ext>
            </a:extLst>
          </p:cNvPr>
          <p:cNvSpPr txBox="1"/>
          <p:nvPr/>
        </p:nvSpPr>
        <p:spPr>
          <a:xfrm>
            <a:off x="8143875" y="5737524"/>
            <a:ext cx="3429000" cy="646331"/>
          </a:xfrm>
          <a:prstGeom prst="rect">
            <a:avLst/>
          </a:prstGeom>
          <a:noFill/>
          <a:ln w="34925">
            <a:solidFill>
              <a:srgbClr val="C00000"/>
            </a:solidFill>
          </a:ln>
        </p:spPr>
        <p:txBody>
          <a:bodyPr wrap="square" rtlCol="0">
            <a:spAutoFit/>
          </a:bodyPr>
          <a:lstStyle/>
          <a:p>
            <a:pPr algn="ctr"/>
            <a:r>
              <a:rPr lang="en-US" b="1" dirty="0">
                <a:solidFill>
                  <a:srgbClr val="C00000"/>
                </a:solidFill>
                <a:latin typeface="+mn-lt"/>
              </a:rPr>
              <a:t>Pandemic CPI </a:t>
            </a:r>
            <a:r>
              <a:rPr lang="en-US" b="1" u="sng" dirty="0">
                <a:solidFill>
                  <a:srgbClr val="C00000"/>
                </a:solidFill>
                <a:latin typeface="+mn-lt"/>
              </a:rPr>
              <a:t>understated</a:t>
            </a:r>
            <a:r>
              <a:rPr lang="en-US" b="1" dirty="0">
                <a:solidFill>
                  <a:srgbClr val="C00000"/>
                </a:solidFill>
                <a:latin typeface="+mn-lt"/>
              </a:rPr>
              <a:t> the “true” rise in the cost of living</a:t>
            </a:r>
          </a:p>
        </p:txBody>
      </p:sp>
      <p:sp>
        <p:nvSpPr>
          <p:cNvPr id="9" name="Title 1">
            <a:extLst>
              <a:ext uri="{FF2B5EF4-FFF2-40B4-BE49-F238E27FC236}">
                <a16:creationId xmlns:a16="http://schemas.microsoft.com/office/drawing/2014/main" id="{69AA77F8-51A3-3589-7E07-D47D8F911366}"/>
              </a:ext>
            </a:extLst>
          </p:cNvPr>
          <p:cNvSpPr txBox="1">
            <a:spLocks/>
          </p:cNvSpPr>
          <p:nvPr/>
        </p:nvSpPr>
        <p:spPr bwMode="auto">
          <a:xfrm>
            <a:off x="5410200" y="152400"/>
            <a:ext cx="1178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b="1" kern="1200">
                <a:solidFill>
                  <a:srgbClr val="638CAE"/>
                </a:solidFill>
                <a:latin typeface="+mj-lt"/>
                <a:ea typeface="+mj-ea"/>
                <a:cs typeface="+mj-cs"/>
              </a:defRPr>
            </a:lvl1pPr>
            <a:lvl2pPr algn="l" rtl="0" eaLnBrk="0" fontAlgn="base" hangingPunct="0">
              <a:spcBef>
                <a:spcPct val="0"/>
              </a:spcBef>
              <a:spcAft>
                <a:spcPct val="0"/>
              </a:spcAft>
              <a:defRPr sz="3200" b="1">
                <a:solidFill>
                  <a:srgbClr val="638CAE"/>
                </a:solidFill>
                <a:latin typeface="Calibri" pitchFamily="34" charset="0"/>
              </a:defRPr>
            </a:lvl2pPr>
            <a:lvl3pPr algn="l" rtl="0" eaLnBrk="0" fontAlgn="base" hangingPunct="0">
              <a:spcBef>
                <a:spcPct val="0"/>
              </a:spcBef>
              <a:spcAft>
                <a:spcPct val="0"/>
              </a:spcAft>
              <a:defRPr sz="3200" b="1">
                <a:solidFill>
                  <a:srgbClr val="638CAE"/>
                </a:solidFill>
                <a:latin typeface="Calibri" pitchFamily="34" charset="0"/>
              </a:defRPr>
            </a:lvl3pPr>
            <a:lvl4pPr algn="l" rtl="0" eaLnBrk="0" fontAlgn="base" hangingPunct="0">
              <a:spcBef>
                <a:spcPct val="0"/>
              </a:spcBef>
              <a:spcAft>
                <a:spcPct val="0"/>
              </a:spcAft>
              <a:defRPr sz="3200" b="1">
                <a:solidFill>
                  <a:srgbClr val="638CAE"/>
                </a:solidFill>
                <a:latin typeface="Calibri" pitchFamily="34" charset="0"/>
              </a:defRPr>
            </a:lvl4pPr>
            <a:lvl5pPr algn="l" rtl="0" eaLnBrk="0" fontAlgn="base" hangingPunct="0">
              <a:spcBef>
                <a:spcPct val="0"/>
              </a:spcBef>
              <a:spcAft>
                <a:spcPct val="0"/>
              </a:spcAft>
              <a:defRPr sz="3200" b="1">
                <a:solidFill>
                  <a:srgbClr val="638CAE"/>
                </a:solidFill>
                <a:latin typeface="Calibri" pitchFamily="34" charset="0"/>
              </a:defRPr>
            </a:lvl5pPr>
            <a:lvl6pPr marL="457200" algn="l" rtl="0" fontAlgn="base">
              <a:spcBef>
                <a:spcPct val="0"/>
              </a:spcBef>
              <a:spcAft>
                <a:spcPct val="0"/>
              </a:spcAft>
              <a:defRPr sz="3200" b="1">
                <a:solidFill>
                  <a:srgbClr val="638CAE"/>
                </a:solidFill>
                <a:latin typeface="Calibri" pitchFamily="34" charset="0"/>
              </a:defRPr>
            </a:lvl6pPr>
            <a:lvl7pPr marL="914400" algn="l" rtl="0" fontAlgn="base">
              <a:spcBef>
                <a:spcPct val="0"/>
              </a:spcBef>
              <a:spcAft>
                <a:spcPct val="0"/>
              </a:spcAft>
              <a:defRPr sz="3200" b="1">
                <a:solidFill>
                  <a:srgbClr val="638CAE"/>
                </a:solidFill>
                <a:latin typeface="Calibri" pitchFamily="34" charset="0"/>
              </a:defRPr>
            </a:lvl7pPr>
            <a:lvl8pPr marL="1371600" algn="l" rtl="0" fontAlgn="base">
              <a:spcBef>
                <a:spcPct val="0"/>
              </a:spcBef>
              <a:spcAft>
                <a:spcPct val="0"/>
              </a:spcAft>
              <a:defRPr sz="3200" b="1">
                <a:solidFill>
                  <a:srgbClr val="638CAE"/>
                </a:solidFill>
                <a:latin typeface="Calibri" pitchFamily="34" charset="0"/>
              </a:defRPr>
            </a:lvl8pPr>
            <a:lvl9pPr marL="1828800" algn="l" rtl="0" fontAlgn="base">
              <a:spcBef>
                <a:spcPct val="0"/>
              </a:spcBef>
              <a:spcAft>
                <a:spcPct val="0"/>
              </a:spcAft>
              <a:defRPr sz="3200" b="1">
                <a:solidFill>
                  <a:srgbClr val="638CAE"/>
                </a:solidFill>
                <a:latin typeface="Calibri" pitchFamily="34" charset="0"/>
              </a:defRPr>
            </a:lvl9pPr>
          </a:lstStyle>
          <a:p>
            <a:r>
              <a:rPr lang="en-US" dirty="0">
                <a:solidFill>
                  <a:srgbClr val="C00000"/>
                </a:solidFill>
              </a:rPr>
              <a:t>… during a global pandemic</a:t>
            </a:r>
          </a:p>
        </p:txBody>
      </p:sp>
    </p:spTree>
    <p:extLst>
      <p:ext uri="{BB962C8B-B14F-4D97-AF65-F5344CB8AC3E}">
        <p14:creationId xmlns:p14="http://schemas.microsoft.com/office/powerpoint/2010/main" val="40432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B603-A3E3-C7CD-79AB-3FDFCF16EA49}"/>
              </a:ext>
            </a:extLst>
          </p:cNvPr>
          <p:cNvSpPr>
            <a:spLocks noGrp="1"/>
          </p:cNvSpPr>
          <p:nvPr>
            <p:ph type="title"/>
          </p:nvPr>
        </p:nvSpPr>
        <p:spPr/>
        <p:txBody>
          <a:bodyPr/>
          <a:lstStyle/>
          <a:p>
            <a:r>
              <a:rPr lang="en-US" dirty="0"/>
              <a:t>Difficulties measuring inflation through a pandemic</a:t>
            </a:r>
          </a:p>
        </p:txBody>
      </p:sp>
      <p:sp>
        <p:nvSpPr>
          <p:cNvPr id="5" name="Slide Number Placeholder 4">
            <a:extLst>
              <a:ext uri="{FF2B5EF4-FFF2-40B4-BE49-F238E27FC236}">
                <a16:creationId xmlns:a16="http://schemas.microsoft.com/office/drawing/2014/main" id="{17C3F426-24AF-BF27-6795-E890A52E3660}"/>
              </a:ext>
            </a:extLst>
          </p:cNvPr>
          <p:cNvSpPr>
            <a:spLocks noGrp="1"/>
          </p:cNvSpPr>
          <p:nvPr>
            <p:ph type="sldNum" sz="quarter" idx="11"/>
          </p:nvPr>
        </p:nvSpPr>
        <p:spPr/>
        <p:txBody>
          <a:bodyPr/>
          <a:lstStyle/>
          <a:p>
            <a:pPr>
              <a:defRPr/>
            </a:pPr>
            <a:fld id="{0BBD0AB2-84B4-4C76-8D92-7F4270B150FE}" type="slidenum">
              <a:rPr lang="en-US" smtClean="0"/>
              <a:pPr>
                <a:defRPr/>
              </a:pPr>
              <a:t>26</a:t>
            </a:fld>
            <a:endParaRPr lang="en-US"/>
          </a:p>
        </p:txBody>
      </p:sp>
      <p:grpSp>
        <p:nvGrpSpPr>
          <p:cNvPr id="14" name="Group 13">
            <a:extLst>
              <a:ext uri="{FF2B5EF4-FFF2-40B4-BE49-F238E27FC236}">
                <a16:creationId xmlns:a16="http://schemas.microsoft.com/office/drawing/2014/main" id="{E60C0AE6-C996-A30E-6275-680DD2189190}"/>
              </a:ext>
            </a:extLst>
          </p:cNvPr>
          <p:cNvGrpSpPr/>
          <p:nvPr/>
        </p:nvGrpSpPr>
        <p:grpSpPr>
          <a:xfrm>
            <a:off x="132519" y="895350"/>
            <a:ext cx="4363282" cy="1964897"/>
            <a:chOff x="6216650" y="924183"/>
            <a:chExt cx="5963482" cy="2685507"/>
          </a:xfrm>
        </p:grpSpPr>
        <p:pic>
          <p:nvPicPr>
            <p:cNvPr id="7" name="Picture 6">
              <a:extLst>
                <a:ext uri="{FF2B5EF4-FFF2-40B4-BE49-F238E27FC236}">
                  <a16:creationId xmlns:a16="http://schemas.microsoft.com/office/drawing/2014/main" id="{7E18200A-5545-1F46-A1B9-B4E1B85AF728}"/>
                </a:ext>
              </a:extLst>
            </p:cNvPr>
            <p:cNvPicPr>
              <a:picLocks noChangeAspect="1"/>
            </p:cNvPicPr>
            <p:nvPr/>
          </p:nvPicPr>
          <p:blipFill>
            <a:blip r:embed="rId3"/>
            <a:stretch>
              <a:fillRect/>
            </a:stretch>
          </p:blipFill>
          <p:spPr>
            <a:xfrm>
              <a:off x="6216650" y="1143000"/>
              <a:ext cx="5963482" cy="2048161"/>
            </a:xfrm>
            <a:prstGeom prst="rect">
              <a:avLst/>
            </a:prstGeom>
          </p:spPr>
        </p:pic>
        <p:pic>
          <p:nvPicPr>
            <p:cNvPr id="9" name="Picture 8">
              <a:extLst>
                <a:ext uri="{FF2B5EF4-FFF2-40B4-BE49-F238E27FC236}">
                  <a16:creationId xmlns:a16="http://schemas.microsoft.com/office/drawing/2014/main" id="{967A067E-F5F6-AC7A-EDCF-4E5373DB16BC}"/>
                </a:ext>
              </a:extLst>
            </p:cNvPr>
            <p:cNvPicPr>
              <a:picLocks noChangeAspect="1"/>
            </p:cNvPicPr>
            <p:nvPr/>
          </p:nvPicPr>
          <p:blipFill>
            <a:blip r:embed="rId4"/>
            <a:stretch>
              <a:fillRect/>
            </a:stretch>
          </p:blipFill>
          <p:spPr>
            <a:xfrm>
              <a:off x="6216650" y="3104795"/>
              <a:ext cx="1495634" cy="504895"/>
            </a:xfrm>
            <a:prstGeom prst="rect">
              <a:avLst/>
            </a:prstGeom>
          </p:spPr>
        </p:pic>
        <p:pic>
          <p:nvPicPr>
            <p:cNvPr id="11" name="Picture 10">
              <a:extLst>
                <a:ext uri="{FF2B5EF4-FFF2-40B4-BE49-F238E27FC236}">
                  <a16:creationId xmlns:a16="http://schemas.microsoft.com/office/drawing/2014/main" id="{FC0CDFCE-F69E-3EFE-D171-DEBD9BA42D46}"/>
                </a:ext>
              </a:extLst>
            </p:cNvPr>
            <p:cNvPicPr>
              <a:picLocks noChangeAspect="1"/>
            </p:cNvPicPr>
            <p:nvPr/>
          </p:nvPicPr>
          <p:blipFill rotWithShape="1">
            <a:blip r:embed="rId5"/>
            <a:srcRect b="7220"/>
            <a:stretch/>
          </p:blipFill>
          <p:spPr>
            <a:xfrm>
              <a:off x="6324600" y="924183"/>
              <a:ext cx="2019582" cy="371217"/>
            </a:xfrm>
            <a:prstGeom prst="rect">
              <a:avLst/>
            </a:prstGeom>
          </p:spPr>
        </p:pic>
      </p:grpSp>
      <p:sp>
        <p:nvSpPr>
          <p:cNvPr id="15" name="TextBox 14">
            <a:extLst>
              <a:ext uri="{FF2B5EF4-FFF2-40B4-BE49-F238E27FC236}">
                <a16:creationId xmlns:a16="http://schemas.microsoft.com/office/drawing/2014/main" id="{F8B0D4B4-BDCE-6F12-5C38-54E954C5D6BD}"/>
              </a:ext>
            </a:extLst>
          </p:cNvPr>
          <p:cNvSpPr txBox="1"/>
          <p:nvPr/>
        </p:nvSpPr>
        <p:spPr>
          <a:xfrm>
            <a:off x="0" y="6611145"/>
            <a:ext cx="10351332" cy="261610"/>
          </a:xfrm>
          <a:prstGeom prst="rect">
            <a:avLst/>
          </a:prstGeom>
          <a:noFill/>
        </p:spPr>
        <p:txBody>
          <a:bodyPr wrap="square" rtlCol="0">
            <a:spAutoFit/>
          </a:bodyPr>
          <a:lstStyle/>
          <a:p>
            <a:r>
              <a:rPr lang="en-US" sz="1100" dirty="0">
                <a:solidFill>
                  <a:schemeClr val="bg1">
                    <a:lumMod val="50000"/>
                  </a:schemeClr>
                </a:solidFill>
              </a:rPr>
              <a:t>Source: </a:t>
            </a:r>
            <a:r>
              <a:rPr lang="en-US" sz="1100" dirty="0">
                <a:solidFill>
                  <a:schemeClr val="bg1">
                    <a:lumMod val="50000"/>
                  </a:schemeClr>
                </a:solidFill>
                <a:hlinkClick r:id="rId6"/>
              </a:rPr>
              <a:t>https://www.nytimes.com/2020/09/02/business/inflation-worse-pandemic-coronavirus.html</a:t>
            </a:r>
            <a:r>
              <a:rPr lang="en-US" sz="1100" dirty="0">
                <a:solidFill>
                  <a:schemeClr val="bg1">
                    <a:lumMod val="50000"/>
                  </a:schemeClr>
                </a:solidFill>
              </a:rPr>
              <a:t> </a:t>
            </a:r>
          </a:p>
        </p:txBody>
      </p:sp>
      <p:sp>
        <p:nvSpPr>
          <p:cNvPr id="10" name="TextBox 9">
            <a:extLst>
              <a:ext uri="{FF2B5EF4-FFF2-40B4-BE49-F238E27FC236}">
                <a16:creationId xmlns:a16="http://schemas.microsoft.com/office/drawing/2014/main" id="{ADB25AEC-BB16-AA6E-A61E-A9758D17BBFE}"/>
              </a:ext>
            </a:extLst>
          </p:cNvPr>
          <p:cNvSpPr txBox="1"/>
          <p:nvPr/>
        </p:nvSpPr>
        <p:spPr>
          <a:xfrm>
            <a:off x="182927" y="2937870"/>
            <a:ext cx="4150948" cy="3387852"/>
          </a:xfrm>
          <a:prstGeom prst="rect">
            <a:avLst/>
          </a:prstGeom>
          <a:noFill/>
        </p:spPr>
        <p:txBody>
          <a:bodyPr wrap="square">
            <a:normAutofit fontScale="92500" lnSpcReduction="10000"/>
          </a:bodyPr>
          <a:lstStyle/>
          <a:p>
            <a:pPr marL="0" indent="0">
              <a:buNone/>
            </a:pPr>
            <a:r>
              <a:rPr lang="en-US" sz="2200" b="1" dirty="0">
                <a:solidFill>
                  <a:srgbClr val="638CAE"/>
                </a:solidFill>
                <a:latin typeface="+mj-lt"/>
                <a:ea typeface="+mj-ea"/>
                <a:cs typeface="+mj-cs"/>
              </a:rPr>
              <a:t>Argument: </a:t>
            </a:r>
            <a:r>
              <a:rPr lang="en-US" sz="2200" dirty="0">
                <a:latin typeface="+mn-lt"/>
                <a:cs typeface="+mn-cs"/>
              </a:rPr>
              <a:t>The pandemic made economic life more expensive in ways not counted by the CPI</a:t>
            </a:r>
          </a:p>
          <a:p>
            <a:pPr marL="0" indent="0">
              <a:buNone/>
            </a:pPr>
            <a:endParaRPr lang="en-US" sz="2200" dirty="0">
              <a:latin typeface="+mn-lt"/>
              <a:cs typeface="+mn-cs"/>
            </a:endParaRPr>
          </a:p>
          <a:p>
            <a:pPr marL="0" indent="0">
              <a:buNone/>
            </a:pPr>
            <a:r>
              <a:rPr lang="en-US" sz="2200" b="1" dirty="0">
                <a:solidFill>
                  <a:srgbClr val="638CAE"/>
                </a:solidFill>
                <a:latin typeface="+mj-lt"/>
                <a:ea typeface="+mj-ea"/>
                <a:cs typeface="+mj-cs"/>
              </a:rPr>
              <a:t>Implications: </a:t>
            </a:r>
          </a:p>
          <a:p>
            <a:pPr marL="457200" indent="-457200">
              <a:buFont typeface="+mj-lt"/>
              <a:buAutoNum type="arabicPeriod"/>
            </a:pPr>
            <a:r>
              <a:rPr lang="en-US" sz="2200" dirty="0">
                <a:solidFill>
                  <a:srgbClr val="C00000"/>
                </a:solidFill>
                <a:latin typeface="+mn-lt"/>
                <a:cs typeface="+mn-cs"/>
              </a:rPr>
              <a:t>Official measures understated true inflation through 2020</a:t>
            </a:r>
          </a:p>
          <a:p>
            <a:pPr marL="457200" indent="-457200">
              <a:buFont typeface="+mj-lt"/>
              <a:buAutoNum type="arabicPeriod"/>
            </a:pPr>
            <a:r>
              <a:rPr lang="en-US" sz="2200" dirty="0">
                <a:solidFill>
                  <a:schemeClr val="accent1"/>
                </a:solidFill>
                <a:latin typeface="+mn-lt"/>
                <a:cs typeface="+mn-cs"/>
              </a:rPr>
              <a:t>As pandemic measures unwound, official measures overstated the true rate of inflation through 2021/22</a:t>
            </a:r>
          </a:p>
        </p:txBody>
      </p:sp>
      <p:pic>
        <p:nvPicPr>
          <p:cNvPr id="6" name="Picture 5" descr="A picture containing timeline&#10;&#10;Description automatically generated">
            <a:extLst>
              <a:ext uri="{FF2B5EF4-FFF2-40B4-BE49-F238E27FC236}">
                <a16:creationId xmlns:a16="http://schemas.microsoft.com/office/drawing/2014/main" id="{1C48ECD8-41C5-32E5-47BE-703015B1D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4785" y="867918"/>
            <a:ext cx="7199656" cy="5457804"/>
          </a:xfrm>
          <a:prstGeom prst="rect">
            <a:avLst/>
          </a:prstGeom>
        </p:spPr>
      </p:pic>
      <p:sp>
        <p:nvSpPr>
          <p:cNvPr id="4" name="Footer Placeholder 3">
            <a:extLst>
              <a:ext uri="{FF2B5EF4-FFF2-40B4-BE49-F238E27FC236}">
                <a16:creationId xmlns:a16="http://schemas.microsoft.com/office/drawing/2014/main" id="{17E5CB4D-2757-57D5-A055-D5AAC229B531}"/>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Tree>
    <p:extLst>
      <p:ext uri="{BB962C8B-B14F-4D97-AF65-F5344CB8AC3E}">
        <p14:creationId xmlns:p14="http://schemas.microsoft.com/office/powerpoint/2010/main" val="408514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066-D5A0-8542-90B8-73DAB5827868}"/>
              </a:ext>
            </a:extLst>
          </p:cNvPr>
          <p:cNvSpPr>
            <a:spLocks noGrp="1"/>
          </p:cNvSpPr>
          <p:nvPr>
            <p:ph type="title"/>
          </p:nvPr>
        </p:nvSpPr>
        <p:spPr>
          <a:xfrm>
            <a:off x="203200" y="152400"/>
            <a:ext cx="11785600" cy="685800"/>
          </a:xfrm>
        </p:spPr>
        <p:txBody>
          <a:bodyPr/>
          <a:lstStyle/>
          <a:p>
            <a:r>
              <a:rPr lang="en-US" dirty="0"/>
              <a:t>One more possibility</a:t>
            </a:r>
          </a:p>
        </p:txBody>
      </p:sp>
      <p:sp>
        <p:nvSpPr>
          <p:cNvPr id="4" name="Footer Placeholder 3">
            <a:extLst>
              <a:ext uri="{FF2B5EF4-FFF2-40B4-BE49-F238E27FC236}">
                <a16:creationId xmlns:a16="http://schemas.microsoft.com/office/drawing/2014/main" id="{352D7ABB-0318-9818-DBAC-51F3EE745450}"/>
              </a:ext>
            </a:extLst>
          </p:cNvPr>
          <p:cNvSpPr>
            <a:spLocks noGrp="1"/>
          </p:cNvSpPr>
          <p:nvPr>
            <p:ph type="ftr" sz="quarter" idx="10"/>
          </p:nvPr>
        </p:nvSpPr>
        <p:spPr>
          <a:xfrm>
            <a:off x="609600" y="6416675"/>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9EDA7DB7-8D5D-7B22-C529-D56DFE4949DC}"/>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27</a:t>
            </a:fld>
            <a:endParaRPr lang="en-US"/>
          </a:p>
        </p:txBody>
      </p:sp>
      <p:sp>
        <p:nvSpPr>
          <p:cNvPr id="8" name="AutoShape 6">
            <a:extLst>
              <a:ext uri="{FF2B5EF4-FFF2-40B4-BE49-F238E27FC236}">
                <a16:creationId xmlns:a16="http://schemas.microsoft.com/office/drawing/2014/main" id="{12F92941-EBF1-3A91-E423-50A95885943C}"/>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Rounded Corners 10">
            <a:extLst>
              <a:ext uri="{FF2B5EF4-FFF2-40B4-BE49-F238E27FC236}">
                <a16:creationId xmlns:a16="http://schemas.microsoft.com/office/drawing/2014/main" id="{50F5D90A-615E-D16D-63D9-6DF3DAE3B95E}"/>
              </a:ext>
            </a:extLst>
          </p:cNvPr>
          <p:cNvSpPr/>
          <p:nvPr/>
        </p:nvSpPr>
        <p:spPr>
          <a:xfrm>
            <a:off x="203200" y="1752600"/>
            <a:ext cx="2590800" cy="1447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Expected inflation</a:t>
            </a:r>
          </a:p>
        </p:txBody>
      </p:sp>
      <p:sp>
        <p:nvSpPr>
          <p:cNvPr id="13" name="Rectangle: Rounded Corners 12">
            <a:extLst>
              <a:ext uri="{FF2B5EF4-FFF2-40B4-BE49-F238E27FC236}">
                <a16:creationId xmlns:a16="http://schemas.microsoft.com/office/drawing/2014/main" id="{12D739AE-643E-325E-8B11-F67C172B26C2}"/>
              </a:ext>
            </a:extLst>
          </p:cNvPr>
          <p:cNvSpPr/>
          <p:nvPr/>
        </p:nvSpPr>
        <p:spPr>
          <a:xfrm>
            <a:off x="4711700" y="1761332"/>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Demand-pull inflation</a:t>
            </a:r>
          </a:p>
        </p:txBody>
      </p:sp>
      <p:sp>
        <p:nvSpPr>
          <p:cNvPr id="14" name="Rectangle: Rounded Corners 13">
            <a:extLst>
              <a:ext uri="{FF2B5EF4-FFF2-40B4-BE49-F238E27FC236}">
                <a16:creationId xmlns:a16="http://schemas.microsoft.com/office/drawing/2014/main" id="{47AC3C23-4ACB-D2F7-6344-7E1F43CEE17C}"/>
              </a:ext>
            </a:extLst>
          </p:cNvPr>
          <p:cNvSpPr/>
          <p:nvPr/>
        </p:nvSpPr>
        <p:spPr>
          <a:xfrm>
            <a:off x="9220200" y="1752600"/>
            <a:ext cx="25908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Cost-push inflation</a:t>
            </a:r>
          </a:p>
        </p:txBody>
      </p:sp>
      <p:sp>
        <p:nvSpPr>
          <p:cNvPr id="18" name="TextBox 17">
            <a:extLst>
              <a:ext uri="{FF2B5EF4-FFF2-40B4-BE49-F238E27FC236}">
                <a16:creationId xmlns:a16="http://schemas.microsoft.com/office/drawing/2014/main" id="{963263EA-36F7-965B-63BC-741AC02828F3}"/>
              </a:ext>
            </a:extLst>
          </p:cNvPr>
          <p:cNvSpPr txBox="1"/>
          <p:nvPr/>
        </p:nvSpPr>
        <p:spPr>
          <a:xfrm>
            <a:off x="219242" y="892314"/>
            <a:ext cx="11591758" cy="707886"/>
          </a:xfrm>
          <a:prstGeom prst="rect">
            <a:avLst/>
          </a:prstGeom>
          <a:noFill/>
        </p:spPr>
        <p:txBody>
          <a:bodyPr wrap="square" rtlCol="0">
            <a:spAutoFit/>
          </a:bodyPr>
          <a:lstStyle/>
          <a:p>
            <a:r>
              <a:rPr lang="en-US" sz="4000" b="1" dirty="0"/>
              <a:t>Inflation = </a:t>
            </a:r>
          </a:p>
        </p:txBody>
      </p:sp>
      <p:sp>
        <p:nvSpPr>
          <p:cNvPr id="20" name="TextBox 19">
            <a:extLst>
              <a:ext uri="{FF2B5EF4-FFF2-40B4-BE49-F238E27FC236}">
                <a16:creationId xmlns:a16="http://schemas.microsoft.com/office/drawing/2014/main" id="{4BCDC65E-4745-6783-75DF-3B39A475AF78}"/>
              </a:ext>
            </a:extLst>
          </p:cNvPr>
          <p:cNvSpPr txBox="1"/>
          <p:nvPr/>
        </p:nvSpPr>
        <p:spPr>
          <a:xfrm>
            <a:off x="3130550" y="2122557"/>
            <a:ext cx="1228558" cy="707886"/>
          </a:xfrm>
          <a:prstGeom prst="rect">
            <a:avLst/>
          </a:prstGeom>
          <a:noFill/>
        </p:spPr>
        <p:txBody>
          <a:bodyPr wrap="square" rtlCol="0">
            <a:spAutoFit/>
          </a:bodyPr>
          <a:lstStyle/>
          <a:p>
            <a:pPr algn="ctr"/>
            <a:r>
              <a:rPr lang="en-US" sz="4000" b="1" dirty="0"/>
              <a:t>+</a:t>
            </a:r>
          </a:p>
        </p:txBody>
      </p:sp>
      <p:sp>
        <p:nvSpPr>
          <p:cNvPr id="21" name="TextBox 20">
            <a:extLst>
              <a:ext uri="{FF2B5EF4-FFF2-40B4-BE49-F238E27FC236}">
                <a16:creationId xmlns:a16="http://schemas.microsoft.com/office/drawing/2014/main" id="{D74ABAED-4940-4FFE-9C55-E2F22E7B67AC}"/>
              </a:ext>
            </a:extLst>
          </p:cNvPr>
          <p:cNvSpPr txBox="1"/>
          <p:nvPr/>
        </p:nvSpPr>
        <p:spPr>
          <a:xfrm>
            <a:off x="7611979" y="2100015"/>
            <a:ext cx="1228558" cy="707886"/>
          </a:xfrm>
          <a:prstGeom prst="rect">
            <a:avLst/>
          </a:prstGeom>
          <a:noFill/>
        </p:spPr>
        <p:txBody>
          <a:bodyPr wrap="square" rtlCol="0">
            <a:spAutoFit/>
          </a:bodyPr>
          <a:lstStyle/>
          <a:p>
            <a:pPr algn="ctr"/>
            <a:r>
              <a:rPr lang="en-US" sz="4000" b="1" dirty="0"/>
              <a:t>+</a:t>
            </a:r>
          </a:p>
        </p:txBody>
      </p:sp>
      <p:sp>
        <p:nvSpPr>
          <p:cNvPr id="9" name="TextBox 8">
            <a:extLst>
              <a:ext uri="{FF2B5EF4-FFF2-40B4-BE49-F238E27FC236}">
                <a16:creationId xmlns:a16="http://schemas.microsoft.com/office/drawing/2014/main" id="{79C27819-281E-BBC7-657E-E6E3D9CA5806}"/>
              </a:ext>
            </a:extLst>
          </p:cNvPr>
          <p:cNvSpPr txBox="1"/>
          <p:nvPr/>
        </p:nvSpPr>
        <p:spPr>
          <a:xfrm>
            <a:off x="2971800" y="4423956"/>
            <a:ext cx="1524000" cy="707886"/>
          </a:xfrm>
          <a:prstGeom prst="rect">
            <a:avLst/>
          </a:prstGeom>
          <a:noFill/>
        </p:spPr>
        <p:txBody>
          <a:bodyPr wrap="square">
            <a:spAutoFit/>
          </a:bodyPr>
          <a:lstStyle/>
          <a:p>
            <a:pPr algn="ctr"/>
            <a:r>
              <a:rPr lang="en-US" sz="4000" b="1" dirty="0"/>
              <a:t>+</a:t>
            </a:r>
          </a:p>
        </p:txBody>
      </p:sp>
      <p:sp>
        <p:nvSpPr>
          <p:cNvPr id="10" name="Rectangle: Rounded Corners 9">
            <a:extLst>
              <a:ext uri="{FF2B5EF4-FFF2-40B4-BE49-F238E27FC236}">
                <a16:creationId xmlns:a16="http://schemas.microsoft.com/office/drawing/2014/main" id="{64809278-11F7-05CD-B684-98BFDBAAD80C}"/>
              </a:ext>
            </a:extLst>
          </p:cNvPr>
          <p:cNvSpPr/>
          <p:nvPr/>
        </p:nvSpPr>
        <p:spPr>
          <a:xfrm>
            <a:off x="4673600" y="4092575"/>
            <a:ext cx="2590800"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mj-lt"/>
              </a:rPr>
              <a:t>Measurement error</a:t>
            </a:r>
          </a:p>
        </p:txBody>
      </p:sp>
      <p:sp>
        <p:nvSpPr>
          <p:cNvPr id="3" name="TextBox 2">
            <a:extLst>
              <a:ext uri="{FF2B5EF4-FFF2-40B4-BE49-F238E27FC236}">
                <a16:creationId xmlns:a16="http://schemas.microsoft.com/office/drawing/2014/main" id="{94EF412F-B4E9-4875-72BA-DA9EA6317799}"/>
              </a:ext>
            </a:extLst>
          </p:cNvPr>
          <p:cNvSpPr txBox="1"/>
          <p:nvPr/>
        </p:nvSpPr>
        <p:spPr>
          <a:xfrm>
            <a:off x="247817" y="5786666"/>
            <a:ext cx="11591758" cy="492443"/>
          </a:xfrm>
          <a:prstGeom prst="rect">
            <a:avLst/>
          </a:prstGeom>
          <a:noFill/>
        </p:spPr>
        <p:txBody>
          <a:bodyPr wrap="square" rtlCol="0">
            <a:spAutoFit/>
          </a:bodyPr>
          <a:lstStyle/>
          <a:p>
            <a:r>
              <a:rPr lang="en-US" sz="2600" b="1" dirty="0">
                <a:highlight>
                  <a:srgbClr val="FFFF00"/>
                </a:highlight>
                <a:latin typeface="+mj-lt"/>
              </a:rPr>
              <a:t>Your goal: Use this framework to interpret the policy debate, and forecast inflation</a:t>
            </a:r>
          </a:p>
        </p:txBody>
      </p:sp>
    </p:spTree>
    <p:extLst>
      <p:ext uri="{BB962C8B-B14F-4D97-AF65-F5344CB8AC3E}">
        <p14:creationId xmlns:p14="http://schemas.microsoft.com/office/powerpoint/2010/main" val="32364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C838-892F-D3F8-C594-C3343D244143}"/>
              </a:ext>
            </a:extLst>
          </p:cNvPr>
          <p:cNvSpPr>
            <a:spLocks noGrp="1"/>
          </p:cNvSpPr>
          <p:nvPr>
            <p:ph type="title"/>
          </p:nvPr>
        </p:nvSpPr>
        <p:spPr/>
        <p:txBody>
          <a:bodyPr/>
          <a:lstStyle/>
          <a:p>
            <a:r>
              <a:rPr lang="en-US" dirty="0"/>
              <a:t>Two (linked) debates about inflation</a:t>
            </a:r>
          </a:p>
        </p:txBody>
      </p:sp>
      <p:sp>
        <p:nvSpPr>
          <p:cNvPr id="3" name="Content Placeholder 2">
            <a:extLst>
              <a:ext uri="{FF2B5EF4-FFF2-40B4-BE49-F238E27FC236}">
                <a16:creationId xmlns:a16="http://schemas.microsoft.com/office/drawing/2014/main" id="{00E94BBA-0747-4F77-A45E-1BBF83424D2B}"/>
              </a:ext>
            </a:extLst>
          </p:cNvPr>
          <p:cNvSpPr>
            <a:spLocks noGrp="1"/>
          </p:cNvSpPr>
          <p:nvPr>
            <p:ph sz="quarter" idx="1"/>
          </p:nvPr>
        </p:nvSpPr>
        <p:spPr>
          <a:xfrm>
            <a:off x="203200" y="1376237"/>
            <a:ext cx="5740400" cy="2743200"/>
          </a:xfrm>
        </p:spPr>
        <p:txBody>
          <a:bodyPr/>
          <a:lstStyle/>
          <a:p>
            <a:pPr marL="0" indent="0">
              <a:buNone/>
            </a:pPr>
            <a:r>
              <a:rPr lang="en-US" sz="1900" b="1" dirty="0">
                <a:solidFill>
                  <a:srgbClr val="C00000"/>
                </a:solidFill>
              </a:rPr>
              <a:t>“Team transitory” </a:t>
            </a:r>
            <a:r>
              <a:rPr lang="en-US" sz="1900" dirty="0">
                <a:solidFill>
                  <a:srgbClr val="C00000"/>
                </a:solidFill>
              </a:rPr>
              <a:t>argued that the pandemic-related disruptions would work their way through the system pretty quickly, and then inflation would return to “normal” (around 2 percent)</a:t>
            </a:r>
          </a:p>
          <a:p>
            <a:pPr lvl="1"/>
            <a:endParaRPr lang="en-US" sz="1900" dirty="0"/>
          </a:p>
        </p:txBody>
      </p:sp>
      <p:sp>
        <p:nvSpPr>
          <p:cNvPr id="4" name="Footer Placeholder 3">
            <a:extLst>
              <a:ext uri="{FF2B5EF4-FFF2-40B4-BE49-F238E27FC236}">
                <a16:creationId xmlns:a16="http://schemas.microsoft.com/office/drawing/2014/main" id="{23847448-3C3E-BB04-168A-E3E5F6A60C9E}"/>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1537E41D-6516-5B9A-1BD8-8FF01E9A3FA4}"/>
              </a:ext>
            </a:extLst>
          </p:cNvPr>
          <p:cNvSpPr>
            <a:spLocks noGrp="1"/>
          </p:cNvSpPr>
          <p:nvPr>
            <p:ph type="sldNum" sz="quarter" idx="11"/>
          </p:nvPr>
        </p:nvSpPr>
        <p:spPr/>
        <p:txBody>
          <a:bodyPr/>
          <a:lstStyle/>
          <a:p>
            <a:pPr>
              <a:defRPr/>
            </a:pPr>
            <a:fld id="{0BBD0AB2-84B4-4C76-8D92-7F4270B150FE}" type="slidenum">
              <a:rPr lang="en-US" smtClean="0"/>
              <a:pPr>
                <a:defRPr/>
              </a:pPr>
              <a:t>28</a:t>
            </a:fld>
            <a:endParaRPr lang="en-US"/>
          </a:p>
        </p:txBody>
      </p:sp>
      <p:sp>
        <p:nvSpPr>
          <p:cNvPr id="6" name="Content Placeholder 2">
            <a:extLst>
              <a:ext uri="{FF2B5EF4-FFF2-40B4-BE49-F238E27FC236}">
                <a16:creationId xmlns:a16="http://schemas.microsoft.com/office/drawing/2014/main" id="{ABDA4C49-7363-D285-15FC-5C6C6A607A58}"/>
              </a:ext>
            </a:extLst>
          </p:cNvPr>
          <p:cNvSpPr txBox="1">
            <a:spLocks/>
          </p:cNvSpPr>
          <p:nvPr/>
        </p:nvSpPr>
        <p:spPr bwMode="auto">
          <a:xfrm>
            <a:off x="6248402" y="1353798"/>
            <a:ext cx="5851515" cy="268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1900" b="1" dirty="0">
                <a:solidFill>
                  <a:schemeClr val="tx2"/>
                </a:solidFill>
              </a:rPr>
              <a:t>“Team persistent” </a:t>
            </a:r>
            <a:r>
              <a:rPr lang="en-US" sz="1900" dirty="0">
                <a:solidFill>
                  <a:schemeClr val="tx2"/>
                </a:solidFill>
              </a:rPr>
              <a:t>worried that the forces driving inflation higher were more persistent, and that a low unemployment rate, combined with a big fiscal stimulus led the economy to overheat, causing inflation</a:t>
            </a:r>
          </a:p>
          <a:p>
            <a:endParaRPr lang="en-US" sz="1900" dirty="0"/>
          </a:p>
        </p:txBody>
      </p:sp>
      <p:sp>
        <p:nvSpPr>
          <p:cNvPr id="11" name="Content Placeholder 2">
            <a:extLst>
              <a:ext uri="{FF2B5EF4-FFF2-40B4-BE49-F238E27FC236}">
                <a16:creationId xmlns:a16="http://schemas.microsoft.com/office/drawing/2014/main" id="{C68FADD5-5C6E-E281-B072-ECC22A243FAC}"/>
              </a:ext>
            </a:extLst>
          </p:cNvPr>
          <p:cNvSpPr txBox="1">
            <a:spLocks/>
          </p:cNvSpPr>
          <p:nvPr/>
        </p:nvSpPr>
        <p:spPr bwMode="auto">
          <a:xfrm>
            <a:off x="133353" y="3276600"/>
            <a:ext cx="592454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pitchFamily="2" charset="2"/>
              <a:buNone/>
            </a:pPr>
            <a:r>
              <a:rPr lang="en-US" sz="2000" b="1" dirty="0">
                <a:solidFill>
                  <a:srgbClr val="C00000"/>
                </a:solidFill>
              </a:rPr>
              <a:t>Supply shocks </a:t>
            </a:r>
            <a:r>
              <a:rPr lang="en-US" sz="2000" dirty="0">
                <a:solidFill>
                  <a:srgbClr val="C00000"/>
                </a:solidFill>
              </a:rPr>
              <a:t>are often transitory</a:t>
            </a:r>
          </a:p>
          <a:p>
            <a:pPr>
              <a:buClr>
                <a:srgbClr val="C00000"/>
              </a:buClr>
            </a:pPr>
            <a:r>
              <a:rPr lang="en-US" sz="1900" dirty="0">
                <a:solidFill>
                  <a:srgbClr val="C00000"/>
                </a:solidFill>
              </a:rPr>
              <a:t>Pandemic-related disruption are temporary</a:t>
            </a:r>
          </a:p>
          <a:p>
            <a:pPr>
              <a:spcBef>
                <a:spcPts val="300"/>
              </a:spcBef>
              <a:buClr>
                <a:srgbClr val="C00000"/>
              </a:buClr>
            </a:pPr>
            <a:r>
              <a:rPr lang="en-US" sz="1900" dirty="0">
                <a:solidFill>
                  <a:srgbClr val="C00000"/>
                </a:solidFill>
              </a:rPr>
              <a:t>Supply chains will unsnarl over time</a:t>
            </a:r>
          </a:p>
          <a:p>
            <a:pPr>
              <a:spcBef>
                <a:spcPts val="300"/>
              </a:spcBef>
              <a:buClr>
                <a:srgbClr val="C00000"/>
              </a:buClr>
            </a:pPr>
            <a:r>
              <a:rPr lang="en-US" sz="1900" dirty="0">
                <a:solidFill>
                  <a:srgbClr val="C00000"/>
                </a:solidFill>
              </a:rPr>
              <a:t>As soon as gas prices stop rising (even if they’re high) they stop contributing to inflation (which is the rate of change of prices)</a:t>
            </a:r>
          </a:p>
          <a:p>
            <a:pPr>
              <a:spcBef>
                <a:spcPts val="300"/>
              </a:spcBef>
              <a:buClr>
                <a:srgbClr val="C00000"/>
              </a:buClr>
            </a:pPr>
            <a:r>
              <a:rPr lang="en-US" sz="1900" u="sng" dirty="0">
                <a:solidFill>
                  <a:srgbClr val="C00000"/>
                </a:solidFill>
              </a:rPr>
              <a:t>Policy recommendation:</a:t>
            </a:r>
            <a:r>
              <a:rPr lang="en-US" sz="1900" dirty="0">
                <a:solidFill>
                  <a:srgbClr val="C00000"/>
                </a:solidFill>
              </a:rPr>
              <a:t> Patience. Inflation will pass, so policy should focus on achieving full employment → </a:t>
            </a:r>
            <a:r>
              <a:rPr lang="en-US" sz="1900" i="1" dirty="0">
                <a:solidFill>
                  <a:srgbClr val="C00000"/>
                </a:solidFill>
              </a:rPr>
              <a:t>expansionary</a:t>
            </a:r>
            <a:r>
              <a:rPr lang="en-US" sz="1900" dirty="0">
                <a:solidFill>
                  <a:srgbClr val="C00000"/>
                </a:solidFill>
              </a:rPr>
              <a:t> fiscal/monetary policy</a:t>
            </a:r>
          </a:p>
        </p:txBody>
      </p:sp>
      <p:sp>
        <p:nvSpPr>
          <p:cNvPr id="12" name="Content Placeholder 2">
            <a:extLst>
              <a:ext uri="{FF2B5EF4-FFF2-40B4-BE49-F238E27FC236}">
                <a16:creationId xmlns:a16="http://schemas.microsoft.com/office/drawing/2014/main" id="{7A276C28-391C-D377-FFBC-792F8DB61E76}"/>
              </a:ext>
            </a:extLst>
          </p:cNvPr>
          <p:cNvSpPr txBox="1">
            <a:spLocks/>
          </p:cNvSpPr>
          <p:nvPr/>
        </p:nvSpPr>
        <p:spPr bwMode="auto">
          <a:xfrm>
            <a:off x="6267453" y="3285912"/>
            <a:ext cx="6003917"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300"/>
              </a:spcBef>
              <a:buFont typeface="Wingdings" pitchFamily="2" charset="2"/>
              <a:buNone/>
            </a:pPr>
            <a:r>
              <a:rPr lang="en-US" sz="2000" b="1" dirty="0">
                <a:solidFill>
                  <a:schemeClr val="tx2"/>
                </a:solidFill>
              </a:rPr>
              <a:t>Demand shocks </a:t>
            </a:r>
            <a:r>
              <a:rPr lang="en-US" sz="2000" dirty="0">
                <a:solidFill>
                  <a:schemeClr val="tx2"/>
                </a:solidFill>
              </a:rPr>
              <a:t>cause excess demand and inflation</a:t>
            </a:r>
          </a:p>
          <a:p>
            <a:pPr>
              <a:spcBef>
                <a:spcPts val="300"/>
              </a:spcBef>
            </a:pPr>
            <a:r>
              <a:rPr lang="en-US" sz="1900" dirty="0">
                <a:solidFill>
                  <a:schemeClr val="tx2"/>
                </a:solidFill>
              </a:rPr>
              <a:t>The economy bounced back to near full-employment</a:t>
            </a:r>
          </a:p>
          <a:p>
            <a:pPr>
              <a:spcBef>
                <a:spcPts val="300"/>
              </a:spcBef>
            </a:pPr>
            <a:r>
              <a:rPr lang="en-US" sz="1900" dirty="0">
                <a:solidFill>
                  <a:schemeClr val="tx2"/>
                </a:solidFill>
              </a:rPr>
              <a:t>Subsequent fiscal stimulus and low interest rates would likely cause overheating</a:t>
            </a:r>
          </a:p>
          <a:p>
            <a:pPr>
              <a:spcBef>
                <a:spcPts val="300"/>
              </a:spcBef>
            </a:pPr>
            <a:r>
              <a:rPr lang="en-US" sz="1900" dirty="0">
                <a:solidFill>
                  <a:schemeClr val="tx2"/>
                </a:solidFill>
              </a:rPr>
              <a:t>Excess demand will persist, unless policy adjusts</a:t>
            </a:r>
            <a:br>
              <a:rPr lang="en-US" sz="1900" dirty="0">
                <a:solidFill>
                  <a:schemeClr val="tx2"/>
                </a:solidFill>
              </a:rPr>
            </a:br>
            <a:endParaRPr lang="en-US" sz="1900" dirty="0">
              <a:solidFill>
                <a:schemeClr val="tx2"/>
              </a:solidFill>
            </a:endParaRPr>
          </a:p>
          <a:p>
            <a:pPr>
              <a:spcBef>
                <a:spcPts val="300"/>
              </a:spcBef>
            </a:pPr>
            <a:r>
              <a:rPr lang="en-US" sz="1900" u="sng" dirty="0">
                <a:solidFill>
                  <a:schemeClr val="tx2"/>
                </a:solidFill>
              </a:rPr>
              <a:t>Policy recommendation</a:t>
            </a:r>
            <a:r>
              <a:rPr lang="en-US" sz="1900" dirty="0">
                <a:solidFill>
                  <a:schemeClr val="tx2"/>
                </a:solidFill>
              </a:rPr>
              <a:t>: Must eliminate excess demand by slowing the economy to reduce inflation → </a:t>
            </a:r>
            <a:r>
              <a:rPr lang="en-US" sz="1900" i="1" dirty="0">
                <a:solidFill>
                  <a:schemeClr val="tx2"/>
                </a:solidFill>
              </a:rPr>
              <a:t>contractionary</a:t>
            </a:r>
            <a:r>
              <a:rPr lang="en-US" sz="1900" dirty="0">
                <a:solidFill>
                  <a:schemeClr val="tx2"/>
                </a:solidFill>
              </a:rPr>
              <a:t> fiscal/monetary policy</a:t>
            </a:r>
          </a:p>
        </p:txBody>
      </p:sp>
      <p:sp>
        <p:nvSpPr>
          <p:cNvPr id="15" name="TextBox 14">
            <a:extLst>
              <a:ext uri="{FF2B5EF4-FFF2-40B4-BE49-F238E27FC236}">
                <a16:creationId xmlns:a16="http://schemas.microsoft.com/office/drawing/2014/main" id="{92ABC617-2F00-1A14-5799-085EBBC054E5}"/>
              </a:ext>
            </a:extLst>
          </p:cNvPr>
          <p:cNvSpPr txBox="1"/>
          <p:nvPr/>
        </p:nvSpPr>
        <p:spPr>
          <a:xfrm>
            <a:off x="2997994" y="847575"/>
            <a:ext cx="6196012" cy="461665"/>
          </a:xfrm>
          <a:prstGeom prst="rect">
            <a:avLst/>
          </a:prstGeom>
          <a:noFill/>
        </p:spPr>
        <p:txBody>
          <a:bodyPr wrap="square">
            <a:spAutoFit/>
          </a:bodyPr>
          <a:lstStyle/>
          <a:p>
            <a:pPr marL="0" indent="0" algn="ctr">
              <a:buNone/>
            </a:pPr>
            <a:r>
              <a:rPr lang="en-US" sz="2400" b="1" dirty="0">
                <a:solidFill>
                  <a:srgbClr val="638CAE"/>
                </a:solidFill>
                <a:latin typeface="+mj-lt"/>
                <a:ea typeface="+mj-ea"/>
                <a:cs typeface="+mj-cs"/>
              </a:rPr>
              <a:t>Transitory v. Persistent</a:t>
            </a:r>
          </a:p>
        </p:txBody>
      </p:sp>
      <p:sp>
        <p:nvSpPr>
          <p:cNvPr id="16" name="TextBox 15">
            <a:extLst>
              <a:ext uri="{FF2B5EF4-FFF2-40B4-BE49-F238E27FC236}">
                <a16:creationId xmlns:a16="http://schemas.microsoft.com/office/drawing/2014/main" id="{CC449625-3933-8DBD-291D-8C02B4FE32FD}"/>
              </a:ext>
            </a:extLst>
          </p:cNvPr>
          <p:cNvSpPr txBox="1"/>
          <p:nvPr/>
        </p:nvSpPr>
        <p:spPr>
          <a:xfrm>
            <a:off x="3073400" y="2895600"/>
            <a:ext cx="6196012" cy="461665"/>
          </a:xfrm>
          <a:prstGeom prst="rect">
            <a:avLst/>
          </a:prstGeom>
          <a:noFill/>
        </p:spPr>
        <p:txBody>
          <a:bodyPr wrap="square">
            <a:spAutoFit/>
          </a:bodyPr>
          <a:lstStyle/>
          <a:p>
            <a:pPr marL="0" indent="0" algn="ctr">
              <a:buNone/>
            </a:pPr>
            <a:r>
              <a:rPr lang="en-US" sz="2400" b="1" dirty="0">
                <a:solidFill>
                  <a:srgbClr val="638CAE"/>
                </a:solidFill>
                <a:latin typeface="+mj-lt"/>
                <a:ea typeface="+mj-ea"/>
                <a:cs typeface="+mj-cs"/>
              </a:rPr>
              <a:t>Supply v.  Demand</a:t>
            </a:r>
          </a:p>
        </p:txBody>
      </p:sp>
      <p:sp>
        <p:nvSpPr>
          <p:cNvPr id="17" name="Arrow: Up-Down 16">
            <a:extLst>
              <a:ext uri="{FF2B5EF4-FFF2-40B4-BE49-F238E27FC236}">
                <a16:creationId xmlns:a16="http://schemas.microsoft.com/office/drawing/2014/main" id="{64A780E9-3515-28AA-8F5E-672AD11877A5}"/>
              </a:ext>
            </a:extLst>
          </p:cNvPr>
          <p:cNvSpPr/>
          <p:nvPr/>
        </p:nvSpPr>
        <p:spPr>
          <a:xfrm>
            <a:off x="2209800" y="2653010"/>
            <a:ext cx="247650" cy="614065"/>
          </a:xfrm>
          <a:prstGeom prst="upDownArrow">
            <a:avLst/>
          </a:pr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Down 17">
            <a:extLst>
              <a:ext uri="{FF2B5EF4-FFF2-40B4-BE49-F238E27FC236}">
                <a16:creationId xmlns:a16="http://schemas.microsoft.com/office/drawing/2014/main" id="{B9D9EA1F-4559-12E8-71CE-ED0A7A173D6B}"/>
              </a:ext>
            </a:extLst>
          </p:cNvPr>
          <p:cNvSpPr/>
          <p:nvPr/>
        </p:nvSpPr>
        <p:spPr>
          <a:xfrm>
            <a:off x="8826497" y="2623187"/>
            <a:ext cx="247650" cy="614065"/>
          </a:xfrm>
          <a:prstGeom prst="upDownArrow">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1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p:bldP spid="12" grpId="0"/>
      <p:bldP spid="16" grpId="0"/>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E958-A01F-FFA4-7AF2-6919B0BBFE08}"/>
              </a:ext>
            </a:extLst>
          </p:cNvPr>
          <p:cNvSpPr>
            <a:spLocks noGrp="1"/>
          </p:cNvSpPr>
          <p:nvPr>
            <p:ph type="title"/>
          </p:nvPr>
        </p:nvSpPr>
        <p:spPr/>
        <p:txBody>
          <a:bodyPr/>
          <a:lstStyle/>
          <a:p>
            <a:r>
              <a:rPr lang="en-US" dirty="0"/>
              <a:t>Looking forward: What do the experts say?</a:t>
            </a:r>
          </a:p>
        </p:txBody>
      </p:sp>
      <p:sp>
        <p:nvSpPr>
          <p:cNvPr id="4" name="Footer Placeholder 3">
            <a:extLst>
              <a:ext uri="{FF2B5EF4-FFF2-40B4-BE49-F238E27FC236}">
                <a16:creationId xmlns:a16="http://schemas.microsoft.com/office/drawing/2014/main" id="{A9C46073-70EE-47AF-C57E-81CA76837DF2}"/>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491F7ABF-6E19-07E8-B399-F3A97FB5F716}"/>
              </a:ext>
            </a:extLst>
          </p:cNvPr>
          <p:cNvSpPr>
            <a:spLocks noGrp="1"/>
          </p:cNvSpPr>
          <p:nvPr>
            <p:ph type="sldNum" sz="quarter" idx="11"/>
          </p:nvPr>
        </p:nvSpPr>
        <p:spPr/>
        <p:txBody>
          <a:bodyPr/>
          <a:lstStyle/>
          <a:p>
            <a:pPr>
              <a:defRPr/>
            </a:pPr>
            <a:fld id="{0BBD0AB2-84B4-4C76-8D92-7F4270B150FE}" type="slidenum">
              <a:rPr lang="en-US" smtClean="0"/>
              <a:pPr>
                <a:defRPr/>
              </a:pPr>
              <a:t>29</a:t>
            </a:fld>
            <a:endParaRPr lang="en-US"/>
          </a:p>
        </p:txBody>
      </p:sp>
      <p:pic>
        <p:nvPicPr>
          <p:cNvPr id="6" name="Picture 5" descr="Chart&#10;&#10;Description automatically generated">
            <a:extLst>
              <a:ext uri="{FF2B5EF4-FFF2-40B4-BE49-F238E27FC236}">
                <a16:creationId xmlns:a16="http://schemas.microsoft.com/office/drawing/2014/main" id="{99635E8D-1D6B-7A08-77EB-DE58B6FC7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68" y="914400"/>
            <a:ext cx="11811000" cy="6096000"/>
          </a:xfrm>
          <a:prstGeom prst="rect">
            <a:avLst/>
          </a:prstGeom>
        </p:spPr>
      </p:pic>
    </p:spTree>
    <p:extLst>
      <p:ext uri="{BB962C8B-B14F-4D97-AF65-F5344CB8AC3E}">
        <p14:creationId xmlns:p14="http://schemas.microsoft.com/office/powerpoint/2010/main" val="32812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B2A3-0A26-11D7-6C4A-0EC6E0E36233}"/>
              </a:ext>
            </a:extLst>
          </p:cNvPr>
          <p:cNvSpPr>
            <a:spLocks noGrp="1"/>
          </p:cNvSpPr>
          <p:nvPr>
            <p:ph type="title"/>
          </p:nvPr>
        </p:nvSpPr>
        <p:spPr/>
        <p:txBody>
          <a:bodyPr/>
          <a:lstStyle/>
          <a:p>
            <a:r>
              <a:rPr lang="en-US" dirty="0"/>
              <a:t>Alternative measures of inflation</a:t>
            </a:r>
          </a:p>
        </p:txBody>
      </p:sp>
      <p:sp>
        <p:nvSpPr>
          <p:cNvPr id="4" name="Footer Placeholder 3">
            <a:extLst>
              <a:ext uri="{FF2B5EF4-FFF2-40B4-BE49-F238E27FC236}">
                <a16:creationId xmlns:a16="http://schemas.microsoft.com/office/drawing/2014/main" id="{4E82FCBC-54EF-68A1-B39F-170A2DCDA7DD}"/>
              </a:ext>
            </a:extLst>
          </p:cNvPr>
          <p:cNvSpPr>
            <a:spLocks noGrp="1"/>
          </p:cNvSpPr>
          <p:nvPr>
            <p:ph type="ftr" sz="quarter" idx="10"/>
          </p:nvPr>
        </p:nvSpPr>
        <p:spPr/>
        <p:txBody>
          <a:bodyPr/>
          <a:lstStyle/>
          <a:p>
            <a:pPr>
              <a:defRPr/>
            </a:pPr>
            <a:r>
              <a:rPr lang="en-US"/>
              <a:t>Justin Wolfers, </a:t>
            </a:r>
            <a:r>
              <a:rPr lang="en-US" i="1"/>
              <a:t>Lessons from the 2020s inflation</a:t>
            </a:r>
            <a:endParaRPr lang="en-US" i="1" dirty="0"/>
          </a:p>
        </p:txBody>
      </p:sp>
      <p:sp>
        <p:nvSpPr>
          <p:cNvPr id="5" name="Slide Number Placeholder 4">
            <a:extLst>
              <a:ext uri="{FF2B5EF4-FFF2-40B4-BE49-F238E27FC236}">
                <a16:creationId xmlns:a16="http://schemas.microsoft.com/office/drawing/2014/main" id="{88FBDE30-C73E-27F4-CC93-A847DF80DDAE}"/>
              </a:ext>
            </a:extLst>
          </p:cNvPr>
          <p:cNvSpPr>
            <a:spLocks noGrp="1"/>
          </p:cNvSpPr>
          <p:nvPr>
            <p:ph type="sldNum" sz="quarter" idx="11"/>
          </p:nvPr>
        </p:nvSpPr>
        <p:spPr/>
        <p:txBody>
          <a:bodyPr/>
          <a:lstStyle/>
          <a:p>
            <a:pPr>
              <a:defRPr/>
            </a:pPr>
            <a:fld id="{0BBD0AB2-84B4-4C76-8D92-7F4270B150FE}" type="slidenum">
              <a:rPr lang="en-US" smtClean="0"/>
              <a:pPr>
                <a:defRPr/>
              </a:pPr>
              <a:t>3</a:t>
            </a:fld>
            <a:endParaRPr lang="en-US"/>
          </a:p>
        </p:txBody>
      </p:sp>
      <p:pic>
        <p:nvPicPr>
          <p:cNvPr id="8" name="Content Placeholder 7" descr="Chart&#10;&#10;Description automatically generated">
            <a:extLst>
              <a:ext uri="{FF2B5EF4-FFF2-40B4-BE49-F238E27FC236}">
                <a16:creationId xmlns:a16="http://schemas.microsoft.com/office/drawing/2014/main" id="{B31F0882-7C32-4EAE-8CC7-094901515EE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9672" y="45718"/>
            <a:ext cx="11772472" cy="6812281"/>
          </a:xfrm>
        </p:spPr>
      </p:pic>
    </p:spTree>
    <p:extLst>
      <p:ext uri="{BB962C8B-B14F-4D97-AF65-F5344CB8AC3E}">
        <p14:creationId xmlns:p14="http://schemas.microsoft.com/office/powerpoint/2010/main" val="28549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F0EB-50C9-4A23-62BE-4D9DFE5A6B54}"/>
              </a:ext>
            </a:extLst>
          </p:cNvPr>
          <p:cNvSpPr>
            <a:spLocks noGrp="1"/>
          </p:cNvSpPr>
          <p:nvPr>
            <p:ph type="title"/>
          </p:nvPr>
        </p:nvSpPr>
        <p:spPr>
          <a:xfrm>
            <a:off x="193674" y="218461"/>
            <a:ext cx="11785600" cy="685800"/>
          </a:xfrm>
        </p:spPr>
        <p:txBody>
          <a:bodyPr/>
          <a:lstStyle/>
          <a:p>
            <a:r>
              <a:rPr lang="en-US" dirty="0"/>
              <a:t>Ongoing policy debates and discussion questions:</a:t>
            </a:r>
            <a:br>
              <a:rPr lang="en-US" dirty="0"/>
            </a:br>
            <a:r>
              <a:rPr lang="en-US" sz="2800" b="1" i="1" dirty="0">
                <a:solidFill>
                  <a:srgbClr val="638CAE"/>
                </a:solidFill>
              </a:rPr>
              <a:t>Latest forecasts suggest inflation will gradually return to the Fed’s 2% target</a:t>
            </a:r>
            <a:endParaRPr lang="en-US" i="1" dirty="0"/>
          </a:p>
        </p:txBody>
      </p:sp>
      <p:sp>
        <p:nvSpPr>
          <p:cNvPr id="5" name="Slide Number Placeholder 4">
            <a:extLst>
              <a:ext uri="{FF2B5EF4-FFF2-40B4-BE49-F238E27FC236}">
                <a16:creationId xmlns:a16="http://schemas.microsoft.com/office/drawing/2014/main" id="{19512549-0E28-F20B-123E-B0F9F0E8157A}"/>
              </a:ext>
            </a:extLst>
          </p:cNvPr>
          <p:cNvSpPr>
            <a:spLocks noGrp="1"/>
          </p:cNvSpPr>
          <p:nvPr>
            <p:ph type="sldNum" sz="quarter" idx="11"/>
          </p:nvPr>
        </p:nvSpPr>
        <p:spPr/>
        <p:txBody>
          <a:bodyPr/>
          <a:lstStyle/>
          <a:p>
            <a:pPr>
              <a:defRPr/>
            </a:pPr>
            <a:fld id="{0BBD0AB2-84B4-4C76-8D92-7F4270B150FE}" type="slidenum">
              <a:rPr lang="en-US" smtClean="0"/>
              <a:pPr>
                <a:defRPr/>
              </a:pPr>
              <a:t>30</a:t>
            </a:fld>
            <a:endParaRPr lang="en-US"/>
          </a:p>
        </p:txBody>
      </p:sp>
      <p:sp>
        <p:nvSpPr>
          <p:cNvPr id="6" name="Content Placeholder 5">
            <a:extLst>
              <a:ext uri="{FF2B5EF4-FFF2-40B4-BE49-F238E27FC236}">
                <a16:creationId xmlns:a16="http://schemas.microsoft.com/office/drawing/2014/main" id="{5AE64C40-102A-79CF-2E6F-8FC04585C7E1}"/>
              </a:ext>
            </a:extLst>
          </p:cNvPr>
          <p:cNvSpPr txBox="1">
            <a:spLocks noGrp="1"/>
          </p:cNvSpPr>
          <p:nvPr>
            <p:ph sz="quarter" idx="1"/>
          </p:nvPr>
        </p:nvSpPr>
        <p:spPr>
          <a:xfrm>
            <a:off x="165098" y="904261"/>
            <a:ext cx="7531099" cy="5498941"/>
          </a:xfrm>
          <a:prstGeom prst="rect">
            <a:avLst/>
          </a:prstGeom>
          <a:noFill/>
        </p:spPr>
        <p:txBody>
          <a:bodyPr wrap="square" rtlCol="0">
            <a:spAutoFit/>
          </a:bodyPr>
          <a:lstStyle/>
          <a:p>
            <a:pPr marL="285750" indent="-285750">
              <a:buFont typeface="Wingdings" panose="05000000000000000000" pitchFamily="2" charset="2"/>
              <a:buChar char="q"/>
            </a:pPr>
            <a:r>
              <a:rPr lang="en-US" dirty="0"/>
              <a:t>Does this suggest that the </a:t>
            </a:r>
            <a:r>
              <a:rPr lang="en-US" b="1" dirty="0"/>
              <a:t>shock was transitory</a:t>
            </a:r>
          </a:p>
          <a:p>
            <a:pPr marL="560388" lvl="1" indent="-285750">
              <a:buFont typeface="Wingdings" panose="05000000000000000000" pitchFamily="2" charset="2"/>
              <a:buChar char="q"/>
            </a:pPr>
            <a:r>
              <a:rPr lang="en-US" dirty="0"/>
              <a:t>Where “transitory” means a few years, rather than a few months?</a:t>
            </a:r>
          </a:p>
          <a:p>
            <a:pPr marL="560388" lvl="1" indent="-285750">
              <a:buFont typeface="Wingdings" panose="05000000000000000000" pitchFamily="2" charset="2"/>
              <a:buChar char="q"/>
            </a:pPr>
            <a:endParaRPr lang="en-US" dirty="0"/>
          </a:p>
          <a:p>
            <a:pPr marL="560388" lvl="1"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Or is this </a:t>
            </a:r>
            <a:r>
              <a:rPr lang="en-US" b="1" dirty="0"/>
              <a:t>due to the Fed </a:t>
            </a:r>
            <a:r>
              <a:rPr lang="en-US" dirty="0"/>
              <a:t>fighting inflation?</a:t>
            </a:r>
          </a:p>
          <a:p>
            <a:pPr marL="560388" lvl="1" indent="-285750">
              <a:buFont typeface="Wingdings" panose="05000000000000000000" pitchFamily="2" charset="2"/>
              <a:buChar char="q"/>
            </a:pPr>
            <a:r>
              <a:rPr lang="en-US" dirty="0"/>
              <a:t>By raising rates and slowing the economy?</a:t>
            </a:r>
          </a:p>
          <a:p>
            <a:pPr marL="560388" lvl="1" indent="-285750">
              <a:buFont typeface="Wingdings" panose="05000000000000000000" pitchFamily="2" charset="2"/>
              <a:buChar char="q"/>
            </a:pPr>
            <a:endParaRPr lang="en-US" dirty="0"/>
          </a:p>
          <a:p>
            <a:pPr marL="560388" lvl="1" indent="-285750">
              <a:buFont typeface="Wingdings" panose="05000000000000000000" pitchFamily="2" charset="2"/>
              <a:buChar char="q"/>
            </a:pPr>
            <a:endParaRPr lang="en-US" dirty="0"/>
          </a:p>
          <a:p>
            <a:pPr marL="560388" lvl="1"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Or </a:t>
            </a:r>
            <a:r>
              <a:rPr lang="en-US" b="1" dirty="0"/>
              <a:t>is this forecast wrong?</a:t>
            </a:r>
          </a:p>
          <a:p>
            <a:pPr marL="560388" lvl="1" indent="-285750">
              <a:buFont typeface="Wingdings" panose="05000000000000000000" pitchFamily="2" charset="2"/>
              <a:buChar char="q"/>
            </a:pPr>
            <a:r>
              <a:rPr lang="en-US" dirty="0"/>
              <a:t>Economists have been consistently wrong in forecasting that inflation will soon return to low levels</a:t>
            </a:r>
          </a:p>
        </p:txBody>
      </p:sp>
      <p:sp>
        <p:nvSpPr>
          <p:cNvPr id="12" name="TextBox 11">
            <a:extLst>
              <a:ext uri="{FF2B5EF4-FFF2-40B4-BE49-F238E27FC236}">
                <a16:creationId xmlns:a16="http://schemas.microsoft.com/office/drawing/2014/main" id="{64D6046C-6786-8C8F-A741-E79B53652DD5}"/>
              </a:ext>
            </a:extLst>
          </p:cNvPr>
          <p:cNvSpPr txBox="1"/>
          <p:nvPr/>
        </p:nvSpPr>
        <p:spPr>
          <a:xfrm>
            <a:off x="174624" y="875528"/>
            <a:ext cx="11560175" cy="523220"/>
          </a:xfrm>
          <a:prstGeom prst="rect">
            <a:avLst/>
          </a:prstGeom>
          <a:noFill/>
        </p:spPr>
        <p:txBody>
          <a:bodyPr wrap="square">
            <a:spAutoFit/>
          </a:bodyPr>
          <a:lstStyle/>
          <a:p>
            <a:pPr marL="0" indent="0">
              <a:buNone/>
            </a:pPr>
            <a:endParaRPr lang="en-US" sz="2800" b="1" dirty="0">
              <a:solidFill>
                <a:srgbClr val="638CAE"/>
              </a:solidFill>
              <a:latin typeface="+mj-lt"/>
              <a:ea typeface="+mj-ea"/>
              <a:cs typeface="+mj-cs"/>
            </a:endParaRPr>
          </a:p>
        </p:txBody>
      </p:sp>
      <p:pic>
        <p:nvPicPr>
          <p:cNvPr id="16" name="Picture 15" descr="Chart, line chart&#10;&#10;Description automatically generated">
            <a:extLst>
              <a:ext uri="{FF2B5EF4-FFF2-40B4-BE49-F238E27FC236}">
                <a16:creationId xmlns:a16="http://schemas.microsoft.com/office/drawing/2014/main" id="{B18A14DD-A015-E470-7582-C5293E6FB8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609"/>
          <a:stretch/>
        </p:blipFill>
        <p:spPr>
          <a:xfrm>
            <a:off x="7789862" y="895413"/>
            <a:ext cx="4038600" cy="1905000"/>
          </a:xfrm>
          <a:prstGeom prst="rect">
            <a:avLst/>
          </a:prstGeom>
        </p:spPr>
      </p:pic>
      <p:pic>
        <p:nvPicPr>
          <p:cNvPr id="20" name="Picture 19" descr="Chart, line chart&#10;&#10;Description automatically generated">
            <a:extLst>
              <a:ext uri="{FF2B5EF4-FFF2-40B4-BE49-F238E27FC236}">
                <a16:creationId xmlns:a16="http://schemas.microsoft.com/office/drawing/2014/main" id="{0EE2C49E-1BC4-4860-9C07-6C3F67069C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508"/>
          <a:stretch/>
        </p:blipFill>
        <p:spPr>
          <a:xfrm>
            <a:off x="7789861" y="4953000"/>
            <a:ext cx="4124326" cy="1905000"/>
          </a:xfrm>
          <a:prstGeom prst="rect">
            <a:avLst/>
          </a:prstGeom>
        </p:spPr>
      </p:pic>
      <p:pic>
        <p:nvPicPr>
          <p:cNvPr id="4" name="Picture 3" descr="Chart, line chart&#10;&#10;Description automatically generated">
            <a:extLst>
              <a:ext uri="{FF2B5EF4-FFF2-40B4-BE49-F238E27FC236}">
                <a16:creationId xmlns:a16="http://schemas.microsoft.com/office/drawing/2014/main" id="{3E6E7711-33EA-D47E-DAB5-B4BA2B161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861" y="2819400"/>
            <a:ext cx="4189413" cy="2162278"/>
          </a:xfrm>
          <a:prstGeom prst="rect">
            <a:avLst/>
          </a:prstGeom>
        </p:spPr>
      </p:pic>
    </p:spTree>
    <p:extLst>
      <p:ext uri="{BB962C8B-B14F-4D97-AF65-F5344CB8AC3E}">
        <p14:creationId xmlns:p14="http://schemas.microsoft.com/office/powerpoint/2010/main" val="32732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066-D5A0-8542-90B8-73DAB5827868}"/>
              </a:ext>
            </a:extLst>
          </p:cNvPr>
          <p:cNvSpPr>
            <a:spLocks noGrp="1"/>
          </p:cNvSpPr>
          <p:nvPr>
            <p:ph type="title"/>
          </p:nvPr>
        </p:nvSpPr>
        <p:spPr>
          <a:xfrm>
            <a:off x="203200" y="152400"/>
            <a:ext cx="11785600" cy="685800"/>
          </a:xfrm>
        </p:spPr>
        <p:txBody>
          <a:bodyPr/>
          <a:lstStyle/>
          <a:p>
            <a:r>
              <a:rPr lang="en-US" dirty="0"/>
              <a:t>A framework: Three causes of inflation</a:t>
            </a:r>
          </a:p>
        </p:txBody>
      </p:sp>
      <p:sp>
        <p:nvSpPr>
          <p:cNvPr id="4" name="Footer Placeholder 3">
            <a:extLst>
              <a:ext uri="{FF2B5EF4-FFF2-40B4-BE49-F238E27FC236}">
                <a16:creationId xmlns:a16="http://schemas.microsoft.com/office/drawing/2014/main" id="{352D7ABB-0318-9818-DBAC-51F3EE745450}"/>
              </a:ext>
            </a:extLst>
          </p:cNvPr>
          <p:cNvSpPr>
            <a:spLocks noGrp="1"/>
          </p:cNvSpPr>
          <p:nvPr>
            <p:ph type="ftr" sz="quarter" idx="10"/>
          </p:nvPr>
        </p:nvSpPr>
        <p:spPr>
          <a:xfrm>
            <a:off x="609600" y="6416675"/>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9EDA7DB7-8D5D-7B22-C529-D56DFE4949DC}"/>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4</a:t>
            </a:fld>
            <a:endParaRPr lang="en-US"/>
          </a:p>
        </p:txBody>
      </p:sp>
      <p:sp>
        <p:nvSpPr>
          <p:cNvPr id="8" name="AutoShape 6">
            <a:extLst>
              <a:ext uri="{FF2B5EF4-FFF2-40B4-BE49-F238E27FC236}">
                <a16:creationId xmlns:a16="http://schemas.microsoft.com/office/drawing/2014/main" id="{12F92941-EBF1-3A91-E423-50A95885943C}"/>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Rounded Corners 10">
            <a:extLst>
              <a:ext uri="{FF2B5EF4-FFF2-40B4-BE49-F238E27FC236}">
                <a16:creationId xmlns:a16="http://schemas.microsoft.com/office/drawing/2014/main" id="{50F5D90A-615E-D16D-63D9-6DF3DAE3B95E}"/>
              </a:ext>
            </a:extLst>
          </p:cNvPr>
          <p:cNvSpPr/>
          <p:nvPr/>
        </p:nvSpPr>
        <p:spPr>
          <a:xfrm>
            <a:off x="203200" y="1752600"/>
            <a:ext cx="2590800" cy="1447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Expected inflation</a:t>
            </a:r>
          </a:p>
        </p:txBody>
      </p:sp>
      <p:sp>
        <p:nvSpPr>
          <p:cNvPr id="13" name="Rectangle: Rounded Corners 12">
            <a:extLst>
              <a:ext uri="{FF2B5EF4-FFF2-40B4-BE49-F238E27FC236}">
                <a16:creationId xmlns:a16="http://schemas.microsoft.com/office/drawing/2014/main" id="{12D739AE-643E-325E-8B11-F67C172B26C2}"/>
              </a:ext>
            </a:extLst>
          </p:cNvPr>
          <p:cNvSpPr/>
          <p:nvPr/>
        </p:nvSpPr>
        <p:spPr>
          <a:xfrm>
            <a:off x="4711700" y="1761332"/>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Demand-pull inflation</a:t>
            </a:r>
          </a:p>
        </p:txBody>
      </p:sp>
      <p:sp>
        <p:nvSpPr>
          <p:cNvPr id="14" name="Rectangle: Rounded Corners 13">
            <a:extLst>
              <a:ext uri="{FF2B5EF4-FFF2-40B4-BE49-F238E27FC236}">
                <a16:creationId xmlns:a16="http://schemas.microsoft.com/office/drawing/2014/main" id="{47AC3C23-4ACB-D2F7-6344-7E1F43CEE17C}"/>
              </a:ext>
            </a:extLst>
          </p:cNvPr>
          <p:cNvSpPr/>
          <p:nvPr/>
        </p:nvSpPr>
        <p:spPr>
          <a:xfrm>
            <a:off x="9220200" y="1752600"/>
            <a:ext cx="25908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Cost-push inflation</a:t>
            </a:r>
          </a:p>
        </p:txBody>
      </p:sp>
      <p:sp>
        <p:nvSpPr>
          <p:cNvPr id="15" name="TextBox 14">
            <a:extLst>
              <a:ext uri="{FF2B5EF4-FFF2-40B4-BE49-F238E27FC236}">
                <a16:creationId xmlns:a16="http://schemas.microsoft.com/office/drawing/2014/main" id="{9B15D337-D793-6A2E-6FD8-073A7768B844}"/>
              </a:ext>
            </a:extLst>
          </p:cNvPr>
          <p:cNvSpPr txBox="1"/>
          <p:nvPr/>
        </p:nvSpPr>
        <p:spPr>
          <a:xfrm>
            <a:off x="203200" y="3431632"/>
            <a:ext cx="2590800" cy="646331"/>
          </a:xfrm>
          <a:prstGeom prst="rect">
            <a:avLst/>
          </a:prstGeom>
          <a:noFill/>
        </p:spPr>
        <p:txBody>
          <a:bodyPr wrap="square" rtlCol="0">
            <a:spAutoFit/>
          </a:bodyPr>
          <a:lstStyle/>
          <a:p>
            <a:pPr algn="ctr"/>
            <a:r>
              <a:rPr lang="en-US" dirty="0">
                <a:solidFill>
                  <a:schemeClr val="accent4"/>
                </a:solidFill>
              </a:rPr>
              <a:t>↑inflation expectations → ↑inflation</a:t>
            </a:r>
          </a:p>
        </p:txBody>
      </p:sp>
      <p:sp>
        <p:nvSpPr>
          <p:cNvPr id="16" name="TextBox 15">
            <a:extLst>
              <a:ext uri="{FF2B5EF4-FFF2-40B4-BE49-F238E27FC236}">
                <a16:creationId xmlns:a16="http://schemas.microsoft.com/office/drawing/2014/main" id="{E9239A43-F7EC-583A-5232-C3CF0385B5F0}"/>
              </a:ext>
            </a:extLst>
          </p:cNvPr>
          <p:cNvSpPr txBox="1"/>
          <p:nvPr/>
        </p:nvSpPr>
        <p:spPr>
          <a:xfrm>
            <a:off x="4572000" y="3431632"/>
            <a:ext cx="3048000" cy="646331"/>
          </a:xfrm>
          <a:prstGeom prst="rect">
            <a:avLst/>
          </a:prstGeom>
          <a:noFill/>
        </p:spPr>
        <p:txBody>
          <a:bodyPr wrap="square" rtlCol="0">
            <a:spAutoFit/>
          </a:bodyPr>
          <a:lstStyle/>
          <a:p>
            <a:pPr algn="ctr"/>
            <a:r>
              <a:rPr lang="en-US" dirty="0">
                <a:solidFill>
                  <a:schemeClr val="accent1"/>
                </a:solidFill>
              </a:rPr>
              <a:t>↑output relative to potential → ↑inflation</a:t>
            </a:r>
          </a:p>
        </p:txBody>
      </p:sp>
      <p:sp>
        <p:nvSpPr>
          <p:cNvPr id="17" name="TextBox 16">
            <a:extLst>
              <a:ext uri="{FF2B5EF4-FFF2-40B4-BE49-F238E27FC236}">
                <a16:creationId xmlns:a16="http://schemas.microsoft.com/office/drawing/2014/main" id="{BAB292E8-6651-DC13-D955-64C9991C10D6}"/>
              </a:ext>
            </a:extLst>
          </p:cNvPr>
          <p:cNvSpPr txBox="1"/>
          <p:nvPr/>
        </p:nvSpPr>
        <p:spPr>
          <a:xfrm>
            <a:off x="8953500" y="3431632"/>
            <a:ext cx="3048000" cy="646331"/>
          </a:xfrm>
          <a:prstGeom prst="rect">
            <a:avLst/>
          </a:prstGeom>
          <a:noFill/>
        </p:spPr>
        <p:txBody>
          <a:bodyPr wrap="square" rtlCol="0">
            <a:spAutoFit/>
          </a:bodyPr>
          <a:lstStyle/>
          <a:p>
            <a:pPr algn="ctr"/>
            <a:r>
              <a:rPr lang="en-US" dirty="0">
                <a:solidFill>
                  <a:schemeClr val="accent2"/>
                </a:solidFill>
              </a:rPr>
              <a:t>↑production costs</a:t>
            </a:r>
            <a:br>
              <a:rPr lang="en-US" dirty="0">
                <a:solidFill>
                  <a:schemeClr val="accent2"/>
                </a:solidFill>
              </a:rPr>
            </a:br>
            <a:r>
              <a:rPr lang="en-US" dirty="0">
                <a:solidFill>
                  <a:schemeClr val="accent2"/>
                </a:solidFill>
              </a:rPr>
              <a:t>→ ↑inflation</a:t>
            </a:r>
          </a:p>
        </p:txBody>
      </p:sp>
      <p:sp>
        <p:nvSpPr>
          <p:cNvPr id="18" name="TextBox 17">
            <a:extLst>
              <a:ext uri="{FF2B5EF4-FFF2-40B4-BE49-F238E27FC236}">
                <a16:creationId xmlns:a16="http://schemas.microsoft.com/office/drawing/2014/main" id="{963263EA-36F7-965B-63BC-741AC02828F3}"/>
              </a:ext>
            </a:extLst>
          </p:cNvPr>
          <p:cNvSpPr txBox="1"/>
          <p:nvPr/>
        </p:nvSpPr>
        <p:spPr>
          <a:xfrm>
            <a:off x="219242" y="892314"/>
            <a:ext cx="11591758" cy="707886"/>
          </a:xfrm>
          <a:prstGeom prst="rect">
            <a:avLst/>
          </a:prstGeom>
          <a:noFill/>
        </p:spPr>
        <p:txBody>
          <a:bodyPr wrap="square" rtlCol="0">
            <a:spAutoFit/>
          </a:bodyPr>
          <a:lstStyle/>
          <a:p>
            <a:r>
              <a:rPr lang="en-US" sz="4000" b="1" dirty="0"/>
              <a:t>Inflation = </a:t>
            </a:r>
          </a:p>
        </p:txBody>
      </p:sp>
      <p:sp>
        <p:nvSpPr>
          <p:cNvPr id="20" name="TextBox 19">
            <a:extLst>
              <a:ext uri="{FF2B5EF4-FFF2-40B4-BE49-F238E27FC236}">
                <a16:creationId xmlns:a16="http://schemas.microsoft.com/office/drawing/2014/main" id="{4BCDC65E-4745-6783-75DF-3B39A475AF78}"/>
              </a:ext>
            </a:extLst>
          </p:cNvPr>
          <p:cNvSpPr txBox="1"/>
          <p:nvPr/>
        </p:nvSpPr>
        <p:spPr>
          <a:xfrm>
            <a:off x="3130550" y="2122557"/>
            <a:ext cx="1228558" cy="707886"/>
          </a:xfrm>
          <a:prstGeom prst="rect">
            <a:avLst/>
          </a:prstGeom>
          <a:noFill/>
        </p:spPr>
        <p:txBody>
          <a:bodyPr wrap="square" rtlCol="0">
            <a:spAutoFit/>
          </a:bodyPr>
          <a:lstStyle/>
          <a:p>
            <a:pPr algn="ctr"/>
            <a:r>
              <a:rPr lang="en-US" sz="4000" b="1" dirty="0"/>
              <a:t>+</a:t>
            </a:r>
          </a:p>
        </p:txBody>
      </p:sp>
      <p:sp>
        <p:nvSpPr>
          <p:cNvPr id="21" name="TextBox 20">
            <a:extLst>
              <a:ext uri="{FF2B5EF4-FFF2-40B4-BE49-F238E27FC236}">
                <a16:creationId xmlns:a16="http://schemas.microsoft.com/office/drawing/2014/main" id="{D74ABAED-4940-4FFE-9C55-E2F22E7B67AC}"/>
              </a:ext>
            </a:extLst>
          </p:cNvPr>
          <p:cNvSpPr txBox="1"/>
          <p:nvPr/>
        </p:nvSpPr>
        <p:spPr>
          <a:xfrm>
            <a:off x="7611979" y="2100015"/>
            <a:ext cx="1228558" cy="707886"/>
          </a:xfrm>
          <a:prstGeom prst="rect">
            <a:avLst/>
          </a:prstGeom>
          <a:noFill/>
        </p:spPr>
        <p:txBody>
          <a:bodyPr wrap="square" rtlCol="0">
            <a:spAutoFit/>
          </a:bodyPr>
          <a:lstStyle/>
          <a:p>
            <a:pPr algn="ctr"/>
            <a:r>
              <a:rPr lang="en-US" sz="4000" b="1" dirty="0"/>
              <a:t>+</a:t>
            </a:r>
          </a:p>
        </p:txBody>
      </p:sp>
      <p:grpSp>
        <p:nvGrpSpPr>
          <p:cNvPr id="9" name="Group 8">
            <a:extLst>
              <a:ext uri="{FF2B5EF4-FFF2-40B4-BE49-F238E27FC236}">
                <a16:creationId xmlns:a16="http://schemas.microsoft.com/office/drawing/2014/main" id="{25DEED36-E1E5-B16F-28CD-5AC2869F5906}"/>
              </a:ext>
            </a:extLst>
          </p:cNvPr>
          <p:cNvGrpSpPr/>
          <p:nvPr/>
        </p:nvGrpSpPr>
        <p:grpSpPr>
          <a:xfrm>
            <a:off x="7791451" y="4214028"/>
            <a:ext cx="4638675" cy="2186772"/>
            <a:chOff x="7791451" y="4214028"/>
            <a:chExt cx="4638675" cy="2186772"/>
          </a:xfrm>
        </p:grpSpPr>
        <p:grpSp>
          <p:nvGrpSpPr>
            <p:cNvPr id="25" name="Group 24">
              <a:extLst>
                <a:ext uri="{FF2B5EF4-FFF2-40B4-BE49-F238E27FC236}">
                  <a16:creationId xmlns:a16="http://schemas.microsoft.com/office/drawing/2014/main" id="{7F99CA59-AF8E-F53C-B09B-783B322E2986}"/>
                </a:ext>
              </a:extLst>
            </p:cNvPr>
            <p:cNvGrpSpPr/>
            <p:nvPr/>
          </p:nvGrpSpPr>
          <p:grpSpPr>
            <a:xfrm>
              <a:off x="7791451" y="4214028"/>
              <a:ext cx="4267200" cy="2186772"/>
              <a:chOff x="3276600" y="4259887"/>
              <a:chExt cx="4267200" cy="2186772"/>
            </a:xfrm>
          </p:grpSpPr>
          <p:cxnSp>
            <p:nvCxnSpPr>
              <p:cNvPr id="26" name="Straight Connector 25">
                <a:extLst>
                  <a:ext uri="{FF2B5EF4-FFF2-40B4-BE49-F238E27FC236}">
                    <a16:creationId xmlns:a16="http://schemas.microsoft.com/office/drawing/2014/main" id="{78F08C33-9B34-3280-EFA1-132B8DE7FBDA}"/>
                  </a:ext>
                </a:extLst>
              </p:cNvPr>
              <p:cNvCxnSpPr/>
              <p:nvPr/>
            </p:nvCxnSpPr>
            <p:spPr>
              <a:xfrm>
                <a:off x="4800600" y="4419600"/>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74A2F8-3926-9D1A-88BB-956E027DFD03}"/>
                  </a:ext>
                </a:extLst>
              </p:cNvPr>
              <p:cNvCxnSpPr>
                <a:cxnSpLocks/>
              </p:cNvCxnSpPr>
              <p:nvPr/>
            </p:nvCxnSpPr>
            <p:spPr>
              <a:xfrm>
                <a:off x="4800600" y="6096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052AD3-3A06-621E-67E0-772AB1C143E1}"/>
                  </a:ext>
                </a:extLst>
              </p:cNvPr>
              <p:cNvCxnSpPr/>
              <p:nvPr/>
            </p:nvCxnSpPr>
            <p:spPr>
              <a:xfrm flipV="1">
                <a:off x="5038725" y="4557749"/>
                <a:ext cx="1524000" cy="12192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1858D-2BA9-8575-06B6-BA54F25D3CF5}"/>
                  </a:ext>
                </a:extLst>
              </p:cNvPr>
              <p:cNvSpPr txBox="1"/>
              <p:nvPr/>
            </p:nvSpPr>
            <p:spPr>
              <a:xfrm>
                <a:off x="3276600" y="4259887"/>
                <a:ext cx="1524000" cy="523220"/>
              </a:xfrm>
              <a:prstGeom prst="rect">
                <a:avLst/>
              </a:prstGeom>
              <a:noFill/>
            </p:spPr>
            <p:txBody>
              <a:bodyPr wrap="square" rtlCol="0">
                <a:spAutoFit/>
              </a:bodyPr>
              <a:lstStyle/>
              <a:p>
                <a:pPr algn="r"/>
                <a:r>
                  <a:rPr lang="en-US" sz="1400" dirty="0"/>
                  <a:t>Unexpected inflation</a:t>
                </a:r>
              </a:p>
            </p:txBody>
          </p:sp>
          <p:sp>
            <p:nvSpPr>
              <p:cNvPr id="30" name="TextBox 29">
                <a:extLst>
                  <a:ext uri="{FF2B5EF4-FFF2-40B4-BE49-F238E27FC236}">
                    <a16:creationId xmlns:a16="http://schemas.microsoft.com/office/drawing/2014/main" id="{AA771AF4-E629-6651-F258-43EACFFFDD0D}"/>
                  </a:ext>
                </a:extLst>
              </p:cNvPr>
              <p:cNvSpPr txBox="1"/>
              <p:nvPr/>
            </p:nvSpPr>
            <p:spPr>
              <a:xfrm>
                <a:off x="5562601" y="6138882"/>
                <a:ext cx="1524000" cy="307777"/>
              </a:xfrm>
              <a:prstGeom prst="rect">
                <a:avLst/>
              </a:prstGeom>
              <a:noFill/>
            </p:spPr>
            <p:txBody>
              <a:bodyPr wrap="square" rtlCol="0">
                <a:spAutoFit/>
              </a:bodyPr>
              <a:lstStyle/>
              <a:p>
                <a:pPr algn="r"/>
                <a:r>
                  <a:rPr lang="en-US" sz="1400" dirty="0"/>
                  <a:t>Output gap</a:t>
                </a:r>
              </a:p>
            </p:txBody>
          </p:sp>
          <p:sp>
            <p:nvSpPr>
              <p:cNvPr id="31" name="TextBox 30">
                <a:extLst>
                  <a:ext uri="{FF2B5EF4-FFF2-40B4-BE49-F238E27FC236}">
                    <a16:creationId xmlns:a16="http://schemas.microsoft.com/office/drawing/2014/main" id="{9A1F7B69-785A-E99C-D1D9-7FCA0108FBF5}"/>
                  </a:ext>
                </a:extLst>
              </p:cNvPr>
              <p:cNvSpPr txBox="1"/>
              <p:nvPr/>
            </p:nvSpPr>
            <p:spPr>
              <a:xfrm>
                <a:off x="6562725" y="4340801"/>
                <a:ext cx="981075" cy="307777"/>
              </a:xfrm>
              <a:prstGeom prst="rect">
                <a:avLst/>
              </a:prstGeom>
              <a:noFill/>
            </p:spPr>
            <p:txBody>
              <a:bodyPr wrap="square" rtlCol="0">
                <a:spAutoFit/>
              </a:bodyPr>
              <a:lstStyle/>
              <a:p>
                <a:r>
                  <a:rPr lang="en-US" sz="1400" dirty="0">
                    <a:solidFill>
                      <a:schemeClr val="accent2"/>
                    </a:solidFill>
                  </a:rPr>
                  <a:t>New</a:t>
                </a:r>
              </a:p>
            </p:txBody>
          </p:sp>
        </p:grpSp>
        <p:cxnSp>
          <p:nvCxnSpPr>
            <p:cNvPr id="32" name="Straight Connector 31">
              <a:extLst>
                <a:ext uri="{FF2B5EF4-FFF2-40B4-BE49-F238E27FC236}">
                  <a16:creationId xmlns:a16="http://schemas.microsoft.com/office/drawing/2014/main" id="{71975225-0A52-5D21-D042-1BC312649E92}"/>
                </a:ext>
              </a:extLst>
            </p:cNvPr>
            <p:cNvCxnSpPr/>
            <p:nvPr/>
          </p:nvCxnSpPr>
          <p:spPr>
            <a:xfrm flipV="1">
              <a:off x="9925051" y="4694602"/>
              <a:ext cx="1524000" cy="1219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C6770E5-3311-CBC3-4E8E-19C55B81DEED}"/>
                </a:ext>
              </a:extLst>
            </p:cNvPr>
            <p:cNvSpPr txBox="1"/>
            <p:nvPr/>
          </p:nvSpPr>
          <p:spPr>
            <a:xfrm>
              <a:off x="11449051" y="4477654"/>
              <a:ext cx="981075" cy="738664"/>
            </a:xfrm>
            <a:prstGeom prst="rect">
              <a:avLst/>
            </a:prstGeom>
            <a:noFill/>
          </p:spPr>
          <p:txBody>
            <a:bodyPr wrap="square" rtlCol="0">
              <a:spAutoFit/>
            </a:bodyPr>
            <a:lstStyle/>
            <a:p>
              <a:r>
                <a:rPr lang="en-US" sz="1400" dirty="0">
                  <a:solidFill>
                    <a:schemeClr val="tx2"/>
                  </a:solidFill>
                </a:rPr>
                <a:t>Old Phillips Curve</a:t>
              </a:r>
            </a:p>
          </p:txBody>
        </p:sp>
        <p:cxnSp>
          <p:nvCxnSpPr>
            <p:cNvPr id="35" name="Straight Arrow Connector 34">
              <a:extLst>
                <a:ext uri="{FF2B5EF4-FFF2-40B4-BE49-F238E27FC236}">
                  <a16:creationId xmlns:a16="http://schemas.microsoft.com/office/drawing/2014/main" id="{40E2181A-3777-DBA9-AD11-517E02AFCC61}"/>
                </a:ext>
              </a:extLst>
            </p:cNvPr>
            <p:cNvCxnSpPr/>
            <p:nvPr/>
          </p:nvCxnSpPr>
          <p:spPr>
            <a:xfrm flipV="1">
              <a:off x="10839451" y="4744828"/>
              <a:ext cx="0" cy="385869"/>
            </a:xfrm>
            <a:prstGeom prst="straightConnector1">
              <a:avLst/>
            </a:prstGeom>
            <a:ln w="57150">
              <a:gradFill flip="none" rotWithShape="1">
                <a:gsLst>
                  <a:gs pos="25000">
                    <a:schemeClr val="accent1"/>
                  </a:gs>
                  <a:gs pos="75000">
                    <a:schemeClr val="accent2"/>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C1A76D4-DACB-C0BD-75DA-B5ED1316DF30}"/>
              </a:ext>
            </a:extLst>
          </p:cNvPr>
          <p:cNvGrpSpPr/>
          <p:nvPr/>
        </p:nvGrpSpPr>
        <p:grpSpPr>
          <a:xfrm>
            <a:off x="3281366" y="4109963"/>
            <a:ext cx="4267200" cy="2214637"/>
            <a:chOff x="3281366" y="4109963"/>
            <a:chExt cx="4267200" cy="2214637"/>
          </a:xfrm>
        </p:grpSpPr>
        <p:grpSp>
          <p:nvGrpSpPr>
            <p:cNvPr id="24" name="Group 23">
              <a:extLst>
                <a:ext uri="{FF2B5EF4-FFF2-40B4-BE49-F238E27FC236}">
                  <a16:creationId xmlns:a16="http://schemas.microsoft.com/office/drawing/2014/main" id="{C826B9B4-C5B0-1822-0978-119520E13549}"/>
                </a:ext>
              </a:extLst>
            </p:cNvPr>
            <p:cNvGrpSpPr/>
            <p:nvPr/>
          </p:nvGrpSpPr>
          <p:grpSpPr>
            <a:xfrm>
              <a:off x="3281366" y="4109963"/>
              <a:ext cx="4267200" cy="2214637"/>
              <a:chOff x="3276600" y="4259887"/>
              <a:chExt cx="4267200" cy="2214637"/>
            </a:xfrm>
          </p:grpSpPr>
          <p:cxnSp>
            <p:nvCxnSpPr>
              <p:cNvPr id="6" name="Straight Connector 5">
                <a:extLst>
                  <a:ext uri="{FF2B5EF4-FFF2-40B4-BE49-F238E27FC236}">
                    <a16:creationId xmlns:a16="http://schemas.microsoft.com/office/drawing/2014/main" id="{6335C892-EB01-2863-4400-C29AF1E22B8D}"/>
                  </a:ext>
                </a:extLst>
              </p:cNvPr>
              <p:cNvCxnSpPr/>
              <p:nvPr/>
            </p:nvCxnSpPr>
            <p:spPr>
              <a:xfrm>
                <a:off x="4800600" y="4419600"/>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40078A-C592-8D38-FE1B-952256A92544}"/>
                  </a:ext>
                </a:extLst>
              </p:cNvPr>
              <p:cNvCxnSpPr>
                <a:cxnSpLocks/>
              </p:cNvCxnSpPr>
              <p:nvPr/>
            </p:nvCxnSpPr>
            <p:spPr>
              <a:xfrm>
                <a:off x="4800600" y="6096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85AB08-40BE-BA8A-A344-3142123A6F25}"/>
                  </a:ext>
                </a:extLst>
              </p:cNvPr>
              <p:cNvCxnSpPr/>
              <p:nvPr/>
            </p:nvCxnSpPr>
            <p:spPr>
              <a:xfrm flipV="1">
                <a:off x="5038725" y="4557749"/>
                <a:ext cx="1524000" cy="1219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6ACDF-B096-2430-1FEA-049A78CDD6FC}"/>
                  </a:ext>
                </a:extLst>
              </p:cNvPr>
              <p:cNvSpPr txBox="1"/>
              <p:nvPr/>
            </p:nvSpPr>
            <p:spPr>
              <a:xfrm>
                <a:off x="3276600" y="4259887"/>
                <a:ext cx="1524000" cy="523220"/>
              </a:xfrm>
              <a:prstGeom prst="rect">
                <a:avLst/>
              </a:prstGeom>
              <a:noFill/>
            </p:spPr>
            <p:txBody>
              <a:bodyPr wrap="square" rtlCol="0">
                <a:spAutoFit/>
              </a:bodyPr>
              <a:lstStyle/>
              <a:p>
                <a:pPr algn="r"/>
                <a:r>
                  <a:rPr lang="en-US" sz="1400" dirty="0"/>
                  <a:t>Unexpected inflation</a:t>
                </a:r>
              </a:p>
            </p:txBody>
          </p:sp>
          <p:sp>
            <p:nvSpPr>
              <p:cNvPr id="22" name="TextBox 21">
                <a:extLst>
                  <a:ext uri="{FF2B5EF4-FFF2-40B4-BE49-F238E27FC236}">
                    <a16:creationId xmlns:a16="http://schemas.microsoft.com/office/drawing/2014/main" id="{BFA5141D-8754-3D87-CCA4-9E271AADEAF3}"/>
                  </a:ext>
                </a:extLst>
              </p:cNvPr>
              <p:cNvSpPr txBox="1"/>
              <p:nvPr/>
            </p:nvSpPr>
            <p:spPr>
              <a:xfrm>
                <a:off x="5562601" y="6166747"/>
                <a:ext cx="1524000" cy="307777"/>
              </a:xfrm>
              <a:prstGeom prst="rect">
                <a:avLst/>
              </a:prstGeom>
              <a:noFill/>
            </p:spPr>
            <p:txBody>
              <a:bodyPr wrap="square" rtlCol="0">
                <a:spAutoFit/>
              </a:bodyPr>
              <a:lstStyle/>
              <a:p>
                <a:pPr algn="r"/>
                <a:r>
                  <a:rPr lang="en-US" sz="1400" dirty="0"/>
                  <a:t>Output gap</a:t>
                </a:r>
              </a:p>
            </p:txBody>
          </p:sp>
          <p:sp>
            <p:nvSpPr>
              <p:cNvPr id="23" name="TextBox 22">
                <a:extLst>
                  <a:ext uri="{FF2B5EF4-FFF2-40B4-BE49-F238E27FC236}">
                    <a16:creationId xmlns:a16="http://schemas.microsoft.com/office/drawing/2014/main" id="{193F4B43-86B8-23A6-8BCF-44F68F3CE8D1}"/>
                  </a:ext>
                </a:extLst>
              </p:cNvPr>
              <p:cNvSpPr txBox="1"/>
              <p:nvPr/>
            </p:nvSpPr>
            <p:spPr>
              <a:xfrm>
                <a:off x="6562725" y="4340801"/>
                <a:ext cx="981075" cy="523220"/>
              </a:xfrm>
              <a:prstGeom prst="rect">
                <a:avLst/>
              </a:prstGeom>
              <a:noFill/>
            </p:spPr>
            <p:txBody>
              <a:bodyPr wrap="square" rtlCol="0">
                <a:spAutoFit/>
              </a:bodyPr>
              <a:lstStyle/>
              <a:p>
                <a:r>
                  <a:rPr lang="en-US" sz="1400" dirty="0">
                    <a:solidFill>
                      <a:schemeClr val="tx2"/>
                    </a:solidFill>
                  </a:rPr>
                  <a:t>Phillips Curve</a:t>
                </a:r>
              </a:p>
            </p:txBody>
          </p:sp>
        </p:grpSp>
        <p:cxnSp>
          <p:nvCxnSpPr>
            <p:cNvPr id="37" name="Straight Arrow Connector 36">
              <a:extLst>
                <a:ext uri="{FF2B5EF4-FFF2-40B4-BE49-F238E27FC236}">
                  <a16:creationId xmlns:a16="http://schemas.microsoft.com/office/drawing/2014/main" id="{74C912A5-263A-3109-9451-AAB1D2A3242D}"/>
                </a:ext>
              </a:extLst>
            </p:cNvPr>
            <p:cNvCxnSpPr>
              <a:cxnSpLocks/>
            </p:cNvCxnSpPr>
            <p:nvPr/>
          </p:nvCxnSpPr>
          <p:spPr>
            <a:xfrm>
              <a:off x="5697533" y="6007310"/>
              <a:ext cx="5381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DBCC60-5E28-9C3A-7EE2-2AEAC4E7B590}"/>
                </a:ext>
              </a:extLst>
            </p:cNvPr>
            <p:cNvCxnSpPr>
              <a:cxnSpLocks/>
            </p:cNvCxnSpPr>
            <p:nvPr/>
          </p:nvCxnSpPr>
          <p:spPr>
            <a:xfrm flipV="1">
              <a:off x="4711700" y="4633183"/>
              <a:ext cx="0" cy="403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5" name="Diagram 54">
            <a:extLst>
              <a:ext uri="{FF2B5EF4-FFF2-40B4-BE49-F238E27FC236}">
                <a16:creationId xmlns:a16="http://schemas.microsoft.com/office/drawing/2014/main" id="{74EC44D4-D3F0-85F7-35ED-B6C5A906EF38}"/>
              </a:ext>
            </a:extLst>
          </p:cNvPr>
          <p:cNvGraphicFramePr/>
          <p:nvPr>
            <p:extLst>
              <p:ext uri="{D42A27DB-BD31-4B8C-83A1-F6EECF244321}">
                <p14:modId xmlns:p14="http://schemas.microsoft.com/office/powerpoint/2010/main" val="3571855189"/>
              </p:ext>
            </p:extLst>
          </p:nvPr>
        </p:nvGraphicFramePr>
        <p:xfrm>
          <a:off x="-307962" y="3913720"/>
          <a:ext cx="3889368" cy="238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1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p:bldP spid="16" grpId="0"/>
      <p:bldP spid="17" grpId="0"/>
      <p:bldP spid="18" grpId="0"/>
      <p:bldP spid="20" grpId="0"/>
      <p:bldP spid="21" grpId="0"/>
      <p:bldGraphic spid="5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DC8A-8550-501A-5FA6-6EC20BF257B2}"/>
              </a:ext>
            </a:extLst>
          </p:cNvPr>
          <p:cNvSpPr>
            <a:spLocks noGrp="1"/>
          </p:cNvSpPr>
          <p:nvPr>
            <p:ph type="title"/>
          </p:nvPr>
        </p:nvSpPr>
        <p:spPr/>
        <p:txBody>
          <a:bodyPr/>
          <a:lstStyle/>
          <a:p>
            <a:r>
              <a:rPr lang="en-US" dirty="0">
                <a:solidFill>
                  <a:schemeClr val="accent4"/>
                </a:solidFill>
              </a:rPr>
              <a:t>Cause #1: Inflation expectations</a:t>
            </a:r>
          </a:p>
        </p:txBody>
      </p:sp>
      <p:pic>
        <p:nvPicPr>
          <p:cNvPr id="8" name="Content Placeholder 7" descr="Icon">
            <a:extLst>
              <a:ext uri="{FF2B5EF4-FFF2-40B4-BE49-F238E27FC236}">
                <a16:creationId xmlns:a16="http://schemas.microsoft.com/office/drawing/2014/main" id="{0A98DEC1-7FD9-FC57-0DAF-933E13D7A309}"/>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1349" r="1794"/>
          <a:stretch/>
        </p:blipFill>
        <p:spPr>
          <a:xfrm>
            <a:off x="-1" y="2145633"/>
            <a:ext cx="5715000" cy="3810000"/>
          </a:xfrm>
        </p:spPr>
      </p:pic>
      <p:sp>
        <p:nvSpPr>
          <p:cNvPr id="4" name="Footer Placeholder 3">
            <a:extLst>
              <a:ext uri="{FF2B5EF4-FFF2-40B4-BE49-F238E27FC236}">
                <a16:creationId xmlns:a16="http://schemas.microsoft.com/office/drawing/2014/main" id="{F905B037-E8E1-5750-6509-D88AB3046709}"/>
              </a:ext>
            </a:extLst>
          </p:cNvPr>
          <p:cNvSpPr>
            <a:spLocks noGrp="1"/>
          </p:cNvSpPr>
          <p:nvPr>
            <p:ph type="ftr" sz="quarter" idx="10"/>
          </p:nvPr>
        </p:nvSpPr>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E0E7DD32-855C-9A2D-47B4-A72254E4C35A}"/>
              </a:ext>
            </a:extLst>
          </p:cNvPr>
          <p:cNvSpPr>
            <a:spLocks noGrp="1"/>
          </p:cNvSpPr>
          <p:nvPr>
            <p:ph type="sldNum" sz="quarter" idx="11"/>
          </p:nvPr>
        </p:nvSpPr>
        <p:spPr/>
        <p:txBody>
          <a:bodyPr/>
          <a:lstStyle/>
          <a:p>
            <a:pPr>
              <a:defRPr/>
            </a:pPr>
            <a:fld id="{0BBD0AB2-84B4-4C76-8D92-7F4270B150FE}" type="slidenum">
              <a:rPr lang="en-US" smtClean="0"/>
              <a:pPr>
                <a:defRPr/>
              </a:pPr>
              <a:t>5</a:t>
            </a:fld>
            <a:endParaRPr lang="en-US"/>
          </a:p>
        </p:txBody>
      </p:sp>
      <p:sp>
        <p:nvSpPr>
          <p:cNvPr id="6" name="AutoShape 2">
            <a:extLst>
              <a:ext uri="{FF2B5EF4-FFF2-40B4-BE49-F238E27FC236}">
                <a16:creationId xmlns:a16="http://schemas.microsoft.com/office/drawing/2014/main" id="{5ADA7FA7-6225-896D-124A-E854907429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Content Placeholder 7" descr="Icon">
            <a:extLst>
              <a:ext uri="{FF2B5EF4-FFF2-40B4-BE49-F238E27FC236}">
                <a16:creationId xmlns:a16="http://schemas.microsoft.com/office/drawing/2014/main" id="{E5AFC7D6-9189-B10C-87BA-75B9507434C5}"/>
              </a:ext>
            </a:extLst>
          </p:cNvPr>
          <p:cNvPicPr>
            <a:picLocks noChangeAspect="1"/>
          </p:cNvPicPr>
          <p:nvPr/>
        </p:nvPicPr>
        <p:blipFill rotWithShape="1">
          <a:blip r:embed="rId2">
            <a:extLst>
              <a:ext uri="{28A0092B-C50C-407E-A947-70E740481C1C}">
                <a14:useLocalDpi xmlns:a14="http://schemas.microsoft.com/office/drawing/2010/main" val="0"/>
              </a:ext>
            </a:extLst>
          </a:blip>
          <a:srcRect r="53559"/>
          <a:stretch/>
        </p:blipFill>
        <p:spPr bwMode="auto">
          <a:xfrm>
            <a:off x="6324601" y="2137446"/>
            <a:ext cx="5664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543C58E-14BB-66C5-7C3F-C6E17CD78363}"/>
              </a:ext>
            </a:extLst>
          </p:cNvPr>
          <p:cNvSpPr txBox="1"/>
          <p:nvPr/>
        </p:nvSpPr>
        <p:spPr>
          <a:xfrm>
            <a:off x="723899" y="1118491"/>
            <a:ext cx="4267200" cy="738664"/>
          </a:xfrm>
          <a:prstGeom prst="rect">
            <a:avLst/>
          </a:prstGeom>
          <a:noFill/>
        </p:spPr>
        <p:txBody>
          <a:bodyPr wrap="square" rtlCol="0">
            <a:spAutoFit/>
          </a:bodyPr>
          <a:lstStyle/>
          <a:p>
            <a:pPr algn="ctr"/>
            <a:r>
              <a:rPr lang="en-US" sz="2400" b="1" dirty="0">
                <a:solidFill>
                  <a:schemeClr val="tx2"/>
                </a:solidFill>
              </a:rPr>
              <a:t>Where we were</a:t>
            </a:r>
            <a:br>
              <a:rPr lang="en-US" dirty="0">
                <a:solidFill>
                  <a:schemeClr val="tx2"/>
                </a:solidFill>
              </a:rPr>
            </a:br>
            <a:r>
              <a:rPr lang="en-US" dirty="0">
                <a:solidFill>
                  <a:schemeClr val="tx2"/>
                </a:solidFill>
              </a:rPr>
              <a:t>(1990s through 2020)</a:t>
            </a:r>
          </a:p>
        </p:txBody>
      </p:sp>
      <p:sp>
        <p:nvSpPr>
          <p:cNvPr id="11" name="TextBox 10">
            <a:extLst>
              <a:ext uri="{FF2B5EF4-FFF2-40B4-BE49-F238E27FC236}">
                <a16:creationId xmlns:a16="http://schemas.microsoft.com/office/drawing/2014/main" id="{FD34E678-0102-AD31-956D-463E2385D9C6}"/>
              </a:ext>
            </a:extLst>
          </p:cNvPr>
          <p:cNvSpPr txBox="1"/>
          <p:nvPr/>
        </p:nvSpPr>
        <p:spPr>
          <a:xfrm>
            <a:off x="7023101" y="1118491"/>
            <a:ext cx="4267200" cy="738664"/>
          </a:xfrm>
          <a:prstGeom prst="rect">
            <a:avLst/>
          </a:prstGeom>
          <a:noFill/>
        </p:spPr>
        <p:txBody>
          <a:bodyPr wrap="square" rtlCol="0">
            <a:spAutoFit/>
          </a:bodyPr>
          <a:lstStyle/>
          <a:p>
            <a:pPr algn="ctr"/>
            <a:r>
              <a:rPr lang="en-US" sz="2400" b="1" dirty="0">
                <a:solidFill>
                  <a:schemeClr val="accent2"/>
                </a:solidFill>
              </a:rPr>
              <a:t>Where we don’t want to go</a:t>
            </a:r>
            <a:r>
              <a:rPr lang="en-US" dirty="0">
                <a:solidFill>
                  <a:schemeClr val="accent2"/>
                </a:solidFill>
              </a:rPr>
              <a:t> (re-run of the inflationary 1970s)</a:t>
            </a:r>
          </a:p>
        </p:txBody>
      </p:sp>
    </p:spTree>
    <p:extLst>
      <p:ext uri="{BB962C8B-B14F-4D97-AF65-F5344CB8AC3E}">
        <p14:creationId xmlns:p14="http://schemas.microsoft.com/office/powerpoint/2010/main" val="384492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5A9BC9-5DC0-0CAA-741F-665933DC48E6}"/>
              </a:ext>
            </a:extLst>
          </p:cNvPr>
          <p:cNvSpPr>
            <a:spLocks noGrp="1"/>
          </p:cNvSpPr>
          <p:nvPr>
            <p:ph type="ftr" sz="quarter" idx="10"/>
          </p:nvPr>
        </p:nvSpPr>
        <p:spPr>
          <a:xfrm>
            <a:off x="608451" y="6349999"/>
            <a:ext cx="10566400" cy="365125"/>
          </a:xfrm>
        </p:spPr>
        <p:txBody>
          <a:bodyPr/>
          <a:lstStyle/>
          <a:p>
            <a:pPr>
              <a:defRPr/>
            </a:pPr>
            <a:r>
              <a:rPr lang="en-US" dirty="0"/>
              <a:t>Stevenson &amp; Wolfers, </a:t>
            </a:r>
            <a:r>
              <a:rPr lang="en-US" i="1" dirty="0"/>
              <a:t>Lessons from the 2020s inflation</a:t>
            </a:r>
          </a:p>
        </p:txBody>
      </p:sp>
      <p:pic>
        <p:nvPicPr>
          <p:cNvPr id="7" name="Content Placeholder 6" descr="Chart&#10;&#10;Description automatically generated">
            <a:extLst>
              <a:ext uri="{FF2B5EF4-FFF2-40B4-BE49-F238E27FC236}">
                <a16:creationId xmlns:a16="http://schemas.microsoft.com/office/drawing/2014/main" id="{C769DCFD-62CD-1F3D-E259-62625EBAF76E}"/>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859607"/>
            <a:ext cx="11621886" cy="5998393"/>
          </a:xfrm>
        </p:spPr>
      </p:pic>
      <p:sp>
        <p:nvSpPr>
          <p:cNvPr id="2" name="Title 1">
            <a:extLst>
              <a:ext uri="{FF2B5EF4-FFF2-40B4-BE49-F238E27FC236}">
                <a16:creationId xmlns:a16="http://schemas.microsoft.com/office/drawing/2014/main" id="{DDCE0C9B-006D-C7B2-85E8-44EA7179E0F9}"/>
              </a:ext>
            </a:extLst>
          </p:cNvPr>
          <p:cNvSpPr>
            <a:spLocks noGrp="1"/>
          </p:cNvSpPr>
          <p:nvPr>
            <p:ph type="title"/>
          </p:nvPr>
        </p:nvSpPr>
        <p:spPr>
          <a:xfrm>
            <a:off x="203200" y="142876"/>
            <a:ext cx="11785600" cy="685800"/>
          </a:xfrm>
        </p:spPr>
        <p:txBody>
          <a:bodyPr/>
          <a:lstStyle/>
          <a:p>
            <a:r>
              <a:rPr lang="en-US" dirty="0">
                <a:solidFill>
                  <a:schemeClr val="accent4"/>
                </a:solidFill>
              </a:rPr>
              <a:t>Cause #1: What can data on inflation expectations tell us?</a:t>
            </a:r>
            <a:endParaRPr lang="en-US" dirty="0"/>
          </a:p>
        </p:txBody>
      </p:sp>
      <p:sp>
        <p:nvSpPr>
          <p:cNvPr id="5" name="Slide Number Placeholder 4">
            <a:extLst>
              <a:ext uri="{FF2B5EF4-FFF2-40B4-BE49-F238E27FC236}">
                <a16:creationId xmlns:a16="http://schemas.microsoft.com/office/drawing/2014/main" id="{EC55C96A-DA69-D103-8B6C-96E1A147A971}"/>
              </a:ext>
            </a:extLst>
          </p:cNvPr>
          <p:cNvSpPr>
            <a:spLocks noGrp="1"/>
          </p:cNvSpPr>
          <p:nvPr>
            <p:ph type="sldNum" sz="quarter" idx="11"/>
          </p:nvPr>
        </p:nvSpPr>
        <p:spPr/>
        <p:txBody>
          <a:bodyPr/>
          <a:lstStyle/>
          <a:p>
            <a:pPr>
              <a:defRPr/>
            </a:pPr>
            <a:fld id="{0BBD0AB2-84B4-4C76-8D92-7F4270B150FE}" type="slidenum">
              <a:rPr lang="en-US" smtClean="0"/>
              <a:pPr>
                <a:defRPr/>
              </a:pPr>
              <a:t>6</a:t>
            </a:fld>
            <a:endParaRPr lang="en-US"/>
          </a:p>
        </p:txBody>
      </p:sp>
      <p:sp>
        <p:nvSpPr>
          <p:cNvPr id="9" name="Content Placeholder 2">
            <a:extLst>
              <a:ext uri="{FF2B5EF4-FFF2-40B4-BE49-F238E27FC236}">
                <a16:creationId xmlns:a16="http://schemas.microsoft.com/office/drawing/2014/main" id="{31A6925F-D130-673E-82DB-72863B48F784}"/>
              </a:ext>
            </a:extLst>
          </p:cNvPr>
          <p:cNvSpPr txBox="1">
            <a:spLocks/>
          </p:cNvSpPr>
          <p:nvPr/>
        </p:nvSpPr>
        <p:spPr bwMode="auto">
          <a:xfrm>
            <a:off x="4465731" y="1352861"/>
            <a:ext cx="7467600" cy="152400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4"/>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800" b="1" dirty="0">
                <a:solidFill>
                  <a:schemeClr val="accent4"/>
                </a:solidFill>
                <a:latin typeface="+mj-lt"/>
                <a:ea typeface="+mj-ea"/>
                <a:cs typeface="+mj-cs"/>
              </a:rPr>
              <a:t>Open questions</a:t>
            </a:r>
          </a:p>
          <a:p>
            <a:r>
              <a:rPr lang="en-US" sz="2400" dirty="0">
                <a:latin typeface="+mj-lt"/>
                <a:ea typeface="+mj-ea"/>
                <a:cs typeface="+mj-cs"/>
              </a:rPr>
              <a:t>Whose expectations are most relevant?</a:t>
            </a:r>
          </a:p>
          <a:p>
            <a:pPr lvl="1"/>
            <a:r>
              <a:rPr lang="en-US" sz="2100" dirty="0">
                <a:latin typeface="+mj-lt"/>
                <a:ea typeface="+mj-ea"/>
                <a:cs typeface="+mj-cs"/>
              </a:rPr>
              <a:t>We have data from consumers, financial markets, and professional economists?</a:t>
            </a:r>
          </a:p>
          <a:p>
            <a:r>
              <a:rPr lang="en-US" sz="2400" dirty="0">
                <a:latin typeface="+mj-lt"/>
                <a:ea typeface="+mj-ea"/>
                <a:cs typeface="+mj-cs"/>
              </a:rPr>
              <a:t>Which time horizon is most relevant?</a:t>
            </a:r>
          </a:p>
          <a:p>
            <a:pPr lvl="1"/>
            <a:r>
              <a:rPr lang="en-US" sz="2100" dirty="0">
                <a:latin typeface="+mj-lt"/>
                <a:ea typeface="+mj-ea"/>
                <a:cs typeface="+mj-cs"/>
              </a:rPr>
              <a:t>Expectations over the next year, next 3-5 years, or the long run (10+ years)</a:t>
            </a:r>
          </a:p>
          <a:p>
            <a:pPr marL="0" indent="0">
              <a:buNone/>
            </a:pPr>
            <a:endParaRPr lang="en-US" sz="3200" b="1" dirty="0">
              <a:solidFill>
                <a:schemeClr val="accent4"/>
              </a:solidFill>
              <a:latin typeface="+mj-lt"/>
              <a:ea typeface="+mj-ea"/>
              <a:cs typeface="+mj-cs"/>
            </a:endParaRPr>
          </a:p>
        </p:txBody>
      </p:sp>
    </p:spTree>
    <p:extLst>
      <p:ext uri="{BB962C8B-B14F-4D97-AF65-F5344CB8AC3E}">
        <p14:creationId xmlns:p14="http://schemas.microsoft.com/office/powerpoint/2010/main" val="3986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118A-FEF6-008D-1814-D9B72C49C198}"/>
              </a:ext>
            </a:extLst>
          </p:cNvPr>
          <p:cNvSpPr>
            <a:spLocks noGrp="1"/>
          </p:cNvSpPr>
          <p:nvPr>
            <p:ph type="title"/>
          </p:nvPr>
        </p:nvSpPr>
        <p:spPr/>
        <p:txBody>
          <a:bodyPr/>
          <a:lstStyle/>
          <a:p>
            <a:r>
              <a:rPr lang="en-US" dirty="0">
                <a:solidFill>
                  <a:schemeClr val="accent4"/>
                </a:solidFill>
              </a:rPr>
              <a:t>Cause #1: What can theories of inflation expectations tell us?</a:t>
            </a:r>
            <a:endParaRPr lang="en-US" dirty="0"/>
          </a:p>
        </p:txBody>
      </p:sp>
      <p:sp>
        <p:nvSpPr>
          <p:cNvPr id="3" name="Content Placeholder 2">
            <a:extLst>
              <a:ext uri="{FF2B5EF4-FFF2-40B4-BE49-F238E27FC236}">
                <a16:creationId xmlns:a16="http://schemas.microsoft.com/office/drawing/2014/main" id="{0BAB8F0E-CF23-2B00-B63B-2B061AA5F80A}"/>
              </a:ext>
            </a:extLst>
          </p:cNvPr>
          <p:cNvSpPr>
            <a:spLocks noGrp="1"/>
          </p:cNvSpPr>
          <p:nvPr>
            <p:ph sz="quarter" idx="1"/>
          </p:nvPr>
        </p:nvSpPr>
        <p:spPr>
          <a:xfrm>
            <a:off x="203200" y="914400"/>
            <a:ext cx="11988800" cy="5502276"/>
          </a:xfrm>
        </p:spPr>
        <p:txBody>
          <a:bodyPr>
            <a:normAutofit fontScale="92500" lnSpcReduction="10000"/>
          </a:bodyPr>
          <a:lstStyle/>
          <a:p>
            <a:r>
              <a:rPr lang="en-US" b="1" dirty="0"/>
              <a:t>Adaptive expectations</a:t>
            </a:r>
            <a:r>
              <a:rPr lang="en-US" dirty="0"/>
              <a:t>: Recent inflation is our best guide to the future</a:t>
            </a:r>
          </a:p>
          <a:p>
            <a:pPr lvl="1">
              <a:buFont typeface="Cambria" panose="02040503050406030204" pitchFamily="18" charset="0"/>
              <a:buChar char="⇒"/>
            </a:pPr>
            <a:r>
              <a:rPr lang="en-US" dirty="0"/>
              <a:t>Inflation expectations will remain high </a:t>
            </a:r>
            <a:r>
              <a:rPr lang="en-US" sz="1800" dirty="0"/>
              <a:t>(for as long as inflation remains high)</a:t>
            </a:r>
          </a:p>
          <a:p>
            <a:pPr lvl="1">
              <a:buFont typeface="Cambria" panose="02040503050406030204" pitchFamily="18" charset="0"/>
              <a:buChar char="⇒"/>
            </a:pPr>
            <a:endParaRPr lang="en-US" sz="1800" dirty="0"/>
          </a:p>
          <a:p>
            <a:r>
              <a:rPr lang="en-US" b="1" dirty="0"/>
              <a:t>Anchored expectations</a:t>
            </a:r>
            <a:r>
              <a:rPr lang="en-US" dirty="0"/>
              <a:t>: Expectations are </a:t>
            </a:r>
            <a:r>
              <a:rPr lang="en-US" i="1" dirty="0"/>
              <a:t>anchored </a:t>
            </a:r>
            <a:r>
              <a:rPr lang="en-US" dirty="0"/>
              <a:t>to the Fed’s target</a:t>
            </a:r>
          </a:p>
          <a:p>
            <a:pPr lvl="1">
              <a:buFont typeface="Cambria" panose="02040503050406030204" pitchFamily="18" charset="0"/>
              <a:buChar char="⇒"/>
            </a:pPr>
            <a:r>
              <a:rPr lang="en-US" dirty="0"/>
              <a:t>Inflation expectations will continue to be 2%</a:t>
            </a:r>
          </a:p>
          <a:p>
            <a:pPr lvl="1">
              <a:buFont typeface="Cambria" panose="02040503050406030204" pitchFamily="18" charset="0"/>
              <a:buChar char="⇒"/>
            </a:pPr>
            <a:endParaRPr lang="en-US" dirty="0"/>
          </a:p>
          <a:p>
            <a:r>
              <a:rPr lang="en-US" b="1" dirty="0"/>
              <a:t>Sticky expectations</a:t>
            </a:r>
            <a:r>
              <a:rPr lang="en-US" dirty="0"/>
              <a:t>: People only revise their views about inflation sporadically</a:t>
            </a:r>
          </a:p>
          <a:p>
            <a:pPr lvl="1">
              <a:buFont typeface="Cambria" panose="02040503050406030204" pitchFamily="18" charset="0"/>
              <a:buChar char="⇒"/>
            </a:pPr>
            <a:r>
              <a:rPr lang="en-US" dirty="0"/>
              <a:t>Rising for some: Those who are yet to adjust their views in light of recent high inflation</a:t>
            </a:r>
          </a:p>
          <a:p>
            <a:pPr lvl="1">
              <a:buFont typeface="Cambria" panose="02040503050406030204" pitchFamily="18" charset="0"/>
              <a:buChar char="⇒"/>
            </a:pPr>
            <a:r>
              <a:rPr lang="en-US" dirty="0"/>
              <a:t>Falling for others: Those who are yet to adjust their views in light of the (recent) fall  in inflation</a:t>
            </a:r>
          </a:p>
          <a:p>
            <a:pPr lvl="1">
              <a:buFont typeface="Cambria" panose="02040503050406030204" pitchFamily="18" charset="0"/>
              <a:buChar char="⇒"/>
            </a:pPr>
            <a:endParaRPr lang="en-US" dirty="0"/>
          </a:p>
          <a:p>
            <a:r>
              <a:rPr lang="en-US" b="1" dirty="0"/>
              <a:t>Rational expectations:</a:t>
            </a:r>
            <a:r>
              <a:rPr lang="en-US" dirty="0"/>
              <a:t> Inflation expectations reflect all available data and a deep understanding of macroeconomic relationships</a:t>
            </a:r>
          </a:p>
          <a:p>
            <a:pPr lvl="1">
              <a:buFont typeface="Cambria" panose="02040503050406030204" pitchFamily="18" charset="0"/>
              <a:buChar char="⇒"/>
            </a:pPr>
            <a:r>
              <a:rPr lang="en-US" dirty="0"/>
              <a:t>Best proxied by bond market expectations </a:t>
            </a:r>
            <a:r>
              <a:rPr lang="en-US" sz="1800" dirty="0"/>
              <a:t>(which remain relatively low)</a:t>
            </a:r>
          </a:p>
          <a:p>
            <a:pPr lvl="1">
              <a:buFont typeface="Cambria" panose="02040503050406030204" pitchFamily="18" charset="0"/>
              <a:buChar char="⇒"/>
            </a:pPr>
            <a:endParaRPr lang="en-US" sz="1800" dirty="0"/>
          </a:p>
          <a:p>
            <a:pPr marL="0" indent="0">
              <a:buNone/>
            </a:pPr>
            <a:r>
              <a:rPr lang="en-US" dirty="0">
                <a:solidFill>
                  <a:srgbClr val="7030A0"/>
                </a:solidFill>
              </a:rPr>
              <a:t>…Different models (and different data) yield sharply different perspectives</a:t>
            </a:r>
          </a:p>
          <a:p>
            <a:pPr>
              <a:buFont typeface="Cambria" panose="02040503050406030204" pitchFamily="18" charset="0"/>
              <a:buChar char="⇒"/>
            </a:pPr>
            <a:endParaRPr lang="en-US" dirty="0"/>
          </a:p>
        </p:txBody>
      </p:sp>
      <p:sp>
        <p:nvSpPr>
          <p:cNvPr id="4" name="Footer Placeholder 3">
            <a:extLst>
              <a:ext uri="{FF2B5EF4-FFF2-40B4-BE49-F238E27FC236}">
                <a16:creationId xmlns:a16="http://schemas.microsoft.com/office/drawing/2014/main" id="{1FA39DCC-754A-3A0B-97DE-8D9D640A74B8}"/>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2D7E4793-FE02-3764-38F7-E845B8AEC6D1}"/>
              </a:ext>
            </a:extLst>
          </p:cNvPr>
          <p:cNvSpPr>
            <a:spLocks noGrp="1"/>
          </p:cNvSpPr>
          <p:nvPr>
            <p:ph type="sldNum" sz="quarter" idx="11"/>
          </p:nvPr>
        </p:nvSpPr>
        <p:spPr/>
        <p:txBody>
          <a:bodyPr/>
          <a:lstStyle/>
          <a:p>
            <a:pPr>
              <a:defRPr/>
            </a:pPr>
            <a:fld id="{0BBD0AB2-84B4-4C76-8D92-7F4270B150FE}" type="slidenum">
              <a:rPr lang="en-US" smtClean="0"/>
              <a:pPr>
                <a:defRPr/>
              </a:pPr>
              <a:t>7</a:t>
            </a:fld>
            <a:endParaRPr lang="en-US"/>
          </a:p>
        </p:txBody>
      </p:sp>
    </p:spTree>
    <p:extLst>
      <p:ext uri="{BB962C8B-B14F-4D97-AF65-F5344CB8AC3E}">
        <p14:creationId xmlns:p14="http://schemas.microsoft.com/office/powerpoint/2010/main" val="19535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066-D5A0-8542-90B8-73DAB5827868}"/>
              </a:ext>
            </a:extLst>
          </p:cNvPr>
          <p:cNvSpPr>
            <a:spLocks noGrp="1"/>
          </p:cNvSpPr>
          <p:nvPr>
            <p:ph type="title"/>
          </p:nvPr>
        </p:nvSpPr>
        <p:spPr>
          <a:xfrm>
            <a:off x="203200" y="152400"/>
            <a:ext cx="11785600" cy="685800"/>
          </a:xfrm>
        </p:spPr>
        <p:txBody>
          <a:bodyPr/>
          <a:lstStyle/>
          <a:p>
            <a:r>
              <a:rPr lang="en-US" dirty="0"/>
              <a:t>Cause #2: Demand-pull inflation (“demand shocks”)</a:t>
            </a:r>
          </a:p>
        </p:txBody>
      </p:sp>
      <p:sp>
        <p:nvSpPr>
          <p:cNvPr id="4" name="Footer Placeholder 3">
            <a:extLst>
              <a:ext uri="{FF2B5EF4-FFF2-40B4-BE49-F238E27FC236}">
                <a16:creationId xmlns:a16="http://schemas.microsoft.com/office/drawing/2014/main" id="{352D7ABB-0318-9818-DBAC-51F3EE745450}"/>
              </a:ext>
            </a:extLst>
          </p:cNvPr>
          <p:cNvSpPr>
            <a:spLocks noGrp="1"/>
          </p:cNvSpPr>
          <p:nvPr>
            <p:ph type="ftr" sz="quarter" idx="10"/>
          </p:nvPr>
        </p:nvSpPr>
        <p:spPr>
          <a:xfrm>
            <a:off x="609600" y="6416675"/>
            <a:ext cx="10566400" cy="365125"/>
          </a:xfrm>
        </p:spPr>
        <p:txBody>
          <a:bodyPr/>
          <a:lstStyle/>
          <a:p>
            <a:pPr>
              <a:defRPr/>
            </a:pPr>
            <a:r>
              <a:rPr lang="en-US" dirty="0"/>
              <a:t>Stevenson &amp; Wolfers, </a:t>
            </a:r>
            <a:r>
              <a:rPr lang="en-US" i="1" dirty="0"/>
              <a:t>Lessons from the 2020s inflation</a:t>
            </a:r>
          </a:p>
        </p:txBody>
      </p:sp>
      <p:sp>
        <p:nvSpPr>
          <p:cNvPr id="5" name="Slide Number Placeholder 4">
            <a:extLst>
              <a:ext uri="{FF2B5EF4-FFF2-40B4-BE49-F238E27FC236}">
                <a16:creationId xmlns:a16="http://schemas.microsoft.com/office/drawing/2014/main" id="{9EDA7DB7-8D5D-7B22-C529-D56DFE4949DC}"/>
              </a:ext>
            </a:extLst>
          </p:cNvPr>
          <p:cNvSpPr>
            <a:spLocks noGrp="1"/>
          </p:cNvSpPr>
          <p:nvPr>
            <p:ph type="sldNum" sz="quarter" idx="11"/>
          </p:nvPr>
        </p:nvSpPr>
        <p:spPr>
          <a:xfrm>
            <a:off x="11582400" y="6416675"/>
            <a:ext cx="609600" cy="365125"/>
          </a:xfrm>
        </p:spPr>
        <p:txBody>
          <a:bodyPr/>
          <a:lstStyle/>
          <a:p>
            <a:pPr>
              <a:defRPr/>
            </a:pPr>
            <a:fld id="{0BBD0AB2-84B4-4C76-8D92-7F4270B150FE}" type="slidenum">
              <a:rPr lang="en-US" smtClean="0"/>
              <a:pPr>
                <a:defRPr/>
              </a:pPr>
              <a:t>8</a:t>
            </a:fld>
            <a:endParaRPr lang="en-US"/>
          </a:p>
        </p:txBody>
      </p:sp>
      <p:sp>
        <p:nvSpPr>
          <p:cNvPr id="8" name="AutoShape 6">
            <a:extLst>
              <a:ext uri="{FF2B5EF4-FFF2-40B4-BE49-F238E27FC236}">
                <a16:creationId xmlns:a16="http://schemas.microsoft.com/office/drawing/2014/main" id="{12F92941-EBF1-3A91-E423-50A95885943C}"/>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Rounded Corners 10">
            <a:extLst>
              <a:ext uri="{FF2B5EF4-FFF2-40B4-BE49-F238E27FC236}">
                <a16:creationId xmlns:a16="http://schemas.microsoft.com/office/drawing/2014/main" id="{50F5D90A-615E-D16D-63D9-6DF3DAE3B95E}"/>
              </a:ext>
            </a:extLst>
          </p:cNvPr>
          <p:cNvSpPr/>
          <p:nvPr/>
        </p:nvSpPr>
        <p:spPr>
          <a:xfrm>
            <a:off x="203200" y="1752600"/>
            <a:ext cx="2590800" cy="1447800"/>
          </a:xfrm>
          <a:prstGeom prst="roundRect">
            <a:avLst/>
          </a:prstGeom>
          <a:solidFill>
            <a:schemeClr val="accent4">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Expected inflation</a:t>
            </a:r>
          </a:p>
        </p:txBody>
      </p:sp>
      <p:sp>
        <p:nvSpPr>
          <p:cNvPr id="13" name="Rectangle: Rounded Corners 12">
            <a:extLst>
              <a:ext uri="{FF2B5EF4-FFF2-40B4-BE49-F238E27FC236}">
                <a16:creationId xmlns:a16="http://schemas.microsoft.com/office/drawing/2014/main" id="{12D739AE-643E-325E-8B11-F67C172B26C2}"/>
              </a:ext>
            </a:extLst>
          </p:cNvPr>
          <p:cNvSpPr/>
          <p:nvPr/>
        </p:nvSpPr>
        <p:spPr>
          <a:xfrm>
            <a:off x="4711700" y="1761332"/>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Demand-pull inflation</a:t>
            </a:r>
          </a:p>
        </p:txBody>
      </p:sp>
      <p:sp>
        <p:nvSpPr>
          <p:cNvPr id="14" name="Rectangle: Rounded Corners 13">
            <a:extLst>
              <a:ext uri="{FF2B5EF4-FFF2-40B4-BE49-F238E27FC236}">
                <a16:creationId xmlns:a16="http://schemas.microsoft.com/office/drawing/2014/main" id="{47AC3C23-4ACB-D2F7-6344-7E1F43CEE17C}"/>
              </a:ext>
            </a:extLst>
          </p:cNvPr>
          <p:cNvSpPr/>
          <p:nvPr/>
        </p:nvSpPr>
        <p:spPr>
          <a:xfrm>
            <a:off x="9220200" y="1752600"/>
            <a:ext cx="2590800" cy="1447800"/>
          </a:xfrm>
          <a:prstGeom prst="roundRect">
            <a:avLst/>
          </a:prstGeom>
          <a:solidFill>
            <a:schemeClr val="accent2">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Cost-push inflation</a:t>
            </a:r>
          </a:p>
        </p:txBody>
      </p:sp>
      <p:sp>
        <p:nvSpPr>
          <p:cNvPr id="15" name="TextBox 14">
            <a:extLst>
              <a:ext uri="{FF2B5EF4-FFF2-40B4-BE49-F238E27FC236}">
                <a16:creationId xmlns:a16="http://schemas.microsoft.com/office/drawing/2014/main" id="{9B15D337-D793-6A2E-6FD8-073A7768B844}"/>
              </a:ext>
            </a:extLst>
          </p:cNvPr>
          <p:cNvSpPr txBox="1"/>
          <p:nvPr/>
        </p:nvSpPr>
        <p:spPr>
          <a:xfrm>
            <a:off x="203200" y="3431632"/>
            <a:ext cx="2590800" cy="646331"/>
          </a:xfrm>
          <a:prstGeom prst="rect">
            <a:avLst/>
          </a:prstGeom>
          <a:noFill/>
        </p:spPr>
        <p:txBody>
          <a:bodyPr wrap="square" rtlCol="0">
            <a:spAutoFit/>
          </a:bodyPr>
          <a:lstStyle/>
          <a:p>
            <a:pPr algn="ctr"/>
            <a:r>
              <a:rPr lang="en-US" dirty="0">
                <a:solidFill>
                  <a:schemeClr val="accent4">
                    <a:alpha val="50000"/>
                  </a:schemeClr>
                </a:solidFill>
              </a:rPr>
              <a:t>↑inflation expectations → ↑inflation</a:t>
            </a:r>
          </a:p>
        </p:txBody>
      </p:sp>
      <p:sp>
        <p:nvSpPr>
          <p:cNvPr id="16" name="TextBox 15">
            <a:extLst>
              <a:ext uri="{FF2B5EF4-FFF2-40B4-BE49-F238E27FC236}">
                <a16:creationId xmlns:a16="http://schemas.microsoft.com/office/drawing/2014/main" id="{E9239A43-F7EC-583A-5232-C3CF0385B5F0}"/>
              </a:ext>
            </a:extLst>
          </p:cNvPr>
          <p:cNvSpPr txBox="1"/>
          <p:nvPr/>
        </p:nvSpPr>
        <p:spPr>
          <a:xfrm>
            <a:off x="4572000" y="3431632"/>
            <a:ext cx="3048000" cy="646331"/>
          </a:xfrm>
          <a:prstGeom prst="rect">
            <a:avLst/>
          </a:prstGeom>
          <a:noFill/>
        </p:spPr>
        <p:txBody>
          <a:bodyPr wrap="square" rtlCol="0">
            <a:spAutoFit/>
          </a:bodyPr>
          <a:lstStyle/>
          <a:p>
            <a:pPr algn="ctr"/>
            <a:r>
              <a:rPr lang="en-US" dirty="0">
                <a:solidFill>
                  <a:schemeClr val="accent1"/>
                </a:solidFill>
              </a:rPr>
              <a:t>↑output relative to potential → ↑inflation</a:t>
            </a:r>
          </a:p>
        </p:txBody>
      </p:sp>
      <p:sp>
        <p:nvSpPr>
          <p:cNvPr id="17" name="TextBox 16">
            <a:extLst>
              <a:ext uri="{FF2B5EF4-FFF2-40B4-BE49-F238E27FC236}">
                <a16:creationId xmlns:a16="http://schemas.microsoft.com/office/drawing/2014/main" id="{BAB292E8-6651-DC13-D955-64C9991C10D6}"/>
              </a:ext>
            </a:extLst>
          </p:cNvPr>
          <p:cNvSpPr txBox="1"/>
          <p:nvPr/>
        </p:nvSpPr>
        <p:spPr>
          <a:xfrm>
            <a:off x="8953500" y="3431632"/>
            <a:ext cx="3048000" cy="646331"/>
          </a:xfrm>
          <a:prstGeom prst="rect">
            <a:avLst/>
          </a:prstGeom>
          <a:noFill/>
        </p:spPr>
        <p:txBody>
          <a:bodyPr wrap="square" rtlCol="0">
            <a:spAutoFit/>
          </a:bodyPr>
          <a:lstStyle/>
          <a:p>
            <a:pPr algn="ctr"/>
            <a:r>
              <a:rPr lang="en-US" dirty="0">
                <a:solidFill>
                  <a:schemeClr val="accent2">
                    <a:alpha val="50000"/>
                  </a:schemeClr>
                </a:solidFill>
              </a:rPr>
              <a:t>↑production costs</a:t>
            </a:r>
            <a:br>
              <a:rPr lang="en-US" dirty="0">
                <a:solidFill>
                  <a:schemeClr val="accent2">
                    <a:alpha val="50000"/>
                  </a:schemeClr>
                </a:solidFill>
              </a:rPr>
            </a:br>
            <a:r>
              <a:rPr lang="en-US" dirty="0">
                <a:solidFill>
                  <a:schemeClr val="accent2">
                    <a:alpha val="50000"/>
                  </a:schemeClr>
                </a:solidFill>
              </a:rPr>
              <a:t>→ ↑inflation</a:t>
            </a:r>
          </a:p>
        </p:txBody>
      </p:sp>
      <p:sp>
        <p:nvSpPr>
          <p:cNvPr id="18" name="TextBox 17">
            <a:extLst>
              <a:ext uri="{FF2B5EF4-FFF2-40B4-BE49-F238E27FC236}">
                <a16:creationId xmlns:a16="http://schemas.microsoft.com/office/drawing/2014/main" id="{963263EA-36F7-965B-63BC-741AC02828F3}"/>
              </a:ext>
            </a:extLst>
          </p:cNvPr>
          <p:cNvSpPr txBox="1"/>
          <p:nvPr/>
        </p:nvSpPr>
        <p:spPr>
          <a:xfrm>
            <a:off x="219242" y="892314"/>
            <a:ext cx="11591758" cy="707886"/>
          </a:xfrm>
          <a:prstGeom prst="rect">
            <a:avLst/>
          </a:prstGeom>
          <a:noFill/>
        </p:spPr>
        <p:txBody>
          <a:bodyPr wrap="square" rtlCol="0">
            <a:spAutoFit/>
          </a:bodyPr>
          <a:lstStyle/>
          <a:p>
            <a:r>
              <a:rPr lang="en-US" sz="4000" b="1" dirty="0">
                <a:solidFill>
                  <a:schemeClr val="tx1">
                    <a:alpha val="50000"/>
                  </a:schemeClr>
                </a:solidFill>
              </a:rPr>
              <a:t>Inflation = </a:t>
            </a:r>
          </a:p>
        </p:txBody>
      </p:sp>
      <p:sp>
        <p:nvSpPr>
          <p:cNvPr id="20" name="TextBox 19">
            <a:extLst>
              <a:ext uri="{FF2B5EF4-FFF2-40B4-BE49-F238E27FC236}">
                <a16:creationId xmlns:a16="http://schemas.microsoft.com/office/drawing/2014/main" id="{4BCDC65E-4745-6783-75DF-3B39A475AF78}"/>
              </a:ext>
            </a:extLst>
          </p:cNvPr>
          <p:cNvSpPr txBox="1"/>
          <p:nvPr/>
        </p:nvSpPr>
        <p:spPr>
          <a:xfrm>
            <a:off x="3130550" y="2122557"/>
            <a:ext cx="1228558" cy="707886"/>
          </a:xfrm>
          <a:prstGeom prst="rect">
            <a:avLst/>
          </a:prstGeom>
          <a:noFill/>
        </p:spPr>
        <p:txBody>
          <a:bodyPr wrap="square" rtlCol="0">
            <a:spAutoFit/>
          </a:bodyPr>
          <a:lstStyle/>
          <a:p>
            <a:pPr algn="ctr"/>
            <a:r>
              <a:rPr lang="en-US" sz="4000" b="1" dirty="0">
                <a:solidFill>
                  <a:schemeClr val="tx1">
                    <a:alpha val="50000"/>
                  </a:schemeClr>
                </a:solidFill>
              </a:rPr>
              <a:t>+</a:t>
            </a:r>
          </a:p>
        </p:txBody>
      </p:sp>
      <p:sp>
        <p:nvSpPr>
          <p:cNvPr id="21" name="TextBox 20">
            <a:extLst>
              <a:ext uri="{FF2B5EF4-FFF2-40B4-BE49-F238E27FC236}">
                <a16:creationId xmlns:a16="http://schemas.microsoft.com/office/drawing/2014/main" id="{D74ABAED-4940-4FFE-9C55-E2F22E7B67AC}"/>
              </a:ext>
            </a:extLst>
          </p:cNvPr>
          <p:cNvSpPr txBox="1"/>
          <p:nvPr/>
        </p:nvSpPr>
        <p:spPr>
          <a:xfrm>
            <a:off x="7611979" y="2100015"/>
            <a:ext cx="1228558" cy="707886"/>
          </a:xfrm>
          <a:prstGeom prst="rect">
            <a:avLst/>
          </a:prstGeom>
          <a:noFill/>
        </p:spPr>
        <p:txBody>
          <a:bodyPr wrap="square" rtlCol="0">
            <a:spAutoFit/>
          </a:bodyPr>
          <a:lstStyle/>
          <a:p>
            <a:pPr algn="ctr"/>
            <a:r>
              <a:rPr lang="en-US" sz="4000" b="1" dirty="0">
                <a:solidFill>
                  <a:schemeClr val="tx1">
                    <a:alpha val="50000"/>
                  </a:schemeClr>
                </a:solidFill>
              </a:rPr>
              <a:t>+</a:t>
            </a:r>
          </a:p>
        </p:txBody>
      </p:sp>
      <p:grpSp>
        <p:nvGrpSpPr>
          <p:cNvPr id="24" name="Group 23">
            <a:extLst>
              <a:ext uri="{FF2B5EF4-FFF2-40B4-BE49-F238E27FC236}">
                <a16:creationId xmlns:a16="http://schemas.microsoft.com/office/drawing/2014/main" id="{C826B9B4-C5B0-1822-0978-119520E13549}"/>
              </a:ext>
            </a:extLst>
          </p:cNvPr>
          <p:cNvGrpSpPr/>
          <p:nvPr/>
        </p:nvGrpSpPr>
        <p:grpSpPr>
          <a:xfrm>
            <a:off x="3281366" y="4109963"/>
            <a:ext cx="4267200" cy="2214637"/>
            <a:chOff x="3276600" y="4259887"/>
            <a:chExt cx="4267200" cy="2214637"/>
          </a:xfrm>
        </p:grpSpPr>
        <p:cxnSp>
          <p:nvCxnSpPr>
            <p:cNvPr id="6" name="Straight Connector 5">
              <a:extLst>
                <a:ext uri="{FF2B5EF4-FFF2-40B4-BE49-F238E27FC236}">
                  <a16:creationId xmlns:a16="http://schemas.microsoft.com/office/drawing/2014/main" id="{6335C892-EB01-2863-4400-C29AF1E22B8D}"/>
                </a:ext>
              </a:extLst>
            </p:cNvPr>
            <p:cNvCxnSpPr/>
            <p:nvPr/>
          </p:nvCxnSpPr>
          <p:spPr>
            <a:xfrm>
              <a:off x="4800600" y="4419600"/>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40078A-C592-8D38-FE1B-952256A92544}"/>
                </a:ext>
              </a:extLst>
            </p:cNvPr>
            <p:cNvCxnSpPr>
              <a:cxnSpLocks/>
            </p:cNvCxnSpPr>
            <p:nvPr/>
          </p:nvCxnSpPr>
          <p:spPr>
            <a:xfrm>
              <a:off x="4800600" y="6096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85AB08-40BE-BA8A-A344-3142123A6F25}"/>
                </a:ext>
              </a:extLst>
            </p:cNvPr>
            <p:cNvCxnSpPr/>
            <p:nvPr/>
          </p:nvCxnSpPr>
          <p:spPr>
            <a:xfrm flipV="1">
              <a:off x="5038725" y="4557749"/>
              <a:ext cx="1524000" cy="1219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6ACDF-B096-2430-1FEA-049A78CDD6FC}"/>
                </a:ext>
              </a:extLst>
            </p:cNvPr>
            <p:cNvSpPr txBox="1"/>
            <p:nvPr/>
          </p:nvSpPr>
          <p:spPr>
            <a:xfrm>
              <a:off x="3276600" y="4259887"/>
              <a:ext cx="1524000" cy="523220"/>
            </a:xfrm>
            <a:prstGeom prst="rect">
              <a:avLst/>
            </a:prstGeom>
            <a:noFill/>
          </p:spPr>
          <p:txBody>
            <a:bodyPr wrap="square" rtlCol="0">
              <a:spAutoFit/>
            </a:bodyPr>
            <a:lstStyle/>
            <a:p>
              <a:pPr algn="r"/>
              <a:r>
                <a:rPr lang="en-US" sz="1400" dirty="0"/>
                <a:t>Unexpected inflation</a:t>
              </a:r>
            </a:p>
          </p:txBody>
        </p:sp>
        <p:sp>
          <p:nvSpPr>
            <p:cNvPr id="22" name="TextBox 21">
              <a:extLst>
                <a:ext uri="{FF2B5EF4-FFF2-40B4-BE49-F238E27FC236}">
                  <a16:creationId xmlns:a16="http://schemas.microsoft.com/office/drawing/2014/main" id="{BFA5141D-8754-3D87-CCA4-9E271AADEAF3}"/>
                </a:ext>
              </a:extLst>
            </p:cNvPr>
            <p:cNvSpPr txBox="1"/>
            <p:nvPr/>
          </p:nvSpPr>
          <p:spPr>
            <a:xfrm>
              <a:off x="5562601" y="6166747"/>
              <a:ext cx="1524000" cy="307777"/>
            </a:xfrm>
            <a:prstGeom prst="rect">
              <a:avLst/>
            </a:prstGeom>
            <a:noFill/>
          </p:spPr>
          <p:txBody>
            <a:bodyPr wrap="square" rtlCol="0">
              <a:spAutoFit/>
            </a:bodyPr>
            <a:lstStyle/>
            <a:p>
              <a:pPr algn="r"/>
              <a:r>
                <a:rPr lang="en-US" sz="1400" dirty="0"/>
                <a:t>Output gap</a:t>
              </a:r>
            </a:p>
          </p:txBody>
        </p:sp>
        <p:sp>
          <p:nvSpPr>
            <p:cNvPr id="23" name="TextBox 22">
              <a:extLst>
                <a:ext uri="{FF2B5EF4-FFF2-40B4-BE49-F238E27FC236}">
                  <a16:creationId xmlns:a16="http://schemas.microsoft.com/office/drawing/2014/main" id="{193F4B43-86B8-23A6-8BCF-44F68F3CE8D1}"/>
                </a:ext>
              </a:extLst>
            </p:cNvPr>
            <p:cNvSpPr txBox="1"/>
            <p:nvPr/>
          </p:nvSpPr>
          <p:spPr>
            <a:xfrm>
              <a:off x="6562725" y="4340801"/>
              <a:ext cx="981075" cy="523220"/>
            </a:xfrm>
            <a:prstGeom prst="rect">
              <a:avLst/>
            </a:prstGeom>
            <a:noFill/>
          </p:spPr>
          <p:txBody>
            <a:bodyPr wrap="square" rtlCol="0">
              <a:spAutoFit/>
            </a:bodyPr>
            <a:lstStyle/>
            <a:p>
              <a:r>
                <a:rPr lang="en-US" sz="1400" dirty="0">
                  <a:solidFill>
                    <a:schemeClr val="tx2"/>
                  </a:solidFill>
                </a:rPr>
                <a:t>Phillips Curve</a:t>
              </a:r>
            </a:p>
          </p:txBody>
        </p:sp>
      </p:grpSp>
      <p:grpSp>
        <p:nvGrpSpPr>
          <p:cNvPr id="25" name="Group 24">
            <a:extLst>
              <a:ext uri="{FF2B5EF4-FFF2-40B4-BE49-F238E27FC236}">
                <a16:creationId xmlns:a16="http://schemas.microsoft.com/office/drawing/2014/main" id="{7F99CA59-AF8E-F53C-B09B-783B322E2986}"/>
              </a:ext>
            </a:extLst>
          </p:cNvPr>
          <p:cNvGrpSpPr/>
          <p:nvPr/>
        </p:nvGrpSpPr>
        <p:grpSpPr>
          <a:xfrm>
            <a:off x="7791451" y="4214028"/>
            <a:ext cx="4267200" cy="2186772"/>
            <a:chOff x="3276600" y="4259887"/>
            <a:chExt cx="4267200" cy="2186772"/>
          </a:xfrm>
        </p:grpSpPr>
        <p:cxnSp>
          <p:nvCxnSpPr>
            <p:cNvPr id="26" name="Straight Connector 25">
              <a:extLst>
                <a:ext uri="{FF2B5EF4-FFF2-40B4-BE49-F238E27FC236}">
                  <a16:creationId xmlns:a16="http://schemas.microsoft.com/office/drawing/2014/main" id="{78F08C33-9B34-3280-EFA1-132B8DE7FBDA}"/>
                </a:ext>
              </a:extLst>
            </p:cNvPr>
            <p:cNvCxnSpPr/>
            <p:nvPr/>
          </p:nvCxnSpPr>
          <p:spPr>
            <a:xfrm>
              <a:off x="4800600" y="4419600"/>
              <a:ext cx="0" cy="167640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74A2F8-3926-9D1A-88BB-956E027DFD03}"/>
                </a:ext>
              </a:extLst>
            </p:cNvPr>
            <p:cNvCxnSpPr>
              <a:cxnSpLocks/>
            </p:cNvCxnSpPr>
            <p:nvPr/>
          </p:nvCxnSpPr>
          <p:spPr>
            <a:xfrm>
              <a:off x="4800600" y="6096000"/>
              <a:ext cx="2133600" cy="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052AD3-3A06-621E-67E0-772AB1C143E1}"/>
                </a:ext>
              </a:extLst>
            </p:cNvPr>
            <p:cNvCxnSpPr/>
            <p:nvPr/>
          </p:nvCxnSpPr>
          <p:spPr>
            <a:xfrm flipV="1">
              <a:off x="5038725" y="4557749"/>
              <a:ext cx="1524000" cy="1219200"/>
            </a:xfrm>
            <a:prstGeom prst="line">
              <a:avLst/>
            </a:prstGeom>
            <a:ln w="57150">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1858D-2BA9-8575-06B6-BA54F25D3CF5}"/>
                </a:ext>
              </a:extLst>
            </p:cNvPr>
            <p:cNvSpPr txBox="1"/>
            <p:nvPr/>
          </p:nvSpPr>
          <p:spPr>
            <a:xfrm>
              <a:off x="3276600" y="4259887"/>
              <a:ext cx="1524000" cy="523220"/>
            </a:xfrm>
            <a:prstGeom prst="rect">
              <a:avLst/>
            </a:prstGeom>
            <a:noFill/>
          </p:spPr>
          <p:txBody>
            <a:bodyPr wrap="square" rtlCol="0">
              <a:spAutoFit/>
            </a:bodyPr>
            <a:lstStyle/>
            <a:p>
              <a:pPr algn="r"/>
              <a:r>
                <a:rPr lang="en-US" sz="1400" dirty="0">
                  <a:solidFill>
                    <a:schemeClr val="tx1">
                      <a:alpha val="50000"/>
                    </a:schemeClr>
                  </a:solidFill>
                </a:rPr>
                <a:t>Unexpected inflation</a:t>
              </a:r>
            </a:p>
          </p:txBody>
        </p:sp>
        <p:sp>
          <p:nvSpPr>
            <p:cNvPr id="30" name="TextBox 29">
              <a:extLst>
                <a:ext uri="{FF2B5EF4-FFF2-40B4-BE49-F238E27FC236}">
                  <a16:creationId xmlns:a16="http://schemas.microsoft.com/office/drawing/2014/main" id="{AA771AF4-E629-6651-F258-43EACFFFDD0D}"/>
                </a:ext>
              </a:extLst>
            </p:cNvPr>
            <p:cNvSpPr txBox="1"/>
            <p:nvPr/>
          </p:nvSpPr>
          <p:spPr>
            <a:xfrm>
              <a:off x="5562601" y="6138882"/>
              <a:ext cx="1524000" cy="307777"/>
            </a:xfrm>
            <a:prstGeom prst="rect">
              <a:avLst/>
            </a:prstGeom>
            <a:noFill/>
          </p:spPr>
          <p:txBody>
            <a:bodyPr wrap="square" rtlCol="0">
              <a:spAutoFit/>
            </a:bodyPr>
            <a:lstStyle/>
            <a:p>
              <a:pPr algn="r"/>
              <a:r>
                <a:rPr lang="en-US" sz="1400" dirty="0">
                  <a:solidFill>
                    <a:schemeClr val="tx1">
                      <a:alpha val="50000"/>
                    </a:schemeClr>
                  </a:solidFill>
                </a:rPr>
                <a:t>Output gap</a:t>
              </a:r>
            </a:p>
          </p:txBody>
        </p:sp>
        <p:sp>
          <p:nvSpPr>
            <p:cNvPr id="31" name="TextBox 30">
              <a:extLst>
                <a:ext uri="{FF2B5EF4-FFF2-40B4-BE49-F238E27FC236}">
                  <a16:creationId xmlns:a16="http://schemas.microsoft.com/office/drawing/2014/main" id="{9A1F7B69-785A-E99C-D1D9-7FCA0108FBF5}"/>
                </a:ext>
              </a:extLst>
            </p:cNvPr>
            <p:cNvSpPr txBox="1"/>
            <p:nvPr/>
          </p:nvSpPr>
          <p:spPr>
            <a:xfrm>
              <a:off x="6562725" y="4340801"/>
              <a:ext cx="981075" cy="307777"/>
            </a:xfrm>
            <a:prstGeom prst="rect">
              <a:avLst/>
            </a:prstGeom>
            <a:noFill/>
          </p:spPr>
          <p:txBody>
            <a:bodyPr wrap="square" rtlCol="0">
              <a:spAutoFit/>
            </a:bodyPr>
            <a:lstStyle/>
            <a:p>
              <a:r>
                <a:rPr lang="en-US" sz="1400" dirty="0">
                  <a:solidFill>
                    <a:schemeClr val="accent2">
                      <a:alpha val="50000"/>
                    </a:schemeClr>
                  </a:solidFill>
                </a:rPr>
                <a:t>New</a:t>
              </a:r>
            </a:p>
          </p:txBody>
        </p:sp>
      </p:grpSp>
      <p:cxnSp>
        <p:nvCxnSpPr>
          <p:cNvPr id="32" name="Straight Connector 31">
            <a:extLst>
              <a:ext uri="{FF2B5EF4-FFF2-40B4-BE49-F238E27FC236}">
                <a16:creationId xmlns:a16="http://schemas.microsoft.com/office/drawing/2014/main" id="{71975225-0A52-5D21-D042-1BC312649E92}"/>
              </a:ext>
            </a:extLst>
          </p:cNvPr>
          <p:cNvCxnSpPr/>
          <p:nvPr/>
        </p:nvCxnSpPr>
        <p:spPr>
          <a:xfrm flipV="1">
            <a:off x="9925051" y="4694602"/>
            <a:ext cx="1524000" cy="1219200"/>
          </a:xfrm>
          <a:prstGeom prst="line">
            <a:avLst/>
          </a:prstGeom>
          <a:ln w="571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C6770E5-3311-CBC3-4E8E-19C55B81DEED}"/>
              </a:ext>
            </a:extLst>
          </p:cNvPr>
          <p:cNvSpPr txBox="1"/>
          <p:nvPr/>
        </p:nvSpPr>
        <p:spPr>
          <a:xfrm>
            <a:off x="11449051" y="4477654"/>
            <a:ext cx="981075" cy="738664"/>
          </a:xfrm>
          <a:prstGeom prst="rect">
            <a:avLst/>
          </a:prstGeom>
          <a:noFill/>
        </p:spPr>
        <p:txBody>
          <a:bodyPr wrap="square" rtlCol="0">
            <a:spAutoFit/>
          </a:bodyPr>
          <a:lstStyle/>
          <a:p>
            <a:r>
              <a:rPr lang="en-US" sz="1400" dirty="0">
                <a:solidFill>
                  <a:schemeClr val="tx2">
                    <a:alpha val="50000"/>
                  </a:schemeClr>
                </a:solidFill>
              </a:rPr>
              <a:t>Old Phillips Curve</a:t>
            </a:r>
          </a:p>
        </p:txBody>
      </p:sp>
      <p:cxnSp>
        <p:nvCxnSpPr>
          <p:cNvPr id="35" name="Straight Arrow Connector 34">
            <a:extLst>
              <a:ext uri="{FF2B5EF4-FFF2-40B4-BE49-F238E27FC236}">
                <a16:creationId xmlns:a16="http://schemas.microsoft.com/office/drawing/2014/main" id="{40E2181A-3777-DBA9-AD11-517E02AFCC61}"/>
              </a:ext>
            </a:extLst>
          </p:cNvPr>
          <p:cNvCxnSpPr/>
          <p:nvPr/>
        </p:nvCxnSpPr>
        <p:spPr>
          <a:xfrm flipV="1">
            <a:off x="10839451" y="4744828"/>
            <a:ext cx="0" cy="385869"/>
          </a:xfrm>
          <a:prstGeom prst="straightConnector1">
            <a:avLst/>
          </a:prstGeom>
          <a:ln w="57150">
            <a:gradFill flip="none" rotWithShape="1">
              <a:gsLst>
                <a:gs pos="25000">
                  <a:schemeClr val="accent1">
                    <a:alpha val="50000"/>
                  </a:schemeClr>
                </a:gs>
                <a:gs pos="75000">
                  <a:schemeClr val="accent2"/>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4C912A5-263A-3109-9451-AAB1D2A3242D}"/>
              </a:ext>
            </a:extLst>
          </p:cNvPr>
          <p:cNvCxnSpPr>
            <a:cxnSpLocks/>
          </p:cNvCxnSpPr>
          <p:nvPr/>
        </p:nvCxnSpPr>
        <p:spPr>
          <a:xfrm>
            <a:off x="5697533" y="6007310"/>
            <a:ext cx="5381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DBCC60-5E28-9C3A-7EE2-2AEAC4E7B590}"/>
              </a:ext>
            </a:extLst>
          </p:cNvPr>
          <p:cNvCxnSpPr>
            <a:cxnSpLocks/>
          </p:cNvCxnSpPr>
          <p:nvPr/>
        </p:nvCxnSpPr>
        <p:spPr>
          <a:xfrm flipV="1">
            <a:off x="4711700" y="4633183"/>
            <a:ext cx="0" cy="403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55" name="Diagram 54">
            <a:extLst>
              <a:ext uri="{FF2B5EF4-FFF2-40B4-BE49-F238E27FC236}">
                <a16:creationId xmlns:a16="http://schemas.microsoft.com/office/drawing/2014/main" id="{74EC44D4-D3F0-85F7-35ED-B6C5A906EF38}"/>
              </a:ext>
            </a:extLst>
          </p:cNvPr>
          <p:cNvGraphicFramePr/>
          <p:nvPr>
            <p:extLst>
              <p:ext uri="{D42A27DB-BD31-4B8C-83A1-F6EECF244321}">
                <p14:modId xmlns:p14="http://schemas.microsoft.com/office/powerpoint/2010/main" val="1214923721"/>
              </p:ext>
            </p:extLst>
          </p:nvPr>
        </p:nvGraphicFramePr>
        <p:xfrm>
          <a:off x="-307962" y="3913720"/>
          <a:ext cx="3889368" cy="238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00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A253-1904-44D1-CC6B-2AC00D913051}"/>
              </a:ext>
            </a:extLst>
          </p:cNvPr>
          <p:cNvSpPr>
            <a:spLocks noGrp="1"/>
          </p:cNvSpPr>
          <p:nvPr>
            <p:ph type="title"/>
          </p:nvPr>
        </p:nvSpPr>
        <p:spPr/>
        <p:txBody>
          <a:bodyPr/>
          <a:lstStyle/>
          <a:p>
            <a:r>
              <a:rPr lang="en-US" dirty="0"/>
              <a:t>Cause #2: Demand-pull inflation (“demand shocks”)</a:t>
            </a:r>
          </a:p>
        </p:txBody>
      </p:sp>
      <p:pic>
        <p:nvPicPr>
          <p:cNvPr id="7" name="Content Placeholder 6" descr="Timeline&#10;&#10;Description automatically generated">
            <a:extLst>
              <a:ext uri="{FF2B5EF4-FFF2-40B4-BE49-F238E27FC236}">
                <a16:creationId xmlns:a16="http://schemas.microsoft.com/office/drawing/2014/main" id="{39CD37C5-DE44-D71E-14A7-8E19F9EA862E}"/>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r="1794"/>
          <a:stretch/>
        </p:blipFill>
        <p:spPr>
          <a:xfrm>
            <a:off x="203200" y="956692"/>
            <a:ext cx="6654801" cy="5392292"/>
          </a:xfrm>
        </p:spPr>
      </p:pic>
      <p:sp>
        <p:nvSpPr>
          <p:cNvPr id="4" name="Footer Placeholder 3">
            <a:extLst>
              <a:ext uri="{FF2B5EF4-FFF2-40B4-BE49-F238E27FC236}">
                <a16:creationId xmlns:a16="http://schemas.microsoft.com/office/drawing/2014/main" id="{A7D5752B-3C7E-DA4B-4636-9C44216D9C4D}"/>
              </a:ext>
            </a:extLst>
          </p:cNvPr>
          <p:cNvSpPr>
            <a:spLocks noGrp="1"/>
          </p:cNvSpPr>
          <p:nvPr>
            <p:ph type="ftr" sz="quarter" idx="10"/>
          </p:nvPr>
        </p:nvSpPr>
        <p:spPr/>
        <p:txBody>
          <a:bodyPr/>
          <a:lstStyle/>
          <a:p>
            <a:pPr>
              <a:defRPr/>
            </a:pPr>
            <a:r>
              <a:rPr lang="en-US" dirty="0"/>
              <a:t>Stevenson and Wolfers, </a:t>
            </a:r>
            <a:r>
              <a:rPr lang="en-US" i="1" dirty="0"/>
              <a:t>Lessons from the 2020s inflation</a:t>
            </a:r>
          </a:p>
        </p:txBody>
      </p:sp>
      <p:sp>
        <p:nvSpPr>
          <p:cNvPr id="5" name="Slide Number Placeholder 4">
            <a:extLst>
              <a:ext uri="{FF2B5EF4-FFF2-40B4-BE49-F238E27FC236}">
                <a16:creationId xmlns:a16="http://schemas.microsoft.com/office/drawing/2014/main" id="{7E4E3C8A-7085-57AE-6562-B107B553CFD6}"/>
              </a:ext>
            </a:extLst>
          </p:cNvPr>
          <p:cNvSpPr>
            <a:spLocks noGrp="1"/>
          </p:cNvSpPr>
          <p:nvPr>
            <p:ph type="sldNum" sz="quarter" idx="11"/>
          </p:nvPr>
        </p:nvSpPr>
        <p:spPr/>
        <p:txBody>
          <a:bodyPr/>
          <a:lstStyle/>
          <a:p>
            <a:pPr>
              <a:defRPr/>
            </a:pPr>
            <a:fld id="{0BBD0AB2-84B4-4C76-8D92-7F4270B150FE}" type="slidenum">
              <a:rPr lang="en-US" smtClean="0"/>
              <a:pPr>
                <a:defRPr/>
              </a:pPr>
              <a:t>9</a:t>
            </a:fld>
            <a:endParaRPr lang="en-US"/>
          </a:p>
        </p:txBody>
      </p:sp>
      <p:sp>
        <p:nvSpPr>
          <p:cNvPr id="3" name="Content Placeholder 3">
            <a:extLst>
              <a:ext uri="{FF2B5EF4-FFF2-40B4-BE49-F238E27FC236}">
                <a16:creationId xmlns:a16="http://schemas.microsoft.com/office/drawing/2014/main" id="{D7F4B7CD-3CE4-64B0-7D4F-A5A3E14E0218}"/>
              </a:ext>
            </a:extLst>
          </p:cNvPr>
          <p:cNvSpPr txBox="1">
            <a:spLocks/>
          </p:cNvSpPr>
          <p:nvPr/>
        </p:nvSpPr>
        <p:spPr>
          <a:xfrm>
            <a:off x="6858001" y="924942"/>
            <a:ext cx="5324473" cy="493776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pitchFamily="2" charset="2"/>
              <a:buChar char="q"/>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Blip>
                <a:blip r:embed="rId3"/>
              </a:buBlip>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10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Courier New" pitchFamily="49" charset="0"/>
              <a:buChar char="o"/>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800" b="1" dirty="0">
                <a:solidFill>
                  <a:srgbClr val="638CAE"/>
                </a:solidFill>
                <a:latin typeface="+mj-lt"/>
                <a:ea typeface="+mj-ea"/>
                <a:cs typeface="+mj-cs"/>
              </a:rPr>
              <a:t>Key question:</a:t>
            </a:r>
          </a:p>
          <a:p>
            <a:r>
              <a:rPr lang="en-US" dirty="0"/>
              <a:t>How much excess demand is there?</a:t>
            </a:r>
          </a:p>
          <a:p>
            <a:endParaRPr lang="en-US" dirty="0"/>
          </a:p>
          <a:p>
            <a:pPr marL="0" indent="0">
              <a:buNone/>
            </a:pPr>
            <a:r>
              <a:rPr lang="en-US" sz="2800" b="1" dirty="0">
                <a:solidFill>
                  <a:srgbClr val="638CAE"/>
                </a:solidFill>
                <a:latin typeface="+mj-lt"/>
                <a:ea typeface="+mj-ea"/>
                <a:cs typeface="+mj-cs"/>
              </a:rPr>
              <a:t>Different measures of excess demand:</a:t>
            </a:r>
          </a:p>
          <a:p>
            <a:pPr marR="0" lvl="0" defTabSz="914400" latinLnBrk="0">
              <a:lnSpc>
                <a:spcPct val="100000"/>
              </a:lnSpc>
              <a:tabLst/>
              <a:defRPr/>
            </a:pPr>
            <a:r>
              <a:rPr lang="en-US" dirty="0"/>
              <a:t>Output gap</a:t>
            </a:r>
          </a:p>
          <a:p>
            <a:pPr marR="0" lvl="0" defTabSz="914400" latinLnBrk="0">
              <a:lnSpc>
                <a:spcPct val="100000"/>
              </a:lnSpc>
              <a:tabLst/>
              <a:defRPr/>
            </a:pPr>
            <a:r>
              <a:rPr lang="en-US" dirty="0"/>
              <a:t>Unemployment rate</a:t>
            </a:r>
          </a:p>
          <a:p>
            <a:pPr marR="0" lvl="0" defTabSz="914400" latinLnBrk="0">
              <a:lnSpc>
                <a:spcPct val="100000"/>
              </a:lnSpc>
              <a:tabLst/>
              <a:defRPr/>
            </a:pPr>
            <a:r>
              <a:rPr lang="en-US" dirty="0"/>
              <a:t>Employment rate</a:t>
            </a:r>
          </a:p>
          <a:p>
            <a:pPr marL="0" marR="0" lvl="0" indent="0" defTabSz="914400" latinLnBrk="0">
              <a:lnSpc>
                <a:spcPct val="100000"/>
              </a:lnSpc>
              <a:buNone/>
              <a:tabLst/>
              <a:defRPr/>
            </a:pPr>
            <a:r>
              <a:rPr lang="en-US" dirty="0">
                <a:solidFill>
                  <a:schemeClr val="accent1"/>
                </a:solidFill>
              </a:rPr>
              <a:t>…each yield different insights</a:t>
            </a:r>
          </a:p>
          <a:p>
            <a:pPr marL="0" indent="0">
              <a:buNone/>
            </a:pPr>
            <a:endParaRPr lang="en-US" sz="2800" b="1" dirty="0">
              <a:solidFill>
                <a:srgbClr val="638CAE"/>
              </a:solidFill>
              <a:latin typeface="+mj-lt"/>
              <a:ea typeface="+mj-ea"/>
              <a:cs typeface="+mj-cs"/>
            </a:endParaRPr>
          </a:p>
          <a:p>
            <a:endParaRPr lang="en-US" dirty="0"/>
          </a:p>
        </p:txBody>
      </p:sp>
    </p:spTree>
    <p:extLst>
      <p:ext uri="{BB962C8B-B14F-4D97-AF65-F5344CB8AC3E}">
        <p14:creationId xmlns:p14="http://schemas.microsoft.com/office/powerpoint/2010/main" val="34910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lfer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rifs">
      <a:majorFont>
        <a:latin typeface="Cambri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Wolfers</Template>
  <TotalTime>33391</TotalTime>
  <Words>3068</Words>
  <Application>Microsoft Office PowerPoint</Application>
  <PresentationFormat>Widescreen</PresentationFormat>
  <Paragraphs>370</Paragraphs>
  <Slides>30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Cambria</vt:lpstr>
      <vt:lpstr>Cambria Math</vt:lpstr>
      <vt:lpstr>Courier New</vt:lpstr>
      <vt:lpstr>Wingdings</vt:lpstr>
      <vt:lpstr>Wingdings 3</vt:lpstr>
      <vt:lpstr>Wolfers</vt:lpstr>
      <vt:lpstr>Is it a spike, or a surge? Lessons from the early 2020’s inflation</vt:lpstr>
      <vt:lpstr>Inflation since 1970</vt:lpstr>
      <vt:lpstr>Alternative measures of inflation</vt:lpstr>
      <vt:lpstr>A framework: Three causes of inflation</vt:lpstr>
      <vt:lpstr>Cause #1: Inflation expectations</vt:lpstr>
      <vt:lpstr>Cause #1: What can data on inflation expectations tell us?</vt:lpstr>
      <vt:lpstr>Cause #1: What can theories of inflation expectations tell us?</vt:lpstr>
      <vt:lpstr>Cause #2: Demand-pull inflation (“demand shocks”)</vt:lpstr>
      <vt:lpstr>Cause #2: Demand-pull inflation (“demand shocks”)</vt:lpstr>
      <vt:lpstr>The output gap suggests the economy is close to normal</vt:lpstr>
      <vt:lpstr>The unemployment rate suggests the economy may be overheating</vt:lpstr>
      <vt:lpstr>The employment rate suggests the economy has a lot of unused capacity</vt:lpstr>
      <vt:lpstr>It is unclear how much demand-pull inflation has been a factor </vt:lpstr>
      <vt:lpstr>Did sectoral shocks cause bottlenecks?</vt:lpstr>
      <vt:lpstr>A new kind of bottleneck? The shift from services, to goods, then services</vt:lpstr>
      <vt:lpstr>The unbalanced nature of inflation</vt:lpstr>
      <vt:lpstr>Cause #3: Cost-push inflation (“supply shocks”)</vt:lpstr>
      <vt:lpstr>Cause #3: Cost-push inflation (“supply shocks”)</vt:lpstr>
      <vt:lpstr>Supply shock #1: Lockdowns had minimal direct effect on inflation because reduced supply was matched by reduced demand</vt:lpstr>
      <vt:lpstr>Supply shock #2: Supply chains disruptions raised transport costs</vt:lpstr>
      <vt:lpstr>Supply shock #3: Russia’s invasion of Ukraine pushed up energy prices</vt:lpstr>
      <vt:lpstr>Supply shock #4: Were fears of a wage-price spiral realized?</vt:lpstr>
      <vt:lpstr>One more possibility</vt:lpstr>
      <vt:lpstr>Difficulties measuring inflation</vt:lpstr>
      <vt:lpstr>Difficulties measuring inflation</vt:lpstr>
      <vt:lpstr>Difficulties measuring inflation through a pandemic</vt:lpstr>
      <vt:lpstr>One more possibility</vt:lpstr>
      <vt:lpstr>Two (linked) debates about inflation</vt:lpstr>
      <vt:lpstr>Looking forward: What do the experts say?</vt:lpstr>
      <vt:lpstr>Ongoing policy debates and discussion questions: Latest forecasts suggest inflation will gradually return to the Fed’s 2% target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 and Happiness: Reassessing the Easterlin Paradox</dc:title>
  <dc:creator>Justin Wolfers</dc:creator>
  <cp:lastModifiedBy>Wolfers, Justin</cp:lastModifiedBy>
  <cp:revision>786</cp:revision>
  <cp:lastPrinted>2012-09-20T14:40:18Z</cp:lastPrinted>
  <dcterms:created xsi:type="dcterms:W3CDTF">2008-02-01T23:40:01Z</dcterms:created>
  <dcterms:modified xsi:type="dcterms:W3CDTF">2023-03-03T18:11:31Z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