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400" r:id="rId2"/>
    <p:sldId id="402" r:id="rId3"/>
    <p:sldId id="403" r:id="rId4"/>
    <p:sldId id="424" r:id="rId5"/>
    <p:sldId id="404" r:id="rId6"/>
    <p:sldId id="425" r:id="rId7"/>
    <p:sldId id="426" r:id="rId8"/>
    <p:sldId id="427" r:id="rId9"/>
    <p:sldId id="428" r:id="rId10"/>
    <p:sldId id="433" r:id="rId11"/>
    <p:sldId id="429" r:id="rId12"/>
    <p:sldId id="430" r:id="rId13"/>
    <p:sldId id="431" r:id="rId14"/>
    <p:sldId id="432" r:id="rId15"/>
    <p:sldId id="434" r:id="rId16"/>
  </p:sldIdLst>
  <p:sldSz cx="9144000" cy="6858000" type="screen4x3"/>
  <p:notesSz cx="6742113" cy="9872663"/>
  <p:defaultTextStyle>
    <a:defPPr>
      <a:defRPr lang="th-TH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charset="-34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charset="-34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charset="-34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charset="-34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charset="-34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ngsana New" charset="-34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ngsana New" charset="-34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ngsana New" charset="-34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ngsana New" charset="-34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CER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33CC"/>
    <a:srgbClr val="17375E"/>
    <a:srgbClr val="4C5F27"/>
    <a:srgbClr val="000000"/>
    <a:srgbClr val="984807"/>
    <a:srgbClr val="953735"/>
    <a:srgbClr val="5D743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113A9D2-9D6B-4929-AA2D-F23B5EE8CBE7}" styleName="ลักษณะชุดรูปแบบ 2 - เน้น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301B821-A1FF-4177-AEE7-76D212191A09}" styleName="ลักษณะสีปานกลาง 1 - เน้น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4263" autoAdjust="0"/>
    <p:restoredTop sz="82892" autoAdjust="0"/>
  </p:normalViewPr>
  <p:slideViewPr>
    <p:cSldViewPr>
      <p:cViewPr>
        <p:scale>
          <a:sx n="80" d="100"/>
          <a:sy n="80" d="100"/>
        </p:scale>
        <p:origin x="-594" y="-3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0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9525" y="0"/>
            <a:ext cx="29210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52DB17-CEA5-4C6C-815D-8054F4F0679C}" type="datetimeFigureOut">
              <a:rPr lang="th-TH" smtClean="0"/>
              <a:pPr/>
              <a:t>19/06/55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63"/>
            <a:ext cx="29210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9525" y="9377363"/>
            <a:ext cx="29210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A10537-C071-429C-9147-B6CA3B08E92C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2317" cy="493634"/>
          </a:xfrm>
          <a:prstGeom prst="rect">
            <a:avLst/>
          </a:prstGeom>
        </p:spPr>
        <p:txBody>
          <a:bodyPr vert="horz" lIns="91120" tIns="45560" rIns="91120" bIns="4556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8222" y="0"/>
            <a:ext cx="2922317" cy="493634"/>
          </a:xfrm>
          <a:prstGeom prst="rect">
            <a:avLst/>
          </a:prstGeom>
        </p:spPr>
        <p:txBody>
          <a:bodyPr vert="horz" lIns="91120" tIns="45560" rIns="91120" bIns="4556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E2B0225-4245-4670-8370-7FF1936577B5}" type="datetimeFigureOut">
              <a:rPr lang="th-TH"/>
              <a:pPr>
                <a:defRPr/>
              </a:pPr>
              <a:t>19/06/55</a:t>
            </a:fld>
            <a:endParaRPr lang="th-T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41363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120" tIns="45560" rIns="91120" bIns="45560" rtlCol="0" anchor="ctr"/>
          <a:lstStyle/>
          <a:p>
            <a:pPr lvl="0"/>
            <a:endParaRPr lang="th-TH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897" y="4690309"/>
            <a:ext cx="5394320" cy="4442698"/>
          </a:xfrm>
          <a:prstGeom prst="rect">
            <a:avLst/>
          </a:prstGeom>
        </p:spPr>
        <p:txBody>
          <a:bodyPr vert="horz" lIns="91120" tIns="45560" rIns="91120" bIns="4556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th-TH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443"/>
            <a:ext cx="2922317" cy="493634"/>
          </a:xfrm>
          <a:prstGeom prst="rect">
            <a:avLst/>
          </a:prstGeom>
        </p:spPr>
        <p:txBody>
          <a:bodyPr vert="horz" lIns="91120" tIns="45560" rIns="91120" bIns="4556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8222" y="9377443"/>
            <a:ext cx="2922317" cy="493634"/>
          </a:xfrm>
          <a:prstGeom prst="rect">
            <a:avLst/>
          </a:prstGeom>
        </p:spPr>
        <p:txBody>
          <a:bodyPr vert="horz" lIns="91120" tIns="45560" rIns="91120" bIns="4556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EBAAEBB-4E0C-4242-ADE0-1B5722A5E1E4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1596210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BAAEBB-4E0C-4242-ADE0-1B5722A5E1E4}" type="slidenum">
              <a:rPr lang="th-TH" smtClean="0"/>
              <a:pPr>
                <a:defRPr/>
              </a:pPr>
              <a:t>1</a:t>
            </a:fld>
            <a:endParaRPr lang="th-TH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BAAEBB-4E0C-4242-ADE0-1B5722A5E1E4}" type="slidenum">
              <a:rPr lang="th-TH" smtClean="0"/>
              <a:pPr>
                <a:defRPr/>
              </a:pPr>
              <a:t>10</a:t>
            </a:fld>
            <a:endParaRPr lang="th-TH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BAAEBB-4E0C-4242-ADE0-1B5722A5E1E4}" type="slidenum">
              <a:rPr lang="th-TH" smtClean="0"/>
              <a:pPr>
                <a:defRPr/>
              </a:pPr>
              <a:t>11</a:t>
            </a:fld>
            <a:endParaRPr lang="th-TH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BAAEBB-4E0C-4242-ADE0-1B5722A5E1E4}" type="slidenum">
              <a:rPr lang="th-TH" smtClean="0"/>
              <a:pPr>
                <a:defRPr/>
              </a:pPr>
              <a:t>12</a:t>
            </a:fld>
            <a:endParaRPr lang="th-TH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BAAEBB-4E0C-4242-ADE0-1B5722A5E1E4}" type="slidenum">
              <a:rPr lang="th-TH" smtClean="0"/>
              <a:pPr>
                <a:defRPr/>
              </a:pPr>
              <a:t>13</a:t>
            </a:fld>
            <a:endParaRPr lang="th-TH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BAAEBB-4E0C-4242-ADE0-1B5722A5E1E4}" type="slidenum">
              <a:rPr lang="th-TH" smtClean="0"/>
              <a:pPr>
                <a:defRPr/>
              </a:pPr>
              <a:t>14</a:t>
            </a:fld>
            <a:endParaRPr lang="th-TH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th-TH" sz="1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BAAEBB-4E0C-4242-ADE0-1B5722A5E1E4}" type="slidenum">
              <a:rPr lang="th-TH" smtClean="0"/>
              <a:pPr>
                <a:defRPr/>
              </a:pPr>
              <a:t>15</a:t>
            </a:fld>
            <a:endParaRPr lang="th-TH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BAAEBB-4E0C-4242-ADE0-1B5722A5E1E4}" type="slidenum">
              <a:rPr lang="th-TH" smtClean="0"/>
              <a:pPr>
                <a:defRPr/>
              </a:pPr>
              <a:t>2</a:t>
            </a:fld>
            <a:endParaRPr lang="th-TH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n-US" sz="1800" dirty="0" smtClean="0"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13E996-C824-4CE4-BD4F-FE6FD98E1A93}" type="slidenum">
              <a:rPr lang="th-TH" smtClean="0"/>
              <a:pPr/>
              <a:t>3</a:t>
            </a:fld>
            <a:endParaRPr lang="th-TH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0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BAAEBB-4E0C-4242-ADE0-1B5722A5E1E4}" type="slidenum">
              <a:rPr lang="th-TH" smtClean="0"/>
              <a:pPr>
                <a:defRPr/>
              </a:pPr>
              <a:t>4</a:t>
            </a:fld>
            <a:endParaRPr lang="th-TH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BAAEBB-4E0C-4242-ADE0-1B5722A5E1E4}" type="slidenum">
              <a:rPr lang="th-TH" smtClean="0"/>
              <a:pPr>
                <a:defRPr/>
              </a:pPr>
              <a:t>5</a:t>
            </a:fld>
            <a:endParaRPr lang="th-TH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BAAEBB-4E0C-4242-ADE0-1B5722A5E1E4}" type="slidenum">
              <a:rPr lang="th-TH" smtClean="0"/>
              <a:pPr>
                <a:defRPr/>
              </a:pPr>
              <a:t>6</a:t>
            </a:fld>
            <a:endParaRPr lang="th-TH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8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BAAEBB-4E0C-4242-ADE0-1B5722A5E1E4}" type="slidenum">
              <a:rPr lang="th-TH" smtClean="0"/>
              <a:pPr>
                <a:defRPr/>
              </a:pPr>
              <a:t>7</a:t>
            </a:fld>
            <a:endParaRPr lang="th-TH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BAAEBB-4E0C-4242-ADE0-1B5722A5E1E4}" type="slidenum">
              <a:rPr lang="th-TH" smtClean="0"/>
              <a:pPr>
                <a:defRPr/>
              </a:pPr>
              <a:t>8</a:t>
            </a:fld>
            <a:endParaRPr lang="th-TH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BAAEBB-4E0C-4242-ADE0-1B5722A5E1E4}" type="slidenum">
              <a:rPr lang="th-TH" smtClean="0"/>
              <a:pPr>
                <a:defRPr/>
              </a:pPr>
              <a:t>9</a:t>
            </a:fld>
            <a:endParaRPr lang="th-TH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6000">
                <a:latin typeface="Browallia New" pitchFamily="34" charset="-34"/>
                <a:cs typeface="Browallia New" pitchFamily="34" charset="-34"/>
              </a:defRPr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1">
                    <a:lumMod val="75000"/>
                  </a:schemeClr>
                </a:solidFill>
                <a:latin typeface="Browallia New" pitchFamily="34" charset="-34"/>
                <a:cs typeface="Browallia New" pitchFamily="34" charset="-34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Browallia New" pitchFamily="34" charset="-34"/>
                <a:cs typeface="Browallia New" pitchFamily="34" charset="-34"/>
              </a:defRPr>
            </a:lvl1pPr>
          </a:lstStyle>
          <a:p>
            <a:pPr>
              <a:defRPr/>
            </a:pPr>
            <a:fld id="{C343FE6A-8A8E-4FCE-B332-913C24680FD7}" type="datetime1">
              <a:rPr lang="th-TH" smtClean="0"/>
              <a:pPr>
                <a:defRPr/>
              </a:pPr>
              <a:t>19/06/55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Browallia New" pitchFamily="34" charset="-34"/>
                <a:cs typeface="Browallia New" pitchFamily="34" charset="-34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1pPr>
          </a:lstStyle>
          <a:p>
            <a:pPr>
              <a:defRPr/>
            </a:pPr>
            <a:fld id="{E6DF680C-ADBB-47DE-B4EF-A20C2E045679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54F326-07F5-4CAA-86A0-AA688EE9F135}" type="datetime1">
              <a:rPr lang="th-TH" smtClean="0"/>
              <a:pPr>
                <a:defRPr/>
              </a:pPr>
              <a:t>19/06/55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7704C-4519-45FF-9BEE-230EF49E8D32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4918E1-8AE0-434B-816B-D0455CD606DD}" type="datetime1">
              <a:rPr lang="th-TH" smtClean="0"/>
              <a:pPr>
                <a:defRPr/>
              </a:pPr>
              <a:t>19/06/55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FF8ACD-ED86-48E0-A1D6-820E6E73FDCB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749D34-E17E-4B2F-A75D-FFDEE1EAAF81}" type="datetime1">
              <a:rPr lang="th-TH" smtClean="0"/>
              <a:pPr>
                <a:defRPr/>
              </a:pPr>
              <a:t>19/06/55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E8D534-AC41-452A-BE68-189B3264D761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Browallia New" pitchFamily="34" charset="-34"/>
                <a:cs typeface="Browallia New" pitchFamily="34" charset="-34"/>
              </a:defRPr>
            </a:lvl1pPr>
          </a:lstStyle>
          <a:p>
            <a:r>
              <a:rPr lang="en-US" smtClean="0"/>
              <a:t>Click to edit Master title style</a:t>
            </a:r>
            <a:endParaRPr lang="th-TH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Browallia New" pitchFamily="34" charset="-34"/>
                <a:cs typeface="Browallia New" pitchFamily="34" charset="-34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030B1B-D331-404B-9914-E02DE5AB29C0}" type="datetime1">
              <a:rPr lang="th-TH" smtClean="0"/>
              <a:pPr>
                <a:defRPr/>
              </a:pPr>
              <a:t>19/06/55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4F6906-4544-426C-BA86-EE95518FB3A9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AE930-5ABB-4167-B6D3-5FE4E3065948}" type="datetime1">
              <a:rPr lang="th-TH" smtClean="0"/>
              <a:pPr>
                <a:defRPr/>
              </a:pPr>
              <a:t>19/06/55</a:t>
            </a:fld>
            <a:endParaRPr lang="th-TH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B90838-7CB3-4411-8AD0-D13DBF62DE0B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F61357-23C1-4796-B29C-EC21DBCE9B50}" type="datetime1">
              <a:rPr lang="th-TH" smtClean="0"/>
              <a:pPr>
                <a:defRPr/>
              </a:pPr>
              <a:t>19/06/55</a:t>
            </a:fld>
            <a:endParaRPr lang="th-TH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12822F-C365-4899-9AEA-3C57AF654444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09EC81-CBBE-4235-8040-13BDEB7EDE48}" type="datetime1">
              <a:rPr lang="th-TH" smtClean="0"/>
              <a:pPr>
                <a:defRPr/>
              </a:pPr>
              <a:t>19/06/55</a:t>
            </a:fld>
            <a:endParaRPr lang="th-TH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854AC3-DB37-421A-ACB1-A8ABAF6825CF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D403A0-EFD9-45BD-A191-87D48B4715AA}" type="datetime1">
              <a:rPr lang="th-TH" smtClean="0"/>
              <a:pPr>
                <a:defRPr/>
              </a:pPr>
              <a:t>19/06/55</a:t>
            </a:fld>
            <a:endParaRPr lang="th-TH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4D4D1F-3C21-454C-ADE4-75AB25B1FD61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1139A-8B5A-4923-A69B-489A48298EE9}" type="datetime1">
              <a:rPr lang="th-TH" smtClean="0"/>
              <a:pPr>
                <a:defRPr/>
              </a:pPr>
              <a:t>19/06/55</a:t>
            </a:fld>
            <a:endParaRPr lang="th-TH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7AD92D-6F5A-4C57-8A90-15CF4099D6C3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th-TH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AC4CEA-C339-4352-AE9D-9FA1EB57101A}" type="datetime1">
              <a:rPr lang="th-TH" smtClean="0"/>
              <a:pPr>
                <a:defRPr/>
              </a:pPr>
              <a:t>19/06/55</a:t>
            </a:fld>
            <a:endParaRPr lang="th-TH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44CC6E-E25A-42FA-8067-8759A55C8204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th-TH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Browallia New" pitchFamily="34" charset="-34"/>
                <a:cs typeface="Browallia New" pitchFamily="34" charset="-34"/>
              </a:defRPr>
            </a:lvl1pPr>
          </a:lstStyle>
          <a:p>
            <a:pPr>
              <a:defRPr/>
            </a:pPr>
            <a:fld id="{3748571F-CAB9-495D-A683-F59AE10D16A4}" type="datetime1">
              <a:rPr lang="th-TH" smtClean="0"/>
              <a:pPr>
                <a:defRPr/>
              </a:pPr>
              <a:t>19/06/55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Browallia New" pitchFamily="34" charset="-34"/>
                <a:cs typeface="Browallia New" pitchFamily="34" charset="-34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1pPr>
          </a:lstStyle>
          <a:p>
            <a:pPr>
              <a:defRPr/>
            </a:pPr>
            <a:fld id="{0D7BCA24-543A-423F-9ECC-A6C7BD00775A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5400" kern="1200">
          <a:solidFill>
            <a:srgbClr val="17375E"/>
          </a:solidFill>
          <a:latin typeface="Browallia New" pitchFamily="34" charset="-34"/>
          <a:ea typeface="+mj-ea"/>
          <a:cs typeface="Browallia New" pitchFamily="34" charset="-34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400">
          <a:solidFill>
            <a:srgbClr val="17375E"/>
          </a:solidFill>
          <a:latin typeface="Browallia New" pitchFamily="34" charset="-34"/>
          <a:cs typeface="Browallia New" pitchFamily="34" charset="-34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400">
          <a:solidFill>
            <a:srgbClr val="17375E"/>
          </a:solidFill>
          <a:latin typeface="Browallia New" pitchFamily="34" charset="-34"/>
          <a:cs typeface="Browallia New" pitchFamily="34" charset="-34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400">
          <a:solidFill>
            <a:srgbClr val="17375E"/>
          </a:solidFill>
          <a:latin typeface="Browallia New" pitchFamily="34" charset="-34"/>
          <a:cs typeface="Browallia New" pitchFamily="34" charset="-34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400">
          <a:solidFill>
            <a:srgbClr val="17375E"/>
          </a:solidFill>
          <a:latin typeface="Browallia New" pitchFamily="34" charset="-34"/>
          <a:cs typeface="Browallia New" pitchFamily="34" charset="-34"/>
        </a:defRPr>
      </a:lvl5pPr>
      <a:lvl6pPr marL="457200" algn="ctr" rtl="0" fontAlgn="base">
        <a:spcBef>
          <a:spcPct val="0"/>
        </a:spcBef>
        <a:spcAft>
          <a:spcPct val="0"/>
        </a:spcAft>
        <a:defRPr sz="5400">
          <a:solidFill>
            <a:srgbClr val="17375E"/>
          </a:solidFill>
          <a:latin typeface="Browallia New" pitchFamily="34" charset="-34"/>
          <a:cs typeface="Browallia New" pitchFamily="34" charset="-34"/>
        </a:defRPr>
      </a:lvl6pPr>
      <a:lvl7pPr marL="914400" algn="ctr" rtl="0" fontAlgn="base">
        <a:spcBef>
          <a:spcPct val="0"/>
        </a:spcBef>
        <a:spcAft>
          <a:spcPct val="0"/>
        </a:spcAft>
        <a:defRPr sz="5400">
          <a:solidFill>
            <a:srgbClr val="17375E"/>
          </a:solidFill>
          <a:latin typeface="Browallia New" pitchFamily="34" charset="-34"/>
          <a:cs typeface="Browallia New" pitchFamily="34" charset="-34"/>
        </a:defRPr>
      </a:lvl7pPr>
      <a:lvl8pPr marL="1371600" algn="ctr" rtl="0" fontAlgn="base">
        <a:spcBef>
          <a:spcPct val="0"/>
        </a:spcBef>
        <a:spcAft>
          <a:spcPct val="0"/>
        </a:spcAft>
        <a:defRPr sz="5400">
          <a:solidFill>
            <a:srgbClr val="17375E"/>
          </a:solidFill>
          <a:latin typeface="Browallia New" pitchFamily="34" charset="-34"/>
          <a:cs typeface="Browallia New" pitchFamily="34" charset="-34"/>
        </a:defRPr>
      </a:lvl8pPr>
      <a:lvl9pPr marL="1828800" algn="ctr" rtl="0" fontAlgn="base">
        <a:spcBef>
          <a:spcPct val="0"/>
        </a:spcBef>
        <a:spcAft>
          <a:spcPct val="0"/>
        </a:spcAft>
        <a:defRPr sz="5400">
          <a:solidFill>
            <a:srgbClr val="17375E"/>
          </a:solidFill>
          <a:latin typeface="Browallia New" pitchFamily="34" charset="-34"/>
          <a:cs typeface="Browallia New" pitchFamily="34" charset="-34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4400" kern="1200">
          <a:solidFill>
            <a:srgbClr val="953735"/>
          </a:solidFill>
          <a:latin typeface="Browallia New" pitchFamily="34" charset="-34"/>
          <a:ea typeface="+mn-ea"/>
          <a:cs typeface="Browallia New" pitchFamily="34" charset="-34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4000" kern="1200">
          <a:solidFill>
            <a:srgbClr val="77933C"/>
          </a:solidFill>
          <a:latin typeface="Browallia New" pitchFamily="34" charset="-34"/>
          <a:ea typeface="+mn-ea"/>
          <a:cs typeface="Browallia New" pitchFamily="34" charset="-34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3600" kern="1200">
          <a:solidFill>
            <a:srgbClr val="604A7B"/>
          </a:solidFill>
          <a:latin typeface="Browallia New" pitchFamily="34" charset="-34"/>
          <a:ea typeface="+mn-ea"/>
          <a:cs typeface="Browallia New" pitchFamily="34" charset="-34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3200" kern="1200">
          <a:solidFill>
            <a:srgbClr val="31859C"/>
          </a:solidFill>
          <a:latin typeface="Browallia New" pitchFamily="34" charset="-34"/>
          <a:ea typeface="+mn-ea"/>
          <a:cs typeface="Browallia New" pitchFamily="34" charset="-34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3200" kern="1200">
          <a:solidFill>
            <a:srgbClr val="E46C0A"/>
          </a:solidFill>
          <a:latin typeface="Browallia New" pitchFamily="34" charset="-34"/>
          <a:ea typeface="+mn-ea"/>
          <a:cs typeface="Browallia New" pitchFamily="34" charset="-34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24" y="1000108"/>
            <a:ext cx="7772400" cy="1470025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latin typeface="Browallia New" pitchFamily="34" charset="-34"/>
                <a:cs typeface="Browallia New" pitchFamily="34" charset="-34"/>
              </a:rPr>
              <a:t>Discussion</a:t>
            </a:r>
            <a:endParaRPr lang="th-TH" sz="4800" b="1" dirty="0"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10" y="2428868"/>
            <a:ext cx="8358214" cy="1042998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Long-Term Changes in the Wage Structure of Taiwan</a:t>
            </a:r>
          </a:p>
          <a:p>
            <a:r>
              <a:rPr lang="en-US" sz="3200" b="1" dirty="0" smtClean="0"/>
              <a:t>Stacey H. Chen</a:t>
            </a:r>
            <a:endParaRPr lang="th-TH" sz="3200" b="1" dirty="0"/>
          </a:p>
        </p:txBody>
      </p:sp>
      <p:sp>
        <p:nvSpPr>
          <p:cNvPr id="4" name="Subtitle 2"/>
          <p:cNvSpPr txBox="1">
            <a:spLocks/>
          </p:cNvSpPr>
          <p:nvPr/>
        </p:nvSpPr>
        <p:spPr bwMode="auto">
          <a:xfrm>
            <a:off x="1500166" y="4429132"/>
            <a:ext cx="6486548" cy="1042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By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Browallia New" pitchFamily="34" charset="-34"/>
                <a:cs typeface="Browallia New" pitchFamily="34" charset="-34"/>
              </a:rPr>
              <a:t>Chedtha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Browallia New" pitchFamily="34" charset="-34"/>
                <a:cs typeface="Browallia New" pitchFamily="34" charset="-34"/>
              </a:rPr>
              <a:t>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Browallia New" pitchFamily="34" charset="-34"/>
                <a:cs typeface="Browallia New" pitchFamily="34" charset="-34"/>
              </a:rPr>
              <a:t>Intaravitak</a:t>
            </a:r>
            <a:endParaRPr lang="en-US" b="1" dirty="0" smtClean="0">
              <a:solidFill>
                <a:schemeClr val="accent1">
                  <a:lumMod val="75000"/>
                </a:schemeClr>
              </a:solidFill>
              <a:latin typeface="Browallia New" pitchFamily="34" charset="-34"/>
              <a:cs typeface="Browallia New" pitchFamily="34" charset="-34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June,</a:t>
            </a:r>
            <a:r>
              <a:rPr kumimoji="0" lang="en-US" b="1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 15, 2012</a:t>
            </a:r>
            <a:endParaRPr kumimoji="0" lang="th-TH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Browallia New" pitchFamily="34" charset="-34"/>
              <a:ea typeface="+mn-ea"/>
              <a:cs typeface="Browallia New" pitchFamily="34" charset="-34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DF680C-ADBB-47DE-B4EF-A20C2E045679}" type="slidenum">
              <a:rPr lang="th-TH" smtClean="0"/>
              <a:pPr>
                <a:defRPr/>
              </a:pPr>
              <a:t>1</a:t>
            </a:fld>
            <a:endParaRPr lang="th-TH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2285984" y="285728"/>
            <a:ext cx="5286412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b="1" dirty="0" smtClean="0">
                <a:latin typeface="Browallia New" pitchFamily="34" charset="-34"/>
                <a:cs typeface="Browallia New" pitchFamily="34" charset="-34"/>
              </a:rPr>
              <a:t>Polarization and education wage premium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th-TH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1285852" y="857232"/>
            <a:ext cx="5286412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2400" b="1" dirty="0" smtClean="0">
                <a:latin typeface="Browallia New" pitchFamily="34" charset="-34"/>
                <a:cs typeface="Browallia New" pitchFamily="34" charset="-34"/>
              </a:rPr>
              <a:t>Wage polarization in Thailand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th-TH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0034" y="1214422"/>
            <a:ext cx="8001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Browallia New" pitchFamily="34" charset="-34"/>
                <a:cs typeface="Browallia New" pitchFamily="34" charset="-34"/>
              </a:rPr>
              <a:t>“What about within group inequality (residual wage inequality)?” </a:t>
            </a:r>
            <a:endParaRPr lang="th-TH" sz="2400" dirty="0"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3071802" y="2214554"/>
            <a:ext cx="2928958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2400" b="1" dirty="0" smtClean="0">
                <a:latin typeface="Browallia New" pitchFamily="34" charset="-34"/>
                <a:cs typeface="Browallia New" pitchFamily="34" charset="-34"/>
              </a:rPr>
              <a:t>Education wage premium</a:t>
            </a:r>
            <a:endParaRPr kumimoji="0" lang="th-TH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14282" y="6357958"/>
            <a:ext cx="7858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Browallia New" pitchFamily="34" charset="-34"/>
                <a:cs typeface="Browallia New" pitchFamily="34" charset="-34"/>
              </a:rPr>
              <a:t>From </a:t>
            </a:r>
            <a:r>
              <a:rPr lang="en-US" sz="1800" dirty="0" err="1" smtClean="0">
                <a:latin typeface="Browallia New" pitchFamily="34" charset="-34"/>
                <a:cs typeface="Browallia New" pitchFamily="34" charset="-34"/>
              </a:rPr>
              <a:t>Lathapipat</a:t>
            </a:r>
            <a:r>
              <a:rPr lang="en-US" sz="1800" dirty="0" smtClean="0">
                <a:latin typeface="Browallia New" pitchFamily="34" charset="-34"/>
                <a:cs typeface="Browallia New" pitchFamily="34" charset="-34"/>
              </a:rPr>
              <a:t>, D. (2009), “Changes in the Thai Wage Structure before and after the 1997 Economic Crisis,”</a:t>
            </a:r>
            <a:endParaRPr lang="th-TH" sz="1800" dirty="0">
              <a:latin typeface="Browallia New" pitchFamily="34" charset="-34"/>
              <a:cs typeface="Browallia New" pitchFamily="34" charset="-34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785926"/>
            <a:ext cx="9144000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E8D534-AC41-452A-BE68-189B3264D761}" type="slidenum">
              <a:rPr lang="th-TH" smtClean="0"/>
              <a:pPr>
                <a:defRPr/>
              </a:pPr>
              <a:t>10</a:t>
            </a:fld>
            <a:endParaRPr lang="th-TH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2285984" y="285728"/>
            <a:ext cx="5286412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b="1" dirty="0" smtClean="0">
                <a:latin typeface="Browallia New" pitchFamily="34" charset="-34"/>
                <a:cs typeface="Browallia New" pitchFamily="34" charset="-34"/>
              </a:rPr>
              <a:t>Polarization and education wage premium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th-TH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642910" y="1000108"/>
            <a:ext cx="5286412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2400" dirty="0" smtClean="0">
                <a:latin typeface="Browallia New" pitchFamily="34" charset="-34"/>
                <a:cs typeface="Browallia New" pitchFamily="34" charset="-34"/>
              </a:rPr>
              <a:t>“Like to see this analysis in the case of Taiwan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th-TH" sz="2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0034" y="1571612"/>
            <a:ext cx="8001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Browallia New" pitchFamily="34" charset="-34"/>
                <a:cs typeface="Browallia New" pitchFamily="34" charset="-34"/>
              </a:rPr>
              <a:t>What we have…..</a:t>
            </a:r>
            <a:endParaRPr lang="th-TH" sz="2400" dirty="0">
              <a:latin typeface="Browallia New" pitchFamily="34" charset="-34"/>
              <a:cs typeface="Browallia New" pitchFamily="34" charset="-34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2071678"/>
            <a:ext cx="8215370" cy="42036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E8D534-AC41-452A-BE68-189B3264D761}" type="slidenum">
              <a:rPr lang="th-TH" smtClean="0"/>
              <a:pPr>
                <a:defRPr/>
              </a:pPr>
              <a:t>11</a:t>
            </a:fld>
            <a:endParaRPr lang="th-TH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2285984" y="285728"/>
            <a:ext cx="5286412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b="1" dirty="0" smtClean="0">
                <a:latin typeface="Browallia New" pitchFamily="34" charset="-34"/>
                <a:cs typeface="Browallia New" pitchFamily="34" charset="-34"/>
              </a:rPr>
              <a:t>Polarization and education wage premium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th-TH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642910" y="1000108"/>
            <a:ext cx="5286412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2400" dirty="0" smtClean="0">
                <a:latin typeface="Browallia New" pitchFamily="34" charset="-34"/>
                <a:cs typeface="Browallia New" pitchFamily="34" charset="-34"/>
              </a:rPr>
              <a:t>and……</a:t>
            </a:r>
            <a:endParaRPr kumimoji="0" lang="th-TH" sz="2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2910" y="4919008"/>
            <a:ext cx="800105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Browallia New" pitchFamily="34" charset="-34"/>
                <a:cs typeface="Browallia New" pitchFamily="34" charset="-34"/>
              </a:rPr>
              <a:t>So…</a:t>
            </a:r>
          </a:p>
          <a:p>
            <a:pPr lvl="0"/>
            <a:r>
              <a:rPr lang="en-US" sz="2400" dirty="0" smtClean="0">
                <a:latin typeface="Browallia New" pitchFamily="34" charset="-34"/>
                <a:cs typeface="Browallia New" pitchFamily="34" charset="-34"/>
              </a:rPr>
              <a:t>1. Break education premium by experience (or age if there is a good theoretical model that is empirically implementable) </a:t>
            </a:r>
          </a:p>
          <a:p>
            <a:pPr lvl="0"/>
            <a:r>
              <a:rPr lang="en-US" sz="2400" dirty="0" smtClean="0">
                <a:latin typeface="Browallia New" pitchFamily="34" charset="-34"/>
                <a:cs typeface="Browallia New" pitchFamily="34" charset="-34"/>
              </a:rPr>
              <a:t>2. Get a better proxy of supply than # of schools opened. </a:t>
            </a:r>
          </a:p>
          <a:p>
            <a:pPr lvl="0"/>
            <a:r>
              <a:rPr lang="en-US" sz="2400" dirty="0" smtClean="0">
                <a:latin typeface="Browallia New" pitchFamily="34" charset="-34"/>
                <a:cs typeface="Browallia New" pitchFamily="34" charset="-34"/>
              </a:rPr>
              <a:t>3.  Models “within-group” inequality.</a:t>
            </a:r>
            <a:endParaRPr lang="en-US" sz="2400" dirty="0">
              <a:latin typeface="Browallia New" pitchFamily="34" charset="-34"/>
              <a:cs typeface="Browallia New" pitchFamily="34" charset="-34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85918" y="785794"/>
            <a:ext cx="6429420" cy="40752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E8D534-AC41-452A-BE68-189B3264D761}" type="slidenum">
              <a:rPr lang="th-TH" smtClean="0"/>
              <a:pPr>
                <a:defRPr/>
              </a:pPr>
              <a:t>12</a:t>
            </a:fld>
            <a:endParaRPr lang="th-TH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2500298" y="357166"/>
            <a:ext cx="5286412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3200" b="1" dirty="0" smtClean="0">
                <a:latin typeface="Browallia New" pitchFamily="34" charset="-34"/>
                <a:cs typeface="Browallia New" pitchFamily="34" charset="-34"/>
              </a:rPr>
              <a:t>Wage-earning profiles by cohorts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th-TH" sz="3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5720" y="4714884"/>
            <a:ext cx="90011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Browallia New" pitchFamily="34" charset="-34"/>
                <a:cs typeface="Browallia New" pitchFamily="34" charset="-34"/>
              </a:rPr>
              <a:t>  New generations have higher education so started off with higher wage (even at same age as previous generations).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Browallia New" pitchFamily="34" charset="-34"/>
                <a:cs typeface="Browallia New" pitchFamily="34" charset="-34"/>
              </a:rPr>
              <a:t>  Women wage peaked sooner than men because less time to accumulate human capital due to pregnancy, </a:t>
            </a:r>
          </a:p>
          <a:p>
            <a:r>
              <a:rPr lang="en-US" sz="2000" dirty="0" smtClean="0">
                <a:latin typeface="Browallia New" pitchFamily="34" charset="-34"/>
                <a:cs typeface="Browallia New" pitchFamily="34" charset="-34"/>
              </a:rPr>
              <a:t>family care, etc. 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Browallia New" pitchFamily="34" charset="-34"/>
                <a:cs typeface="Browallia New" pitchFamily="34" charset="-34"/>
              </a:rPr>
              <a:t>  Wage for different generations finally peaked at same level!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Browallia New" pitchFamily="34" charset="-34"/>
                <a:cs typeface="Browallia New" pitchFamily="34" charset="-34"/>
              </a:rPr>
              <a:t>  Median and bottom 10</a:t>
            </a:r>
            <a:r>
              <a:rPr lang="en-US" sz="2000" baseline="30000" dirty="0" smtClean="0">
                <a:latin typeface="Browallia New" pitchFamily="34" charset="-34"/>
                <a:cs typeface="Browallia New" pitchFamily="34" charset="-34"/>
              </a:rPr>
              <a:t>th</a:t>
            </a:r>
            <a:r>
              <a:rPr lang="en-US" sz="2000" dirty="0" smtClean="0">
                <a:latin typeface="Browallia New" pitchFamily="34" charset="-34"/>
                <a:cs typeface="Browallia New" pitchFamily="34" charset="-34"/>
              </a:rPr>
              <a:t> percentile wage peak pretty soon? Concave pattern because after-retirement wage lower?</a:t>
            </a:r>
            <a:endParaRPr lang="en-US" sz="2000" dirty="0">
              <a:latin typeface="Browallia New" pitchFamily="34" charset="-34"/>
              <a:cs typeface="Browallia New" pitchFamily="34" charset="-34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1538" y="928670"/>
            <a:ext cx="7653360" cy="3722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E8D534-AC41-452A-BE68-189B3264D761}" type="slidenum">
              <a:rPr lang="th-TH" smtClean="0"/>
              <a:pPr>
                <a:defRPr/>
              </a:pPr>
              <a:t>13</a:t>
            </a:fld>
            <a:endParaRPr lang="th-TH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3143240" y="642918"/>
            <a:ext cx="3143272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3600" b="1" dirty="0" smtClean="0">
                <a:latin typeface="Browallia New" pitchFamily="34" charset="-34"/>
                <a:cs typeface="Browallia New" pitchFamily="34" charset="-34"/>
              </a:rPr>
              <a:t>Other minor points</a:t>
            </a:r>
            <a:endParaRPr kumimoji="0" lang="th-TH" sz="3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5720" y="1928802"/>
            <a:ext cx="88582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Browallia New" pitchFamily="34" charset="-34"/>
                <a:cs typeface="Browallia New" pitchFamily="34" charset="-34"/>
              </a:rPr>
              <a:t>  Clarifications: Use Middle school, high school in figures but use secondary school in text.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Browallia New" pitchFamily="34" charset="-34"/>
                <a:cs typeface="Browallia New" pitchFamily="34" charset="-34"/>
              </a:rPr>
              <a:t>  Missing references/ inconsistent format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Browallia New" pitchFamily="34" charset="-34"/>
                <a:cs typeface="Browallia New" pitchFamily="34" charset="-34"/>
              </a:rPr>
              <a:t>  Wrong reference to figures 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Browallia New" pitchFamily="34" charset="-34"/>
                <a:cs typeface="Browallia New" pitchFamily="34" charset="-34"/>
              </a:rPr>
              <a:t>  Figure 5: Open-jumps?</a:t>
            </a:r>
            <a:endParaRPr lang="en-US" sz="2400" dirty="0"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E8D534-AC41-452A-BE68-189B3264D761}" type="slidenum">
              <a:rPr lang="th-TH" smtClean="0"/>
              <a:pPr>
                <a:defRPr/>
              </a:pPr>
              <a:t>14</a:t>
            </a:fld>
            <a:endParaRPr lang="th-TH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3357554" y="2714620"/>
            <a:ext cx="2000264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4000" b="1" dirty="0" smtClean="0">
                <a:latin typeface="Browallia New" pitchFamily="34" charset="-34"/>
                <a:cs typeface="Browallia New" pitchFamily="34" charset="-34"/>
              </a:rPr>
              <a:t>Thank you!</a:t>
            </a:r>
            <a:endParaRPr kumimoji="0" lang="th-TH" sz="4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Browallia New" pitchFamily="34" charset="-34"/>
              <a:ea typeface="+mn-ea"/>
              <a:cs typeface="Browallia New" pitchFamily="34" charset="-3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E8D534-AC41-452A-BE68-189B3264D761}" type="slidenum">
              <a:rPr lang="th-TH" smtClean="0"/>
              <a:pPr>
                <a:defRPr/>
              </a:pPr>
              <a:t>15</a:t>
            </a:fld>
            <a:endParaRPr lang="th-TH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14290"/>
            <a:ext cx="8229600" cy="1143000"/>
          </a:xfrm>
        </p:spPr>
        <p:txBody>
          <a:bodyPr/>
          <a:lstStyle/>
          <a:p>
            <a:r>
              <a:rPr lang="en-US" sz="3800" b="1" dirty="0" smtClean="0"/>
              <a:t>Outline</a:t>
            </a:r>
            <a:endParaRPr lang="th-TH" sz="3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8662" y="1643050"/>
            <a:ext cx="5786478" cy="3429024"/>
          </a:xfrm>
          <a:ln>
            <a:solidFill>
              <a:schemeClr val="accent6">
                <a:lumMod val="50000"/>
              </a:schemeClr>
            </a:solidFill>
          </a:ln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3000" b="1" dirty="0" smtClean="0">
                <a:solidFill>
                  <a:schemeClr val="tx1"/>
                </a:solidFill>
              </a:rPr>
              <a:t>About the paper: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Key contribution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Interesting observations</a:t>
            </a:r>
          </a:p>
          <a:p>
            <a:pPr marL="514350" indent="-457200">
              <a:buFont typeface="+mj-lt"/>
              <a:buAutoNum type="arabicPeriod"/>
            </a:pPr>
            <a:r>
              <a:rPr lang="en-US" sz="3000" b="1" dirty="0" smtClean="0">
                <a:solidFill>
                  <a:schemeClr val="tx1"/>
                </a:solidFill>
              </a:rPr>
              <a:t>Discussion on some issues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Wage polarization and education wage premium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Age-earnings profile by cohorts</a:t>
            </a: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Other minor points about the paper write-up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E8D534-AC41-452A-BE68-189B3264D761}" type="slidenum">
              <a:rPr lang="th-TH" smtClean="0"/>
              <a:pPr>
                <a:defRPr/>
              </a:pPr>
              <a:t>2</a:t>
            </a:fld>
            <a:endParaRPr lang="th-TH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800" b="1" dirty="0" smtClean="0">
                <a:latin typeface="Browallia New" pitchFamily="34" charset="-34"/>
                <a:cs typeface="Browallia New" pitchFamily="34" charset="-34"/>
              </a:rPr>
              <a:t>About the paper</a:t>
            </a:r>
            <a:endParaRPr lang="th-TH" sz="3800" b="1" dirty="0"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910" y="1071546"/>
            <a:ext cx="8143932" cy="1357322"/>
          </a:xfrm>
          <a:blipFill>
            <a:blip r:embed="rId3"/>
            <a:tile tx="0" ty="0" sx="100000" sy="100000" flip="none" algn="tl"/>
          </a:blipFill>
          <a:ln w="19050">
            <a:solidFill>
              <a:srgbClr val="002060"/>
            </a:solidFill>
          </a:ln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2400" b="1" dirty="0" smtClean="0">
                <a:solidFill>
                  <a:schemeClr val="tx1"/>
                </a:solidFill>
              </a:rPr>
              <a:t>Key contribution:</a:t>
            </a:r>
          </a:p>
          <a:p>
            <a:pPr algn="just"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Documenting changes in Taiwan wage structure from 1978 to 2010 highlighting key issues that need further explorations. </a:t>
            </a:r>
            <a:endParaRPr lang="th-TH" sz="2400" dirty="0">
              <a:solidFill>
                <a:schemeClr val="tx1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642910" y="2714620"/>
            <a:ext cx="8143932" cy="378621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19050">
            <a:solidFill>
              <a:srgbClr val="00206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 smtClean="0">
                <a:latin typeface="Browallia New" pitchFamily="34" charset="-34"/>
                <a:cs typeface="Browallia New" pitchFamily="34" charset="-34"/>
              </a:rPr>
              <a:t>Interesting observations:</a:t>
            </a:r>
            <a:endParaRPr lang="en-US" sz="2400" dirty="0" smtClean="0">
              <a:latin typeface="Browallia New" pitchFamily="34" charset="-34"/>
              <a:cs typeface="Browallia New" pitchFamily="34" charset="-34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en-US" sz="2400" dirty="0" smtClean="0">
                <a:latin typeface="Browallia New" pitchFamily="34" charset="-34"/>
                <a:cs typeface="Browallia New" pitchFamily="34" charset="-34"/>
              </a:rPr>
              <a:t> Closing gender wage gap due to median and bottom 10</a:t>
            </a:r>
            <a:r>
              <a:rPr lang="en-US" sz="2400" baseline="30000" dirty="0" smtClean="0">
                <a:latin typeface="Browallia New" pitchFamily="34" charset="-34"/>
                <a:cs typeface="Browallia New" pitchFamily="34" charset="-34"/>
              </a:rPr>
              <a:t>th</a:t>
            </a:r>
            <a:r>
              <a:rPr lang="en-US" sz="2400" dirty="0" smtClean="0">
                <a:latin typeface="Browallia New" pitchFamily="34" charset="-34"/>
                <a:cs typeface="Browallia New" pitchFamily="34" charset="-34"/>
              </a:rPr>
              <a:t> percentile male wage stopped growing 10 years (mid 1990s) before those for female did (in mid 2000s).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400" dirty="0" smtClean="0">
                <a:latin typeface="Browallia New" pitchFamily="34" charset="-34"/>
                <a:cs typeface="Browallia New" pitchFamily="34" charset="-34"/>
              </a:rPr>
              <a:t> Wage inequality is severe especially for the “top-end” (90/50 percentiles) and among females. Wage polarization Taiwan style: differs from that for the U.S., U.K. and Thailand. 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400" dirty="0" smtClean="0">
                <a:latin typeface="Browallia New" pitchFamily="34" charset="-34"/>
                <a:cs typeface="Browallia New" pitchFamily="34" charset="-34"/>
              </a:rPr>
              <a:t> Education wage premium (high-school wage premium) does not accord well with supply-side story. 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400" dirty="0" smtClean="0">
                <a:latin typeface="Browallia New" pitchFamily="34" charset="-34"/>
                <a:cs typeface="Browallia New" pitchFamily="34" charset="-34"/>
              </a:rPr>
              <a:t> Age-earnings profile peaked rather soon (especially for median and bottom 10</a:t>
            </a:r>
            <a:r>
              <a:rPr lang="en-US" sz="2400" baseline="30000" dirty="0" smtClean="0">
                <a:latin typeface="Browallia New" pitchFamily="34" charset="-34"/>
                <a:cs typeface="Browallia New" pitchFamily="34" charset="-34"/>
              </a:rPr>
              <a:t>th</a:t>
            </a:r>
            <a:r>
              <a:rPr lang="en-US" sz="2400" dirty="0" smtClean="0">
                <a:latin typeface="Browallia New" pitchFamily="34" charset="-34"/>
                <a:cs typeface="Browallia New" pitchFamily="34" charset="-34"/>
              </a:rPr>
              <a:t> percentile) and inter-cohorts gaps vanishes. </a:t>
            </a:r>
          </a:p>
          <a:p>
            <a:pPr>
              <a:buFont typeface="Arial" pitchFamily="34" charset="0"/>
              <a:buChar char="•"/>
            </a:pPr>
            <a:endParaRPr lang="en-US" sz="2400" b="1" dirty="0" smtClean="0"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E8D534-AC41-452A-BE68-189B3264D761}" type="slidenum">
              <a:rPr lang="th-TH" smtClean="0"/>
              <a:pPr>
                <a:defRPr/>
              </a:pPr>
              <a:t>3</a:t>
            </a:fld>
            <a:endParaRPr lang="th-TH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2214546" y="785794"/>
            <a:ext cx="5286412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b="1" dirty="0" smtClean="0">
                <a:latin typeface="Browallia New" pitchFamily="34" charset="-34"/>
                <a:cs typeface="Browallia New" pitchFamily="34" charset="-34"/>
              </a:rPr>
              <a:t>Polarization and education wage premium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th-TH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642910" y="1214422"/>
            <a:ext cx="5286412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2400" dirty="0" smtClean="0">
                <a:latin typeface="Browallia New" pitchFamily="34" charset="-34"/>
                <a:cs typeface="Browallia New" pitchFamily="34" charset="-34"/>
              </a:rPr>
              <a:t>Wage polarization in Taiwan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th-TH" sz="2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Browallia New" pitchFamily="34" charset="-34"/>
              <a:cs typeface="Browallia New" pitchFamily="34" charset="-34"/>
            </a:endParaRPr>
          </a:p>
        </p:txBody>
      </p:sp>
      <p:pic>
        <p:nvPicPr>
          <p:cNvPr id="6" name="Picture 5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1785926"/>
            <a:ext cx="8215370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E8D534-AC41-452A-BE68-189B3264D761}" type="slidenum">
              <a:rPr lang="th-TH" smtClean="0"/>
              <a:pPr>
                <a:defRPr/>
              </a:pPr>
              <a:t>4</a:t>
            </a:fld>
            <a:endParaRPr lang="th-TH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857232"/>
          </a:xfrm>
        </p:spPr>
        <p:txBody>
          <a:bodyPr>
            <a:normAutofit/>
          </a:bodyPr>
          <a:lstStyle/>
          <a:p>
            <a:r>
              <a:rPr lang="en-US" sz="3800" b="1" dirty="0" smtClean="0">
                <a:latin typeface="Browallia New" pitchFamily="34" charset="-34"/>
                <a:cs typeface="Browallia New" pitchFamily="34" charset="-34"/>
              </a:rPr>
              <a:t>Discussion</a:t>
            </a:r>
            <a:endParaRPr lang="th-TH" sz="3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2285984" y="714356"/>
            <a:ext cx="5286412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b="1" dirty="0" smtClean="0">
                <a:latin typeface="Browallia New" pitchFamily="34" charset="-34"/>
                <a:cs typeface="Browallia New" pitchFamily="34" charset="-34"/>
              </a:rPr>
              <a:t>Polarization and education wage premium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th-TH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642910" y="1214422"/>
            <a:ext cx="5286412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2400" dirty="0" smtClean="0">
                <a:latin typeface="Browallia New" pitchFamily="34" charset="-34"/>
                <a:cs typeface="Browallia New" pitchFamily="34" charset="-34"/>
              </a:rPr>
              <a:t>Wage polarization in the U.S.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th-TH" sz="2400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Browallia New" pitchFamily="34" charset="-34"/>
              <a:cs typeface="Browallia New" pitchFamily="34" charset="-34"/>
            </a:endParaRPr>
          </a:p>
        </p:txBody>
      </p:sp>
      <p:pic>
        <p:nvPicPr>
          <p:cNvPr id="9" name="Picture 8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1643050"/>
            <a:ext cx="7858180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142844" y="6488668"/>
            <a:ext cx="75009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Browallia New" pitchFamily="34" charset="-34"/>
                <a:cs typeface="Browallia New" pitchFamily="34" charset="-34"/>
              </a:rPr>
              <a:t>From </a:t>
            </a:r>
            <a:r>
              <a:rPr lang="en-US" sz="1800" dirty="0" err="1" smtClean="0">
                <a:latin typeface="Browallia New" pitchFamily="34" charset="-34"/>
                <a:cs typeface="Browallia New" pitchFamily="34" charset="-34"/>
              </a:rPr>
              <a:t>Autor</a:t>
            </a:r>
            <a:r>
              <a:rPr lang="en-US" sz="1800" dirty="0" smtClean="0">
                <a:latin typeface="Browallia New" pitchFamily="34" charset="-34"/>
                <a:cs typeface="Browallia New" pitchFamily="34" charset="-34"/>
              </a:rPr>
              <a:t>, Katz and Kearney (2008), “Trends in the U.S. Wage Inequality: Revising the Revisionists,”</a:t>
            </a:r>
            <a:endParaRPr lang="th-TH" sz="1800" dirty="0"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E8D534-AC41-452A-BE68-189B3264D761}" type="slidenum">
              <a:rPr lang="th-TH" smtClean="0"/>
              <a:pPr>
                <a:defRPr/>
              </a:pPr>
              <a:t>5</a:t>
            </a:fld>
            <a:endParaRPr lang="th-TH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2285984" y="285728"/>
            <a:ext cx="5286412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b="1" dirty="0" smtClean="0">
                <a:latin typeface="Browallia New" pitchFamily="34" charset="-34"/>
                <a:cs typeface="Browallia New" pitchFamily="34" charset="-34"/>
              </a:rPr>
              <a:t>Polarization and education wage premium</a:t>
            </a:r>
            <a:endParaRPr kumimoji="0" lang="th-TH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642910" y="1214422"/>
            <a:ext cx="5286412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2400" dirty="0" smtClean="0">
                <a:latin typeface="Browallia New" pitchFamily="34" charset="-34"/>
                <a:cs typeface="Browallia New" pitchFamily="34" charset="-34"/>
              </a:rPr>
              <a:t>Wage polarization in Thailand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th-TH" sz="2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Browallia New" pitchFamily="34" charset="-34"/>
              <a:cs typeface="Browallia New" pitchFamily="34" charset="-34"/>
            </a:endParaRPr>
          </a:p>
        </p:txBody>
      </p:sp>
      <p:pic>
        <p:nvPicPr>
          <p:cNvPr id="8" name="Picture 7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85852" y="2285992"/>
            <a:ext cx="6929486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1785918" y="1785926"/>
            <a:ext cx="5286412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2000" dirty="0" smtClean="0">
                <a:latin typeface="Browallia New" pitchFamily="34" charset="-34"/>
                <a:cs typeface="Browallia New" pitchFamily="34" charset="-34"/>
              </a:rPr>
              <a:t>Change in log real hourly wage by percentiles, 1987-2006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th-TH" sz="20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4282" y="6357958"/>
            <a:ext cx="7858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Browallia New" pitchFamily="34" charset="-34"/>
                <a:cs typeface="Browallia New" pitchFamily="34" charset="-34"/>
              </a:rPr>
              <a:t>From </a:t>
            </a:r>
            <a:r>
              <a:rPr lang="en-US" sz="1800" dirty="0" err="1" smtClean="0">
                <a:latin typeface="Browallia New" pitchFamily="34" charset="-34"/>
                <a:cs typeface="Browallia New" pitchFamily="34" charset="-34"/>
              </a:rPr>
              <a:t>Lathapipat</a:t>
            </a:r>
            <a:r>
              <a:rPr lang="en-US" sz="1800" dirty="0" smtClean="0">
                <a:latin typeface="Browallia New" pitchFamily="34" charset="-34"/>
                <a:cs typeface="Browallia New" pitchFamily="34" charset="-34"/>
              </a:rPr>
              <a:t>, D. (2009), “Changes in the Thai Wage Structure before and after the 1997 Economic Crisis,”</a:t>
            </a:r>
            <a:endParaRPr lang="th-TH" sz="1800" dirty="0"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E8D534-AC41-452A-BE68-189B3264D761}" type="slidenum">
              <a:rPr lang="th-TH" smtClean="0"/>
              <a:pPr>
                <a:defRPr/>
              </a:pPr>
              <a:t>6</a:t>
            </a:fld>
            <a:endParaRPr lang="th-TH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2285984" y="285728"/>
            <a:ext cx="5286412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b="1" dirty="0" smtClean="0">
                <a:latin typeface="Browallia New" pitchFamily="34" charset="-34"/>
                <a:cs typeface="Browallia New" pitchFamily="34" charset="-34"/>
              </a:rPr>
              <a:t>Polarization and education wage premium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th-TH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642910" y="1214422"/>
            <a:ext cx="5286412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2400" dirty="0" smtClean="0">
                <a:latin typeface="Browallia New" pitchFamily="34" charset="-34"/>
                <a:cs typeface="Browallia New" pitchFamily="34" charset="-34"/>
              </a:rPr>
              <a:t>Wage polarization in Thailand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th-TH" sz="2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Browallia New" pitchFamily="34" charset="-34"/>
              <a:cs typeface="Browallia New" pitchFamily="34" charset="-34"/>
            </a:endParaRPr>
          </a:p>
        </p:txBody>
      </p:sp>
      <p:pic>
        <p:nvPicPr>
          <p:cNvPr id="6" name="Picture 5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1785926"/>
            <a:ext cx="7643866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214282" y="6357958"/>
            <a:ext cx="7858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Browallia New" pitchFamily="34" charset="-34"/>
                <a:cs typeface="Browallia New" pitchFamily="34" charset="-34"/>
              </a:rPr>
              <a:t>From </a:t>
            </a:r>
            <a:r>
              <a:rPr lang="en-US" sz="1800" dirty="0" err="1" smtClean="0">
                <a:latin typeface="Browallia New" pitchFamily="34" charset="-34"/>
                <a:cs typeface="Browallia New" pitchFamily="34" charset="-34"/>
              </a:rPr>
              <a:t>Lathapipat</a:t>
            </a:r>
            <a:r>
              <a:rPr lang="en-US" sz="1800" dirty="0" smtClean="0">
                <a:latin typeface="Browallia New" pitchFamily="34" charset="-34"/>
                <a:cs typeface="Browallia New" pitchFamily="34" charset="-34"/>
              </a:rPr>
              <a:t>, D. (2009), “Changes in the Thai Wage Structure before and after the 1997 Economic Crisis,”</a:t>
            </a:r>
            <a:endParaRPr lang="th-TH" sz="1800" dirty="0"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E8D534-AC41-452A-BE68-189B3264D761}" type="slidenum">
              <a:rPr lang="th-TH" smtClean="0"/>
              <a:pPr>
                <a:defRPr/>
              </a:pPr>
              <a:t>7</a:t>
            </a:fld>
            <a:endParaRPr lang="th-TH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2285984" y="285728"/>
            <a:ext cx="5286412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b="1" dirty="0" smtClean="0">
                <a:latin typeface="Browallia New" pitchFamily="34" charset="-34"/>
                <a:cs typeface="Browallia New" pitchFamily="34" charset="-34"/>
              </a:rPr>
              <a:t>Polarization and education wage premium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th-TH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1071538" y="857232"/>
            <a:ext cx="5286412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2400" b="1" dirty="0" smtClean="0">
                <a:latin typeface="Browallia New" pitchFamily="34" charset="-34"/>
                <a:cs typeface="Browallia New" pitchFamily="34" charset="-34"/>
              </a:rPr>
              <a:t>Wage polarization in Thailand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th-TH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500034" y="2786058"/>
            <a:ext cx="714380" cy="5000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pic>
        <p:nvPicPr>
          <p:cNvPr id="10" name="Picture 9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4414" y="2571744"/>
            <a:ext cx="7572428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214282" y="6357958"/>
            <a:ext cx="7858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Browallia New" pitchFamily="34" charset="-34"/>
                <a:cs typeface="Browallia New" pitchFamily="34" charset="-34"/>
              </a:rPr>
              <a:t>From </a:t>
            </a:r>
            <a:r>
              <a:rPr lang="en-US" sz="1800" dirty="0" err="1" smtClean="0">
                <a:latin typeface="Browallia New" pitchFamily="34" charset="-34"/>
                <a:cs typeface="Browallia New" pitchFamily="34" charset="-34"/>
              </a:rPr>
              <a:t>Lathapipat</a:t>
            </a:r>
            <a:r>
              <a:rPr lang="en-US" sz="1800" dirty="0" smtClean="0">
                <a:latin typeface="Browallia New" pitchFamily="34" charset="-34"/>
                <a:cs typeface="Browallia New" pitchFamily="34" charset="-34"/>
              </a:rPr>
              <a:t>, D. (2009), “Changes in the Thai Wage Structure before and after the 1997 Economic Crisis,”</a:t>
            </a:r>
            <a:endParaRPr lang="th-TH" sz="1800" dirty="0"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3286116" y="2143116"/>
            <a:ext cx="2928958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2400" b="1" dirty="0" smtClean="0">
                <a:latin typeface="Browallia New" pitchFamily="34" charset="-34"/>
                <a:cs typeface="Browallia New" pitchFamily="34" charset="-34"/>
              </a:rPr>
              <a:t>Education wage premium</a:t>
            </a:r>
            <a:endParaRPr kumimoji="0" lang="th-TH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8564" y="1285860"/>
            <a:ext cx="87154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Browallia New" pitchFamily="34" charset="-34"/>
                <a:cs typeface="Browallia New" pitchFamily="34" charset="-34"/>
              </a:rPr>
              <a:t>“Analysis of whether education wage premium (which we use as a proxy for wage polarization) is supply or demand driven brings us to….” </a:t>
            </a:r>
            <a:endParaRPr lang="th-TH" sz="2400" dirty="0"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E8D534-AC41-452A-BE68-189B3264D761}" type="slidenum">
              <a:rPr lang="th-TH" smtClean="0"/>
              <a:pPr>
                <a:defRPr/>
              </a:pPr>
              <a:t>8</a:t>
            </a:fld>
            <a:endParaRPr lang="th-TH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2285984" y="285728"/>
            <a:ext cx="5286412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b="1" dirty="0" smtClean="0">
                <a:latin typeface="Browallia New" pitchFamily="34" charset="-34"/>
                <a:cs typeface="Browallia New" pitchFamily="34" charset="-34"/>
              </a:rPr>
              <a:t>Polarization and education wage premium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th-TH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928662" y="928670"/>
            <a:ext cx="5286412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2400" b="1" dirty="0" smtClean="0">
                <a:latin typeface="Browallia New" pitchFamily="34" charset="-34"/>
                <a:cs typeface="Browallia New" pitchFamily="34" charset="-34"/>
              </a:rPr>
              <a:t>Wage polarization in Thailand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th-TH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2812" y="1428736"/>
            <a:ext cx="92155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Browallia New" pitchFamily="34" charset="-34"/>
                <a:cs typeface="Browallia New" pitchFamily="34" charset="-34"/>
              </a:rPr>
              <a:t>“To analyze education wage premium in more detail, he further divided the sample by experience.” </a:t>
            </a:r>
            <a:endParaRPr lang="th-TH" sz="2400" dirty="0"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3071802" y="1928802"/>
            <a:ext cx="2928958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2400" b="1" dirty="0" smtClean="0">
                <a:latin typeface="Browallia New" pitchFamily="34" charset="-34"/>
                <a:cs typeface="Browallia New" pitchFamily="34" charset="-34"/>
              </a:rPr>
              <a:t>Education wage premium</a:t>
            </a:r>
            <a:endParaRPr kumimoji="0" lang="th-TH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Browallia New" pitchFamily="34" charset="-34"/>
              <a:cs typeface="Browallia New" pitchFamily="34" charset="-34"/>
            </a:endParaRPr>
          </a:p>
        </p:txBody>
      </p:sp>
      <p:pic>
        <p:nvPicPr>
          <p:cNvPr id="12" name="Picture 11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2428868"/>
            <a:ext cx="8429684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214282" y="6357958"/>
            <a:ext cx="7858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Browallia New" pitchFamily="34" charset="-34"/>
                <a:cs typeface="Browallia New" pitchFamily="34" charset="-34"/>
              </a:rPr>
              <a:t>From </a:t>
            </a:r>
            <a:r>
              <a:rPr lang="en-US" sz="1800" dirty="0" err="1" smtClean="0">
                <a:latin typeface="Browallia New" pitchFamily="34" charset="-34"/>
                <a:cs typeface="Browallia New" pitchFamily="34" charset="-34"/>
              </a:rPr>
              <a:t>Lathapipat</a:t>
            </a:r>
            <a:r>
              <a:rPr lang="en-US" sz="1800" dirty="0" smtClean="0">
                <a:latin typeface="Browallia New" pitchFamily="34" charset="-34"/>
                <a:cs typeface="Browallia New" pitchFamily="34" charset="-34"/>
              </a:rPr>
              <a:t>, D. (2009), “Changes in the Thai Wage Structure before and after the 1997 Economic Crisis,”</a:t>
            </a:r>
            <a:endParaRPr lang="th-TH" sz="1800" dirty="0"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E8D534-AC41-452A-BE68-189B3264D761}" type="slidenum">
              <a:rPr lang="th-TH" smtClean="0"/>
              <a:pPr>
                <a:defRPr/>
              </a:pPr>
              <a:t>9</a:t>
            </a:fld>
            <a:endParaRPr lang="th-TH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hiteTDRI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WhiteTDRI</Template>
  <TotalTime>6740</TotalTime>
  <Words>645</Words>
  <Application>Microsoft Office PowerPoint</Application>
  <PresentationFormat>On-screen Show (4:3)</PresentationFormat>
  <Paragraphs>101</Paragraphs>
  <Slides>15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WhiteTDRI</vt:lpstr>
      <vt:lpstr>Discussion</vt:lpstr>
      <vt:lpstr>Outline</vt:lpstr>
      <vt:lpstr>About the paper</vt:lpstr>
      <vt:lpstr>Discussion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tdri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thanthip</dc:creator>
  <cp:lastModifiedBy>maranjian</cp:lastModifiedBy>
  <cp:revision>913</cp:revision>
  <dcterms:created xsi:type="dcterms:W3CDTF">2010-11-24T03:07:50Z</dcterms:created>
  <dcterms:modified xsi:type="dcterms:W3CDTF">2012-06-19T12:45:54Z</dcterms:modified>
</cp:coreProperties>
</file>