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8"/>
  </p:notesMasterIdLst>
  <p:sldIdLst>
    <p:sldId id="256" r:id="rId2"/>
    <p:sldId id="261" r:id="rId3"/>
    <p:sldId id="264" r:id="rId4"/>
    <p:sldId id="265" r:id="rId5"/>
    <p:sldId id="266"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gonwei:WB:2011%20Manufacturing:Data:Datasets%20and%20Descriptions:Enterprise:DecompositionObstacl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8"/>
  <c:chart>
    <c:autoTitleDeleted val="1"/>
    <c:plotArea>
      <c:layout>
        <c:manualLayout>
          <c:layoutTarget val="inner"/>
          <c:xMode val="edge"/>
          <c:yMode val="edge"/>
          <c:x val="0.21744118717073932"/>
          <c:y val="6.0416454034194128E-2"/>
          <c:w val="0.68677720573390022"/>
          <c:h val="0.87916709193161358"/>
        </c:manualLayout>
      </c:layout>
      <c:barChart>
        <c:barDir val="col"/>
        <c:grouping val="stacked"/>
        <c:ser>
          <c:idx val="0"/>
          <c:order val="0"/>
          <c:tx>
            <c:strRef>
              <c:f>'Relative Importance'!$I$8</c:f>
              <c:strCache>
                <c:ptCount val="1"/>
                <c:pt idx="0">
                  <c:v>Average</c:v>
                </c:pt>
              </c:strCache>
            </c:strRef>
          </c:tx>
          <c:spPr>
            <a:solidFill>
              <a:schemeClr val="accent6">
                <a:lumMod val="60000"/>
                <a:lumOff val="40000"/>
              </a:schemeClr>
            </a:solidFill>
          </c:spPr>
          <c:cat>
            <c:strRef>
              <c:f>'Relative Importance'!$J$7:$L$7</c:f>
              <c:strCache>
                <c:ptCount val="3"/>
                <c:pt idx="0">
                  <c:v>Electricity</c:v>
                </c:pt>
                <c:pt idx="1">
                  <c:v>Access to Finance</c:v>
                </c:pt>
                <c:pt idx="2">
                  <c:v>Dealing with Government</c:v>
                </c:pt>
              </c:strCache>
            </c:strRef>
          </c:cat>
          <c:val>
            <c:numRef>
              <c:f>'Relative Importance'!$J$8:$L$8</c:f>
              <c:numCache>
                <c:formatCode>General</c:formatCode>
                <c:ptCount val="3"/>
                <c:pt idx="0">
                  <c:v>-4.4880530851801242E-2</c:v>
                </c:pt>
                <c:pt idx="1">
                  <c:v>-0.28816091026160362</c:v>
                </c:pt>
                <c:pt idx="2">
                  <c:v>-0.10756945990745002</c:v>
                </c:pt>
              </c:numCache>
            </c:numRef>
          </c:val>
        </c:ser>
        <c:ser>
          <c:idx val="1"/>
          <c:order val="1"/>
          <c:tx>
            <c:strRef>
              <c:f>'Relative Importance'!$I$9</c:f>
              <c:strCache>
                <c:ptCount val="1"/>
                <c:pt idx="0">
                  <c:v>Allocative </c:v>
                </c:pt>
              </c:strCache>
            </c:strRef>
          </c:tx>
          <c:spPr>
            <a:solidFill>
              <a:schemeClr val="accent6">
                <a:lumMod val="50000"/>
              </a:schemeClr>
            </a:solidFill>
          </c:spPr>
          <c:cat>
            <c:strRef>
              <c:f>'Relative Importance'!$J$7:$L$7</c:f>
              <c:strCache>
                <c:ptCount val="3"/>
                <c:pt idx="0">
                  <c:v>Electricity</c:v>
                </c:pt>
                <c:pt idx="1">
                  <c:v>Access to Finance</c:v>
                </c:pt>
                <c:pt idx="2">
                  <c:v>Dealing with Government</c:v>
                </c:pt>
              </c:strCache>
            </c:strRef>
          </c:cat>
          <c:val>
            <c:numRef>
              <c:f>'Relative Importance'!$J$9:$L$9</c:f>
              <c:numCache>
                <c:formatCode>General</c:formatCode>
                <c:ptCount val="3"/>
                <c:pt idx="0">
                  <c:v>1.2782806706880175E-2</c:v>
                </c:pt>
                <c:pt idx="1">
                  <c:v>-1.7891348352400036E-3</c:v>
                </c:pt>
                <c:pt idx="2">
                  <c:v>-4.9661572617120023E-2</c:v>
                </c:pt>
              </c:numCache>
            </c:numRef>
          </c:val>
        </c:ser>
        <c:overlap val="100"/>
        <c:axId val="69519232"/>
        <c:axId val="69520768"/>
      </c:barChart>
      <c:catAx>
        <c:axId val="69519232"/>
        <c:scaling>
          <c:orientation val="minMax"/>
        </c:scaling>
        <c:axPos val="b"/>
        <c:tickLblPos val="nextTo"/>
        <c:txPr>
          <a:bodyPr/>
          <a:lstStyle/>
          <a:p>
            <a:pPr>
              <a:defRPr sz="1200" b="1"/>
            </a:pPr>
            <a:endParaRPr lang="en-US"/>
          </a:p>
        </c:txPr>
        <c:crossAx val="69520768"/>
        <c:crosses val="autoZero"/>
        <c:auto val="1"/>
        <c:lblAlgn val="ctr"/>
        <c:lblOffset val="100"/>
      </c:catAx>
      <c:valAx>
        <c:axId val="69520768"/>
        <c:scaling>
          <c:orientation val="minMax"/>
        </c:scaling>
        <c:axPos val="l"/>
        <c:majorGridlines/>
        <c:title>
          <c:tx>
            <c:rich>
              <a:bodyPr/>
              <a:lstStyle/>
              <a:p>
                <a:pPr>
                  <a:defRPr sz="1200"/>
                </a:pPr>
                <a:r>
                  <a:rPr lang="en-US" sz="1200"/>
                  <a:t>TFP Effects (in log points)</a:t>
                </a:r>
              </a:p>
            </c:rich>
          </c:tx>
          <c:layout/>
        </c:title>
        <c:numFmt formatCode="General" sourceLinked="1"/>
        <c:tickLblPos val="nextTo"/>
        <c:txPr>
          <a:bodyPr/>
          <a:lstStyle/>
          <a:p>
            <a:pPr>
              <a:defRPr sz="1200"/>
            </a:pPr>
            <a:endParaRPr lang="en-US"/>
          </a:p>
        </c:txPr>
        <c:crossAx val="69519232"/>
        <c:crosses val="autoZero"/>
        <c:crossBetween val="between"/>
      </c:valAx>
      <c:spPr>
        <a:noFill/>
        <a:ln>
          <a:noFill/>
        </a:ln>
      </c:spPr>
    </c:plotArea>
    <c:legend>
      <c:legendPos val="r"/>
      <c:layout>
        <c:manualLayout>
          <c:xMode val="edge"/>
          <c:yMode val="edge"/>
          <c:x val="0.65379971734302844"/>
          <c:y val="0.63482356372120152"/>
          <c:w val="0.21357332892694184"/>
          <c:h val="0.17210256179604236"/>
        </c:manualLayout>
      </c:layout>
      <c:txPr>
        <a:bodyPr/>
        <a:lstStyle/>
        <a:p>
          <a:pPr>
            <a:defRPr sz="1200"/>
          </a:pPr>
          <a:endParaRPr lang="en-US"/>
        </a:p>
      </c:txPr>
    </c:legend>
    <c:plotVisOnly val="1"/>
    <c:dispBlanksAs val="gap"/>
  </c:chart>
  <c:spPr>
    <a:noFill/>
    <a:ln>
      <a:noFill/>
    </a:ln>
  </c:sp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322ACC-1FF8-45C4-9EF3-0467D8ED3862}" type="datetimeFigureOut">
              <a:rPr lang="en-US" smtClean="0"/>
              <a:pPr/>
              <a:t>7/5/2012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F8172C-61F7-4D5D-B94C-748EA5A45DA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fld id="{9B2EC47D-59B1-4175-A11C-127B6803B020}" type="datetime1">
              <a:rPr lang="en-US" smtClean="0"/>
              <a:pPr/>
              <a:t>7/5/2012</a:t>
            </a:fld>
            <a:endParaRPr lang="en-US"/>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endParaRPr lang="en-US"/>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C798CA3D-DABC-487C-8DDF-0F74496E3D58}" type="slidenum">
              <a:rPr lang="en-US" smtClean="0"/>
              <a:pPr/>
              <a:t>‹#›</a:t>
            </a:fld>
            <a:endParaRPr lang="en-US"/>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n-US" smtClean="0"/>
              <a:t>Click to edit Master 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B825D5A-0E69-4EDD-B830-6341CFFD64FB}" type="datetime1">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4CA46D6-B8C1-4057-84BA-91863799A37A}" type="datetime1">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48600" y="533400"/>
            <a:ext cx="762000" cy="609600"/>
          </a:xfrm>
        </p:spPr>
        <p:txBody>
          <a:bodyPr/>
          <a:lstStyle/>
          <a:p>
            <a:fld id="{C798CA3D-DABC-487C-8DDF-0F74496E3D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0AB88F6-1C9F-487D-899B-D17B73361A1B}" type="datetime1">
              <a:rPr lang="en-US" smtClean="0"/>
              <a:pPr/>
              <a:t>7/5/2012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4" name="Date Placeholder 3"/>
          <p:cNvSpPr>
            <a:spLocks noGrp="1"/>
          </p:cNvSpPr>
          <p:nvPr>
            <p:ph type="dt" sz="half" idx="10"/>
          </p:nvPr>
        </p:nvSpPr>
        <p:spPr>
          <a:xfrm>
            <a:off x="6931152" y="6556248"/>
            <a:ext cx="1673352" cy="228600"/>
          </a:xfrm>
        </p:spPr>
        <p:txBody>
          <a:bodyPr/>
          <a:lstStyle/>
          <a:p>
            <a:fld id="{09B13A9D-431B-4BFC-9342-385CD88106C8}" type="datetime1">
              <a:rPr lang="en-US" smtClean="0"/>
              <a:pPr/>
              <a:t>7/5/2012</a:t>
            </a:fld>
            <a:endParaRPr lang="en-US"/>
          </a:p>
        </p:txBody>
      </p:sp>
      <p:sp>
        <p:nvSpPr>
          <p:cNvPr id="5" name="Footer Placeholder 4"/>
          <p:cNvSpPr>
            <a:spLocks noGrp="1"/>
          </p:cNvSpPr>
          <p:nvPr>
            <p:ph type="ftr" sz="quarter" idx="11"/>
          </p:nvPr>
        </p:nvSpPr>
        <p:spPr>
          <a:xfrm>
            <a:off x="1892808" y="6556248"/>
            <a:ext cx="1673352" cy="228600"/>
          </a:xfrm>
        </p:spPr>
        <p:txBody>
          <a:bodyPr/>
          <a:lstStyle/>
          <a:p>
            <a:endParaRPr lang="en-US"/>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C798CA3D-DABC-487C-8DDF-0F74496E3D5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55BE7B5B-1CBA-4CFC-802E-3F0A321213DC}" type="datetime1">
              <a:rPr lang="en-US" smtClean="0"/>
              <a:pPr/>
              <a:t>7/5/2012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grpSp>
        <p:nvGrpSpPr>
          <p:cNvPr id="2" name="Group 10"/>
          <p:cNvGrpSpPr/>
          <p:nvPr/>
        </p:nvGrpSpPr>
        <p:grpSpPr>
          <a:xfrm>
            <a:off x="0" y="0"/>
            <a:ext cx="9144000" cy="914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5240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Date Placeholder 2"/>
          <p:cNvSpPr>
            <a:spLocks noGrp="1"/>
          </p:cNvSpPr>
          <p:nvPr>
            <p:ph type="dt" sz="half" idx="10"/>
          </p:nvPr>
        </p:nvSpPr>
        <p:spPr/>
        <p:txBody>
          <a:bodyPr/>
          <a:lstStyle/>
          <a:p>
            <a:fld id="{FB61E3FB-CCF0-4A43-9C60-38C03F858244}" type="datetime1">
              <a:rPr lang="en-US" smtClean="0"/>
              <a:pPr/>
              <a:t>7/5/2012</a:t>
            </a:fld>
            <a:endParaRPr lang="en-US"/>
          </a:p>
        </p:txBody>
      </p:sp>
      <p:sp>
        <p:nvSpPr>
          <p:cNvPr id="4" name="Footer Placeholder 3"/>
          <p:cNvSpPr>
            <a:spLocks noGrp="1"/>
          </p:cNvSpPr>
          <p:nvPr>
            <p:ph type="ftr" sz="quarter" idx="11"/>
          </p:nvPr>
        </p:nvSpPr>
        <p:spPr/>
        <p:txBody>
          <a:bodyPr/>
          <a:lstStyle/>
          <a:p>
            <a:endParaRPr lang="en-US"/>
          </a:p>
        </p:txBody>
      </p:sp>
      <p:pic>
        <p:nvPicPr>
          <p:cNvPr id="10" name="Picture 2"/>
          <p:cNvPicPr>
            <a:picLocks noChangeAspect="1" noChangeArrowheads="1"/>
          </p:cNvPicPr>
          <p:nvPr/>
        </p:nvPicPr>
        <p:blipFill>
          <a:blip r:embed="rId2" cstate="print"/>
          <a:srcRect/>
          <a:stretch>
            <a:fillRect/>
          </a:stretch>
        </p:blipFill>
        <p:spPr bwMode="auto">
          <a:xfrm>
            <a:off x="76200" y="6477000"/>
            <a:ext cx="1600200" cy="358838"/>
          </a:xfrm>
          <a:prstGeom prst="rect">
            <a:avLst/>
          </a:prstGeom>
          <a:noFill/>
          <a:ln w="9525">
            <a:noFill/>
            <a:miter lim="800000"/>
            <a:headEnd/>
            <a:tailEnd/>
          </a:ln>
          <a:effectLst/>
        </p:spPr>
      </p:pic>
      <p:sp>
        <p:nvSpPr>
          <p:cNvPr id="11" name="Slide Number Placeholder 8"/>
          <p:cNvSpPr>
            <a:spLocks noGrp="1"/>
          </p:cNvSpPr>
          <p:nvPr>
            <p:ph type="sldNum" sz="quarter" idx="12"/>
          </p:nvPr>
        </p:nvSpPr>
        <p:spPr>
          <a:xfrm>
            <a:off x="457200" y="76200"/>
            <a:ext cx="762000" cy="609600"/>
          </a:xfrm>
        </p:spPr>
        <p:txBody>
          <a:bodyPr/>
          <a:lstStyle/>
          <a:p>
            <a:fld id="{C798CA3D-DABC-487C-8DDF-0F74496E3D58}" type="slidenum">
              <a:rPr lang="en-US" smtClean="0"/>
              <a:pPr/>
              <a:t>‹#›</a:t>
            </a:fld>
            <a:endParaRPr lang="en-US"/>
          </a:p>
        </p:txBody>
      </p:sp>
      <p:sp>
        <p:nvSpPr>
          <p:cNvPr id="12" name="Title 11"/>
          <p:cNvSpPr>
            <a:spLocks noGrp="1"/>
          </p:cNvSpPr>
          <p:nvPr>
            <p:ph type="title"/>
          </p:nvPr>
        </p:nvSpPr>
        <p:spPr>
          <a:xfrm>
            <a:off x="2743200" y="76200"/>
            <a:ext cx="6248400" cy="762000"/>
          </a:xfrm>
        </p:spPr>
        <p:txBody>
          <a:bodyPr>
            <a:normAutofit/>
          </a:bodyPr>
          <a:lstStyle>
            <a:lvl1pPr>
              <a:defRPr sz="2800"/>
            </a:lvl1pPr>
          </a:lstStyle>
          <a:p>
            <a:r>
              <a:rPr lang="en-US" smtClean="0"/>
              <a:t>Click to edit Master title style</a:t>
            </a:r>
            <a:endParaRPr lang="en-US" dirty="0"/>
          </a:p>
        </p:txBody>
      </p:sp>
      <p:sp>
        <p:nvSpPr>
          <p:cNvPr id="13" name="Oval 12"/>
          <p:cNvSpPr/>
          <p:nvPr/>
        </p:nvSpPr>
        <p:spPr>
          <a:xfrm>
            <a:off x="533400" y="76200"/>
            <a:ext cx="609600" cy="6858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fld id="{C06DBC38-13B7-4C94-A563-ABD5FDEEF31B}" type="datetime1">
              <a:rPr lang="en-US" smtClean="0"/>
              <a:pPr/>
              <a:t>7/5/2012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DCC97D-1781-46B4-9EDA-FEADF716A845}" type="datetime1">
              <a:rPr lang="en-US" smtClean="0"/>
              <a:pPr/>
              <a:t>7/5/2012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C15521D7-7838-4305-AB92-871B58ED2052}" type="datetime1">
              <a:rPr lang="en-US" smtClean="0"/>
              <a:pPr/>
              <a:t>7/5/2012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98CA3D-DABC-487C-8DDF-0F74496E3D5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1981200" y="1828800"/>
            <a:ext cx="6781800"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fld id="{273D5CDC-0C5E-4C3E-8E0D-9091CD4F8DD1}" type="datetime1">
              <a:rPr lang="en-US" smtClean="0"/>
              <a:pPr/>
              <a:t>7/5/2012</a:t>
            </a:fld>
            <a:endParaRPr lang="en-US"/>
          </a:p>
        </p:txBody>
      </p:sp>
      <p:sp>
        <p:nvSpPr>
          <p:cNvPr id="5" name="Footer Placeholder 4"/>
          <p:cNvSpPr>
            <a:spLocks noGrp="1"/>
          </p:cNvSpPr>
          <p:nvPr>
            <p:ph type="ftr" sz="quarter" idx="3"/>
          </p:nvPr>
        </p:nvSpPr>
        <p:spPr>
          <a:xfrm>
            <a:off x="1905000" y="632460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endParaRPr lang="en-US"/>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C798CA3D-DABC-487C-8DDF-0F74496E3D5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r" defTabSz="914400" rtl="0" eaLnBrk="1" latinLnBrk="0" hangingPunct="1">
        <a:spcBef>
          <a:spcPct val="0"/>
        </a:spcBef>
        <a:buNone/>
        <a:defRPr sz="32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6570722" cy="1219200"/>
          </a:xfrm>
        </p:spPr>
        <p:txBody>
          <a:bodyPr>
            <a:noAutofit/>
          </a:bodyPr>
          <a:lstStyle/>
          <a:p>
            <a:r>
              <a:rPr lang="en-US" sz="1800" dirty="0" err="1" smtClean="0">
                <a:solidFill>
                  <a:schemeClr val="tx1"/>
                </a:solidFill>
              </a:rPr>
              <a:t>Sjamsu</a:t>
            </a:r>
            <a:r>
              <a:rPr lang="en-US" sz="1800" dirty="0" smtClean="0">
                <a:solidFill>
                  <a:schemeClr val="tx1"/>
                </a:solidFill>
              </a:rPr>
              <a:t> </a:t>
            </a:r>
            <a:r>
              <a:rPr lang="en-US" sz="1800" dirty="0" err="1" smtClean="0">
                <a:solidFill>
                  <a:schemeClr val="tx1"/>
                </a:solidFill>
              </a:rPr>
              <a:t>Rahardja</a:t>
            </a:r>
            <a:r>
              <a:rPr lang="en-US" sz="1800" dirty="0" smtClean="0">
                <a:solidFill>
                  <a:schemeClr val="tx1"/>
                </a:solidFill>
              </a:rPr>
              <a:t> *</a:t>
            </a:r>
          </a:p>
          <a:p>
            <a:r>
              <a:rPr lang="en-US" sz="1800" dirty="0" smtClean="0">
                <a:solidFill>
                  <a:schemeClr val="tx1"/>
                </a:solidFill>
              </a:rPr>
              <a:t>World Bank</a:t>
            </a:r>
          </a:p>
          <a:p>
            <a:endParaRPr lang="en-US" sz="1800" dirty="0" smtClean="0">
              <a:solidFill>
                <a:schemeClr val="tx1"/>
              </a:solidFill>
            </a:endParaRPr>
          </a:p>
          <a:p>
            <a:r>
              <a:rPr lang="en-US" sz="1800" dirty="0" smtClean="0">
                <a:solidFill>
                  <a:schemeClr val="tx1"/>
                </a:solidFill>
              </a:rPr>
              <a:t>East Asia and Pacific NBER Conference</a:t>
            </a:r>
          </a:p>
          <a:p>
            <a:r>
              <a:rPr lang="en-US" sz="1800" dirty="0" smtClean="0">
                <a:solidFill>
                  <a:schemeClr val="tx1"/>
                </a:solidFill>
              </a:rPr>
              <a:t>Taipei, June 15</a:t>
            </a:r>
            <a:r>
              <a:rPr lang="en-US" sz="1800" baseline="30000" dirty="0" smtClean="0">
                <a:solidFill>
                  <a:schemeClr val="tx1"/>
                </a:solidFill>
              </a:rPr>
              <a:t>th</a:t>
            </a:r>
            <a:r>
              <a:rPr lang="en-US" sz="1800" dirty="0" smtClean="0">
                <a:solidFill>
                  <a:schemeClr val="tx1"/>
                </a:solidFill>
              </a:rPr>
              <a:t>, 2012</a:t>
            </a:r>
            <a:endParaRPr lang="en-US" sz="1800" dirty="0">
              <a:solidFill>
                <a:schemeClr val="tx1"/>
              </a:solidFill>
            </a:endParaRPr>
          </a:p>
        </p:txBody>
      </p:sp>
      <p:sp>
        <p:nvSpPr>
          <p:cNvPr id="2" name="Title 1"/>
          <p:cNvSpPr>
            <a:spLocks noGrp="1"/>
          </p:cNvSpPr>
          <p:nvPr>
            <p:ph type="ctrTitle"/>
          </p:nvPr>
        </p:nvSpPr>
        <p:spPr>
          <a:xfrm>
            <a:off x="1828800" y="2057400"/>
            <a:ext cx="6553200" cy="1524000"/>
          </a:xfrm>
        </p:spPr>
        <p:txBody>
          <a:bodyPr/>
          <a:lstStyle/>
          <a:p>
            <a:r>
              <a:rPr lang="en-US" sz="2800" dirty="0" smtClean="0"/>
              <a:t/>
            </a:r>
            <a:br>
              <a:rPr lang="en-US" sz="2800" dirty="0" smtClean="0"/>
            </a:br>
            <a:r>
              <a:rPr lang="en-US" sz="2800" dirty="0" smtClean="0"/>
              <a:t>Financial Frictions, Misallocation &amp; plant Size Distribution:</a:t>
            </a:r>
            <a:br>
              <a:rPr lang="en-US" sz="2800" dirty="0" smtClean="0"/>
            </a:br>
            <a:r>
              <a:rPr lang="en-US" sz="2800" dirty="0" smtClean="0"/>
              <a:t>Discussant’s Feedback</a:t>
            </a:r>
            <a:endParaRPr lang="en-US" sz="2800" dirty="0"/>
          </a:p>
        </p:txBody>
      </p:sp>
      <p:sp>
        <p:nvSpPr>
          <p:cNvPr id="4" name="TextBox 3"/>
          <p:cNvSpPr txBox="1"/>
          <p:nvPr/>
        </p:nvSpPr>
        <p:spPr>
          <a:xfrm>
            <a:off x="1828800" y="5791200"/>
            <a:ext cx="6248400" cy="461665"/>
          </a:xfrm>
          <a:prstGeom prst="rect">
            <a:avLst/>
          </a:prstGeom>
          <a:noFill/>
        </p:spPr>
        <p:txBody>
          <a:bodyPr wrap="square" rtlCol="0">
            <a:spAutoFit/>
          </a:bodyPr>
          <a:lstStyle/>
          <a:p>
            <a:r>
              <a:rPr lang="en-US" sz="1200" dirty="0" smtClean="0"/>
              <a:t>Views expressed are personal and do not represent views of the World Bank and its Board of Directors</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SUMMARY</a:t>
            </a:r>
            <a:endParaRPr lang="en-US" sz="2800" dirty="0"/>
          </a:p>
        </p:txBody>
      </p:sp>
      <p:sp>
        <p:nvSpPr>
          <p:cNvPr id="3" name="Content Placeholder 2"/>
          <p:cNvSpPr>
            <a:spLocks noGrp="1"/>
          </p:cNvSpPr>
          <p:nvPr>
            <p:ph idx="1"/>
          </p:nvPr>
        </p:nvSpPr>
        <p:spPr>
          <a:xfrm>
            <a:off x="1905000" y="1752600"/>
            <a:ext cx="6934200" cy="4800600"/>
          </a:xfrm>
        </p:spPr>
        <p:txBody>
          <a:bodyPr>
            <a:normAutofit/>
          </a:bodyPr>
          <a:lstStyle/>
          <a:p>
            <a:pPr>
              <a:spcBef>
                <a:spcPts val="1200"/>
              </a:spcBef>
              <a:buNone/>
            </a:pPr>
            <a:r>
              <a:rPr lang="en-US" sz="1800" b="1" dirty="0" smtClean="0"/>
              <a:t>HIGHLIGHTS</a:t>
            </a:r>
          </a:p>
          <a:p>
            <a:pPr>
              <a:spcBef>
                <a:spcPts val="1200"/>
              </a:spcBef>
            </a:pPr>
            <a:r>
              <a:rPr lang="en-US" sz="1800" dirty="0" smtClean="0"/>
              <a:t>This paper analyzes impact of financial constraints on loss in aggregate productivity and distribution of firms’ size (output)</a:t>
            </a:r>
          </a:p>
          <a:p>
            <a:pPr>
              <a:spcBef>
                <a:spcPts val="1200"/>
              </a:spcBef>
            </a:pPr>
            <a:r>
              <a:rPr lang="en-US" sz="1800" dirty="0" smtClean="0"/>
              <a:t>The focus of this paper is in line with observations and experiences in many countries, particularly in developing economies where access to finance for firms is relatively more costly</a:t>
            </a:r>
          </a:p>
          <a:p>
            <a:pPr>
              <a:spcBef>
                <a:spcPts val="1200"/>
              </a:spcBef>
            </a:pPr>
            <a:r>
              <a:rPr lang="en-US" sz="1800" dirty="0" smtClean="0"/>
              <a:t>The paper is quite informative (step-by-step) in describing on how it measured TFP losses (following Hsieh and </a:t>
            </a:r>
            <a:r>
              <a:rPr lang="en-US" sz="1800" dirty="0" err="1" smtClean="0"/>
              <a:t>Klenow</a:t>
            </a:r>
            <a:r>
              <a:rPr lang="en-US" sz="1800" dirty="0" smtClean="0"/>
              <a:t> method)</a:t>
            </a:r>
          </a:p>
          <a:p>
            <a:pPr>
              <a:spcBef>
                <a:spcPts val="1200"/>
              </a:spcBef>
            </a:pPr>
            <a:r>
              <a:rPr lang="en-US" sz="1800" dirty="0" smtClean="0"/>
              <a:t>The paper shows that capital distortion alone might be responsible for 48% of TFP loss among Japanese manufacturers</a:t>
            </a:r>
          </a:p>
        </p:txBody>
      </p:sp>
      <p:sp>
        <p:nvSpPr>
          <p:cNvPr id="4" name="Slide Number Placeholder 3"/>
          <p:cNvSpPr>
            <a:spLocks noGrp="1"/>
          </p:cNvSpPr>
          <p:nvPr>
            <p:ph type="sldNum" sz="quarter" idx="12"/>
          </p:nvPr>
        </p:nvSpPr>
        <p:spPr/>
        <p:txBody>
          <a:bodyPr/>
          <a:lstStyle/>
          <a:p>
            <a:fld id="{C798CA3D-DABC-487C-8DDF-0F74496E3D58}"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SUMMARY</a:t>
            </a:r>
            <a:endParaRPr lang="en-US" sz="2800" dirty="0"/>
          </a:p>
        </p:txBody>
      </p:sp>
      <p:sp>
        <p:nvSpPr>
          <p:cNvPr id="3" name="Content Placeholder 2"/>
          <p:cNvSpPr>
            <a:spLocks noGrp="1"/>
          </p:cNvSpPr>
          <p:nvPr>
            <p:ph idx="1"/>
          </p:nvPr>
        </p:nvSpPr>
        <p:spPr>
          <a:xfrm>
            <a:off x="1905000" y="1752600"/>
            <a:ext cx="6934200" cy="5105400"/>
          </a:xfrm>
        </p:spPr>
        <p:txBody>
          <a:bodyPr>
            <a:normAutofit/>
          </a:bodyPr>
          <a:lstStyle/>
          <a:p>
            <a:pPr>
              <a:spcBef>
                <a:spcPts val="1200"/>
              </a:spcBef>
            </a:pPr>
            <a:r>
              <a:rPr lang="en-US" sz="1800" dirty="0" smtClean="0"/>
              <a:t>The paper also explores interesting statistical analysis on the impact of firms’ dependency on external finance on capital or output distortions </a:t>
            </a:r>
          </a:p>
          <a:p>
            <a:pPr>
              <a:spcBef>
                <a:spcPts val="1200"/>
              </a:spcBef>
            </a:pPr>
            <a:r>
              <a:rPr lang="en-US" sz="1800" dirty="0" smtClean="0"/>
              <a:t>Authors then developed a dynamic model to simulate counterfactuals on the impact of removing financial constraints on TFP losses and distribution of firms sizes</a:t>
            </a:r>
          </a:p>
          <a:p>
            <a:pPr>
              <a:spcBef>
                <a:spcPts val="1200"/>
              </a:spcBef>
            </a:pPr>
            <a:r>
              <a:rPr lang="en-US" sz="1800" dirty="0" smtClean="0"/>
              <a:t>Their result confirms hypothesis that borrowing constraints are significant impediments for Japanese firms’ operation</a:t>
            </a:r>
          </a:p>
          <a:p>
            <a:pPr lvl="1">
              <a:spcBef>
                <a:spcPts val="1200"/>
              </a:spcBef>
            </a:pPr>
            <a:r>
              <a:rPr lang="en-US" sz="1800" dirty="0" smtClean="0"/>
              <a:t>BUT result of their model simulation shows that borrowing constraints are not the dominant factor for aggregate loss in productivity or for distribution of plant size</a:t>
            </a:r>
          </a:p>
          <a:p>
            <a:pPr>
              <a:spcBef>
                <a:spcPts val="1200"/>
              </a:spcBef>
            </a:pPr>
            <a:endParaRPr lang="en-US" sz="1800" dirty="0" smtClean="0"/>
          </a:p>
        </p:txBody>
      </p:sp>
      <p:sp>
        <p:nvSpPr>
          <p:cNvPr id="4" name="Slide Number Placeholder 3"/>
          <p:cNvSpPr>
            <a:spLocks noGrp="1"/>
          </p:cNvSpPr>
          <p:nvPr>
            <p:ph type="sldNum" sz="quarter" idx="12"/>
          </p:nvPr>
        </p:nvSpPr>
        <p:spPr/>
        <p:txBody>
          <a:bodyPr/>
          <a:lstStyle/>
          <a:p>
            <a:fld id="{C798CA3D-DABC-487C-8DDF-0F74496E3D58}"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Comments</a:t>
            </a:r>
            <a:endParaRPr lang="en-US" sz="2800" dirty="0"/>
          </a:p>
        </p:txBody>
      </p:sp>
      <p:sp>
        <p:nvSpPr>
          <p:cNvPr id="3" name="Content Placeholder 2"/>
          <p:cNvSpPr>
            <a:spLocks noGrp="1"/>
          </p:cNvSpPr>
          <p:nvPr>
            <p:ph idx="1"/>
          </p:nvPr>
        </p:nvSpPr>
        <p:spPr>
          <a:xfrm>
            <a:off x="1905000" y="1752600"/>
            <a:ext cx="7239000" cy="4876800"/>
          </a:xfrm>
        </p:spPr>
        <p:txBody>
          <a:bodyPr>
            <a:normAutofit lnSpcReduction="10000"/>
          </a:bodyPr>
          <a:lstStyle/>
          <a:p>
            <a:pPr>
              <a:spcBef>
                <a:spcPts val="300"/>
              </a:spcBef>
            </a:pPr>
            <a:r>
              <a:rPr lang="en-US" sz="1800" dirty="0" smtClean="0"/>
              <a:t>This is a very interesting paper with informative step-by-step technical details</a:t>
            </a:r>
          </a:p>
          <a:p>
            <a:pPr lvl="1">
              <a:spcBef>
                <a:spcPts val="300"/>
              </a:spcBef>
            </a:pPr>
            <a:r>
              <a:rPr lang="en-US" sz="1800" dirty="0" smtClean="0"/>
              <a:t>However, the discussion in the paper is very intense.</a:t>
            </a:r>
          </a:p>
          <a:p>
            <a:pPr lvl="1">
              <a:spcBef>
                <a:spcPts val="300"/>
              </a:spcBef>
            </a:pPr>
            <a:r>
              <a:rPr lang="en-US" sz="1800" dirty="0" smtClean="0"/>
              <a:t>It would be great if the authors considers splitting this paper into two papers</a:t>
            </a:r>
          </a:p>
          <a:p>
            <a:pPr lvl="1">
              <a:spcBef>
                <a:spcPts val="300"/>
              </a:spcBef>
            </a:pPr>
            <a:r>
              <a:rPr lang="en-US" sz="1800" dirty="0" smtClean="0"/>
              <a:t>By doing so the authors can have more room for more discussion on the policy issues from the Japanese economy stand point. At this stage,  I think the authors have not convinced readers why the topic is so important</a:t>
            </a:r>
          </a:p>
          <a:p>
            <a:pPr>
              <a:spcBef>
                <a:spcPts val="300"/>
              </a:spcBef>
            </a:pPr>
            <a:r>
              <a:rPr lang="en-US" sz="1800" dirty="0" smtClean="0"/>
              <a:t>The paper also provides interesting statistical analysis on impact on firms dependency (average industry level) on external finance and  capital distortions (capital or output)</a:t>
            </a:r>
          </a:p>
          <a:p>
            <a:pPr lvl="1">
              <a:spcBef>
                <a:spcPts val="300"/>
              </a:spcBef>
            </a:pPr>
            <a:r>
              <a:rPr lang="en-US" sz="1800" dirty="0" smtClean="0"/>
              <a:t>Perhaps the authors can provide better explanations as to why this dependency can create distortion since it can be counter intuitive for average audience</a:t>
            </a:r>
          </a:p>
          <a:p>
            <a:pPr lvl="1">
              <a:spcBef>
                <a:spcPts val="300"/>
              </a:spcBef>
            </a:pPr>
            <a:r>
              <a:rPr lang="en-US" sz="1800" dirty="0" smtClean="0"/>
              <a:t>The author use industry average proxy variable for dependency to external finance. How about using a proxy that varies across time and industry groups?</a:t>
            </a:r>
          </a:p>
          <a:p>
            <a:pPr lvl="1">
              <a:spcBef>
                <a:spcPts val="300"/>
              </a:spcBef>
            </a:pPr>
            <a:endParaRPr lang="en-US" sz="1800" dirty="0" smtClean="0"/>
          </a:p>
          <a:p>
            <a:pPr lvl="1">
              <a:spcBef>
                <a:spcPts val="300"/>
              </a:spcBef>
            </a:pPr>
            <a:endParaRPr lang="en-US" sz="1800" dirty="0" smtClean="0"/>
          </a:p>
          <a:p>
            <a:pPr lvl="1">
              <a:spcBef>
                <a:spcPts val="300"/>
              </a:spcBef>
            </a:pPr>
            <a:endParaRPr lang="en-US" sz="1600" dirty="0" smtClean="0"/>
          </a:p>
          <a:p>
            <a:pPr>
              <a:spcBef>
                <a:spcPts val="300"/>
              </a:spcBef>
            </a:pPr>
            <a:endParaRPr lang="en-US" sz="1800" dirty="0" smtClean="0"/>
          </a:p>
        </p:txBody>
      </p:sp>
      <p:sp>
        <p:nvSpPr>
          <p:cNvPr id="4" name="Slide Number Placeholder 3"/>
          <p:cNvSpPr>
            <a:spLocks noGrp="1"/>
          </p:cNvSpPr>
          <p:nvPr>
            <p:ph type="sldNum" sz="quarter" idx="12"/>
          </p:nvPr>
        </p:nvSpPr>
        <p:spPr/>
        <p:txBody>
          <a:bodyPr/>
          <a:lstStyle/>
          <a:p>
            <a:fld id="{C798CA3D-DABC-487C-8DDF-0F74496E3D58}"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Comments</a:t>
            </a:r>
            <a:endParaRPr lang="en-US" sz="2800" dirty="0"/>
          </a:p>
        </p:txBody>
      </p:sp>
      <p:sp>
        <p:nvSpPr>
          <p:cNvPr id="3" name="Content Placeholder 2"/>
          <p:cNvSpPr>
            <a:spLocks noGrp="1"/>
          </p:cNvSpPr>
          <p:nvPr>
            <p:ph idx="1"/>
          </p:nvPr>
        </p:nvSpPr>
        <p:spPr>
          <a:xfrm>
            <a:off x="1905000" y="1752600"/>
            <a:ext cx="7239000" cy="4876800"/>
          </a:xfrm>
        </p:spPr>
        <p:txBody>
          <a:bodyPr>
            <a:normAutofit/>
          </a:bodyPr>
          <a:lstStyle/>
          <a:p>
            <a:pPr>
              <a:spcBef>
                <a:spcPts val="300"/>
              </a:spcBef>
            </a:pPr>
            <a:r>
              <a:rPr lang="en-US" sz="1800" dirty="0" smtClean="0"/>
              <a:t>The authors could have explain more their interesting findings on firms’ size distribution if they were no capital or output distortion (Table 3). I think this is an important result from the paper that deserves a little bit more attention</a:t>
            </a:r>
          </a:p>
          <a:p>
            <a:pPr>
              <a:spcBef>
                <a:spcPts val="300"/>
              </a:spcBef>
            </a:pPr>
            <a:r>
              <a:rPr lang="en-US" sz="1800" dirty="0" smtClean="0"/>
              <a:t>The authors use firm’s output for classifying size. It would help if they have a footnote explaining whether the results change if number of employees is used to classify firm’s size</a:t>
            </a:r>
          </a:p>
          <a:p>
            <a:pPr>
              <a:spcBef>
                <a:spcPts val="300"/>
              </a:spcBef>
            </a:pPr>
            <a:r>
              <a:rPr lang="en-US" sz="1800" dirty="0" smtClean="0"/>
              <a:t>The paper ends with a note that there might be other types of distortion that affects firms’ productivity or size distribution. I think it would be informative for readers if authors at least provide a sketch on the “other” type of distortions that might be affecting those performance indicators. For example, in the work that we’ve been doing in Indonesia, we explore several constraints that might be affecting firms’ productivity (see next slide). It would be good if the authors can incorporate this kind of discussion to increase the policy relevance </a:t>
            </a:r>
            <a:r>
              <a:rPr lang="en-US" sz="1800" smtClean="0"/>
              <a:t>of this paper</a:t>
            </a:r>
            <a:endParaRPr lang="en-US" sz="1800" dirty="0" smtClean="0"/>
          </a:p>
          <a:p>
            <a:pPr>
              <a:spcBef>
                <a:spcPts val="300"/>
              </a:spcBef>
            </a:pPr>
            <a:endParaRPr lang="en-US" sz="1800" dirty="0" smtClean="0"/>
          </a:p>
          <a:p>
            <a:pPr lvl="1">
              <a:spcBef>
                <a:spcPts val="300"/>
              </a:spcBef>
            </a:pPr>
            <a:endParaRPr lang="en-US" sz="1800" dirty="0" smtClean="0"/>
          </a:p>
          <a:p>
            <a:pPr lvl="1">
              <a:spcBef>
                <a:spcPts val="300"/>
              </a:spcBef>
            </a:pPr>
            <a:endParaRPr lang="en-US" sz="1800" dirty="0" smtClean="0"/>
          </a:p>
          <a:p>
            <a:pPr lvl="1">
              <a:spcBef>
                <a:spcPts val="300"/>
              </a:spcBef>
            </a:pPr>
            <a:endParaRPr lang="en-US" sz="1600" dirty="0" smtClean="0"/>
          </a:p>
          <a:p>
            <a:pPr>
              <a:spcBef>
                <a:spcPts val="300"/>
              </a:spcBef>
            </a:pPr>
            <a:endParaRPr lang="en-US" sz="1800" dirty="0" smtClean="0"/>
          </a:p>
        </p:txBody>
      </p:sp>
      <p:sp>
        <p:nvSpPr>
          <p:cNvPr id="4" name="Slide Number Placeholder 3"/>
          <p:cNvSpPr>
            <a:spLocks noGrp="1"/>
          </p:cNvSpPr>
          <p:nvPr>
            <p:ph type="sldNum" sz="quarter" idx="12"/>
          </p:nvPr>
        </p:nvSpPr>
        <p:spPr/>
        <p:txBody>
          <a:bodyPr/>
          <a:lstStyle/>
          <a:p>
            <a:fld id="{C798CA3D-DABC-487C-8DDF-0F74496E3D58}"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from Indonesian manufacturers</a:t>
            </a:r>
            <a:endParaRPr lang="en-US" dirty="0"/>
          </a:p>
        </p:txBody>
      </p:sp>
      <p:sp>
        <p:nvSpPr>
          <p:cNvPr id="4" name="Slide Number Placeholder 3"/>
          <p:cNvSpPr>
            <a:spLocks noGrp="1"/>
          </p:cNvSpPr>
          <p:nvPr>
            <p:ph type="sldNum" sz="quarter" idx="12"/>
          </p:nvPr>
        </p:nvSpPr>
        <p:spPr/>
        <p:txBody>
          <a:bodyPr/>
          <a:lstStyle/>
          <a:p>
            <a:fld id="{C798CA3D-DABC-487C-8DDF-0F74496E3D58}" type="slidenum">
              <a:rPr lang="en-US" smtClean="0"/>
              <a:pPr/>
              <a:t>6</a:t>
            </a:fld>
            <a:endParaRPr lang="en-US"/>
          </a:p>
        </p:txBody>
      </p:sp>
      <p:graphicFrame>
        <p:nvGraphicFramePr>
          <p:cNvPr id="6" name="C 3"/>
          <p:cNvGraphicFramePr/>
          <p:nvPr/>
        </p:nvGraphicFramePr>
        <p:xfrm>
          <a:off x="2819400" y="2438400"/>
          <a:ext cx="5638800" cy="3962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819400" y="2057400"/>
            <a:ext cx="5076390" cy="369332"/>
          </a:xfrm>
          <a:prstGeom prst="rect">
            <a:avLst/>
          </a:prstGeom>
          <a:noFill/>
        </p:spPr>
        <p:txBody>
          <a:bodyPr wrap="square" rtlCol="0">
            <a:spAutoFit/>
          </a:bodyPr>
          <a:lstStyle/>
          <a:p>
            <a:r>
              <a:rPr lang="en-US" b="1" dirty="0" smtClean="0"/>
              <a:t>Average and </a:t>
            </a:r>
            <a:r>
              <a:rPr lang="en-US" b="1" dirty="0" err="1" smtClean="0"/>
              <a:t>allocative</a:t>
            </a:r>
            <a:r>
              <a:rPr lang="en-US" b="1" dirty="0" smtClean="0"/>
              <a:t> effects of constraints on TFP</a:t>
            </a:r>
            <a:endParaRPr lang="en-US" b="1" dirty="0"/>
          </a:p>
        </p:txBody>
      </p:sp>
      <p:sp>
        <p:nvSpPr>
          <p:cNvPr id="7" name="TextBox 6"/>
          <p:cNvSpPr txBox="1"/>
          <p:nvPr/>
        </p:nvSpPr>
        <p:spPr>
          <a:xfrm>
            <a:off x="0" y="1676400"/>
            <a:ext cx="2667000" cy="5027017"/>
          </a:xfrm>
          <a:prstGeom prst="rect">
            <a:avLst/>
          </a:prstGeom>
          <a:noFill/>
        </p:spPr>
        <p:txBody>
          <a:bodyPr wrap="square" rtlCol="0">
            <a:spAutoFit/>
          </a:bodyPr>
          <a:lstStyle/>
          <a:p>
            <a:pPr>
              <a:spcAft>
                <a:spcPts val="500"/>
              </a:spcAft>
              <a:buFont typeface="Arial" pitchFamily="34" charset="0"/>
              <a:buChar char="•"/>
            </a:pPr>
            <a:r>
              <a:rPr lang="en-US" sz="1600" dirty="0" smtClean="0"/>
              <a:t>  Number of employees is used for classifying firm’s size</a:t>
            </a:r>
          </a:p>
          <a:p>
            <a:pPr>
              <a:spcAft>
                <a:spcPts val="500"/>
              </a:spcAft>
              <a:buFont typeface="Arial" pitchFamily="34" charset="0"/>
              <a:buChar char="•"/>
            </a:pPr>
            <a:r>
              <a:rPr lang="en-US" sz="1600" dirty="0" smtClean="0"/>
              <a:t> Access to finance is a serious issues especially considering that 93% of Indonesian manufacturers are small firms (with 10 – 20 employees)</a:t>
            </a:r>
          </a:p>
          <a:p>
            <a:pPr>
              <a:spcAft>
                <a:spcPts val="500"/>
              </a:spcAft>
              <a:buFont typeface="Arial" pitchFamily="34" charset="0"/>
              <a:buChar char="•"/>
            </a:pPr>
            <a:r>
              <a:rPr lang="en-US" sz="1600" dirty="0" smtClean="0"/>
              <a:t> Larger firms tend to have private electric generator. Hence constraints to electricity is relatively a non issue for them</a:t>
            </a:r>
          </a:p>
          <a:p>
            <a:pPr>
              <a:spcAft>
                <a:spcPts val="500"/>
              </a:spcAft>
              <a:buFont typeface="Arial" pitchFamily="34" charset="0"/>
              <a:buChar char="•"/>
            </a:pPr>
            <a:r>
              <a:rPr lang="en-US" sz="1600" dirty="0" smtClean="0"/>
              <a:t>  Dealing with regulations can have detrimental impact on aggregate productivity because it affects large firms with large share in output</a:t>
            </a:r>
          </a:p>
          <a:p>
            <a:pPr>
              <a:spcAft>
                <a:spcPts val="500"/>
              </a:spcAft>
            </a:pPr>
            <a:endParaRPr lang="en-US" sz="1600" dirty="0"/>
          </a:p>
        </p:txBody>
      </p:sp>
      <p:sp>
        <p:nvSpPr>
          <p:cNvPr id="8" name="TextBox 7"/>
          <p:cNvSpPr txBox="1"/>
          <p:nvPr/>
        </p:nvSpPr>
        <p:spPr>
          <a:xfrm>
            <a:off x="2819400" y="6550223"/>
            <a:ext cx="4003147" cy="307777"/>
          </a:xfrm>
          <a:prstGeom prst="rect">
            <a:avLst/>
          </a:prstGeom>
          <a:noFill/>
        </p:spPr>
        <p:txBody>
          <a:bodyPr wrap="none" rtlCol="0">
            <a:spAutoFit/>
          </a:bodyPr>
          <a:lstStyle/>
          <a:p>
            <a:r>
              <a:rPr lang="en-US" sz="1400" dirty="0" smtClean="0"/>
              <a:t>Source: estimates from WB Enterprise Survey (2009)</a:t>
            </a:r>
            <a:endParaRPr lang="en-US" sz="1400" dirty="0"/>
          </a:p>
        </p:txBody>
      </p:sp>
    </p:spTree>
  </p:cSld>
  <p:clrMapOvr>
    <a:masterClrMapping/>
  </p:clrMapOvr>
</p:sld>
</file>

<file path=ppt/theme/theme1.xml><?xml version="1.0" encoding="utf-8"?>
<a:theme xmlns:a="http://schemas.openxmlformats.org/drawingml/2006/main" name="Green">
  <a:themeElements>
    <a:clrScheme name="Mod">
      <a:dk1>
        <a:sysClr val="windowText" lastClr="000000"/>
      </a:dk1>
      <a:lt1>
        <a:sysClr val="window" lastClr="FFFFFF"/>
      </a:lt1>
      <a:dk2>
        <a:srgbClr val="065218"/>
      </a:dk2>
      <a:lt2>
        <a:srgbClr val="EDF3AE"/>
      </a:lt2>
      <a:accent1>
        <a:srgbClr val="8FCB17"/>
      </a:accent1>
      <a:accent2>
        <a:srgbClr val="769F11"/>
      </a:accent2>
      <a:accent3>
        <a:srgbClr val="D4E336"/>
      </a:accent3>
      <a:accent4>
        <a:srgbClr val="0C8228"/>
      </a:accent4>
      <a:accent5>
        <a:srgbClr val="C0EDA8"/>
      </a:accent5>
      <a:accent6>
        <a:srgbClr val="3B4F18"/>
      </a:accent6>
      <a:hlink>
        <a:srgbClr val="0A6A21"/>
      </a:hlink>
      <a:folHlink>
        <a:srgbClr val="406EA5"/>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Green</Template>
  <TotalTime>1893</TotalTime>
  <Words>666</Words>
  <Application>Microsoft Office PowerPoint</Application>
  <PresentationFormat>On-screen Show (4:3)</PresentationFormat>
  <Paragraphs>48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Green</vt:lpstr>
      <vt:lpstr> Financial Frictions, Misallocation &amp; plant Size Distribution: Discussant’s Feedback</vt:lpstr>
      <vt:lpstr>SUMMARY</vt:lpstr>
      <vt:lpstr>SUMMARY</vt:lpstr>
      <vt:lpstr>Comments</vt:lpstr>
      <vt:lpstr>Comments</vt:lpstr>
      <vt:lpstr>Example from Indonesian manufacturers</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Globalization, structural change, and Productivity Growth: Discussant Feedback</dc:title>
  <dc:creator>Sjamsu</dc:creator>
  <cp:lastModifiedBy>maranjian</cp:lastModifiedBy>
  <cp:revision>127</cp:revision>
  <dcterms:created xsi:type="dcterms:W3CDTF">2012-06-14T00:18:17Z</dcterms:created>
  <dcterms:modified xsi:type="dcterms:W3CDTF">2012-07-05T12:26:48Z</dcterms:modified>
</cp:coreProperties>
</file>