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notesMasterIdLst>
    <p:notesMasterId r:id="rId21"/>
  </p:notesMasterIdLst>
  <p:sldIdLst>
    <p:sldId id="326" r:id="rId2"/>
    <p:sldId id="353" r:id="rId3"/>
    <p:sldId id="354" r:id="rId4"/>
    <p:sldId id="355" r:id="rId5"/>
    <p:sldId id="356" r:id="rId6"/>
    <p:sldId id="358" r:id="rId7"/>
    <p:sldId id="359" r:id="rId8"/>
    <p:sldId id="360" r:id="rId9"/>
    <p:sldId id="361" r:id="rId10"/>
    <p:sldId id="362" r:id="rId11"/>
    <p:sldId id="364" r:id="rId12"/>
    <p:sldId id="363" r:id="rId13"/>
    <p:sldId id="366" r:id="rId14"/>
    <p:sldId id="348" r:id="rId15"/>
    <p:sldId id="351" r:id="rId16"/>
    <p:sldId id="350" r:id="rId17"/>
    <p:sldId id="349" r:id="rId18"/>
    <p:sldId id="352" r:id="rId19"/>
    <p:sldId id="365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3386" autoAdjust="0"/>
    <p:restoredTop sz="94660"/>
  </p:normalViewPr>
  <p:slideViewPr>
    <p:cSldViewPr>
      <p:cViewPr varScale="1">
        <p:scale>
          <a:sx n="104" d="100"/>
          <a:sy n="104" d="100"/>
        </p:scale>
        <p:origin x="-258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2946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960702F-7A80-4322-B09F-3D2EB03A4AFF}" type="datetimeFigureOut">
              <a:rPr lang="en-US" smtClean="0"/>
              <a:pPr/>
              <a:t>6/25/2012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8258D16-5BE6-47A4-A665-13A5B2BF0C7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8846163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3052C12-86DD-4F67-9DE4-4AF0EFC0A21B}" type="slidenum">
              <a:rPr lang="en-US" smtClean="0">
                <a:solidFill>
                  <a:prstClr val="black"/>
                </a:solidFill>
              </a:rPr>
              <a:pPr/>
              <a:t>1</a:t>
            </a:fld>
            <a:endParaRPr lang="en-US" dirty="0" smtClean="0">
              <a:solidFill>
                <a:prstClr val="black"/>
              </a:solidFill>
            </a:endParaRPr>
          </a:p>
        </p:txBody>
      </p:sp>
      <p:sp>
        <p:nvSpPr>
          <p:cNvPr id="460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dirty="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216233" indent="-216233">
              <a:buAutoNum type="arabicParenBoth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F932DB8-C3AD-4D9D-95F8-A4CDF93AA49B}" type="slidenum">
              <a:rPr lang="en-US" smtClean="0"/>
              <a:pPr>
                <a:defRPr/>
              </a:pPr>
              <a:t>14</a:t>
            </a:fld>
            <a:endParaRPr 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216233" indent="-216233">
              <a:buAutoNum type="arabicParenBoth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F932DB8-C3AD-4D9D-95F8-A4CDF93AA49B}" type="slidenum">
              <a:rPr lang="en-US" smtClean="0"/>
              <a:pPr>
                <a:defRPr/>
              </a:pPr>
              <a:t>15</a:t>
            </a:fld>
            <a:endParaRPr 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216233" indent="-216233">
              <a:buAutoNum type="arabicParenBoth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F932DB8-C3AD-4D9D-95F8-A4CDF93AA49B}" type="slidenum">
              <a:rPr lang="en-US" smtClean="0"/>
              <a:pPr>
                <a:defRPr/>
              </a:pPr>
              <a:t>16</a:t>
            </a:fld>
            <a:endParaRPr lang="en-US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216233" indent="-216233">
              <a:buAutoNum type="arabicParenBoth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F932DB8-C3AD-4D9D-95F8-A4CDF93AA49B}" type="slidenum">
              <a:rPr lang="en-US" smtClean="0"/>
              <a:pPr>
                <a:defRPr/>
              </a:pPr>
              <a:t>17</a:t>
            </a:fld>
            <a:endParaRPr lang="en-US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216233" indent="-216233">
              <a:buAutoNum type="arabicParenBoth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F932DB8-C3AD-4D9D-95F8-A4CDF93AA49B}" type="slidenum">
              <a:rPr lang="en-US" smtClean="0"/>
              <a:pPr>
                <a:defRPr/>
              </a:pPr>
              <a:t>18</a:t>
            </a:fld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2694682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6343148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8"/>
            <a:ext cx="22860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274638"/>
            <a:ext cx="67056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0944814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7310109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xmlns="" val="23546119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583880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2247057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/>
          <p:cNvSpPr>
            <a:spLocks noGrp="1"/>
          </p:cNvSpPr>
          <p:nvPr>
            <p:ph type="body" sz="quarter" idx="10"/>
          </p:nvPr>
        </p:nvSpPr>
        <p:spPr>
          <a:xfrm>
            <a:off x="152400" y="1219200"/>
            <a:ext cx="8991600" cy="1295400"/>
          </a:xfrm>
          <a:solidFill>
            <a:schemeClr val="accent2"/>
          </a:solidFill>
        </p:spPr>
        <p:txBody>
          <a:bodyPr/>
          <a:lstStyle>
            <a:lvl1pPr>
              <a:buNone/>
              <a:defRPr/>
            </a:lvl1pPr>
          </a:lstStyle>
          <a:p>
            <a:pPr lvl="0"/>
            <a:endParaRPr lang="en-US" dirty="0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1"/>
          </p:nvPr>
        </p:nvSpPr>
        <p:spPr>
          <a:xfrm>
            <a:off x="0" y="2743200"/>
            <a:ext cx="9144000" cy="990600"/>
          </a:xfrm>
          <a:solidFill>
            <a:schemeClr val="accent2"/>
          </a:solidFill>
        </p:spPr>
        <p:txBody>
          <a:bodyPr/>
          <a:lstStyle>
            <a:lvl1pPr>
              <a:buNone/>
              <a:defRPr/>
            </a:lvl1pPr>
          </a:lstStyle>
          <a:p>
            <a:pPr lvl="0"/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2"/>
          </p:nvPr>
        </p:nvSpPr>
        <p:spPr>
          <a:xfrm>
            <a:off x="152400" y="4114800"/>
            <a:ext cx="7772400" cy="914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5" name="Title 1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3189312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piegel_Layout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 userDrawn="1"/>
        </p:nvSpPr>
        <p:spPr bwMode="auto">
          <a:xfrm>
            <a:off x="0" y="0"/>
            <a:ext cx="9144000" cy="1295400"/>
          </a:xfrm>
          <a:prstGeom prst="rect">
            <a:avLst/>
          </a:prstGeom>
          <a:solidFill>
            <a:schemeClr val="accent2"/>
          </a:solidFill>
          <a:ln w="22225" cap="sq" cmpd="sng" algn="ctr">
            <a:solidFill>
              <a:schemeClr val="tx1"/>
            </a:solidFill>
            <a:prstDash val="solid"/>
            <a:round/>
            <a:headEnd type="none" w="sm" len="sm"/>
            <a:tailEnd type="triangle" w="med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 b="1" smtClean="0">
              <a:solidFill>
                <a:srgbClr val="000000"/>
              </a:solidFill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304800" y="152400"/>
            <a:ext cx="8534400" cy="609600"/>
          </a:xfrm>
        </p:spPr>
        <p:txBody>
          <a:bodyPr/>
          <a:lstStyle>
            <a:lvl1pPr algn="ctr">
              <a:buNone/>
              <a:defRPr sz="3400" b="1">
                <a:solidFill>
                  <a:schemeClr val="bg1"/>
                </a:solidFill>
              </a:defRPr>
            </a:lvl1pPr>
            <a:lvl2pPr>
              <a:defRPr sz="3400" b="1">
                <a:solidFill>
                  <a:schemeClr val="bg1"/>
                </a:solidFill>
              </a:defRPr>
            </a:lvl2pPr>
            <a:lvl3pPr>
              <a:defRPr sz="3400" b="1">
                <a:solidFill>
                  <a:schemeClr val="bg1"/>
                </a:solidFill>
              </a:defRPr>
            </a:lvl3pPr>
            <a:lvl4pPr>
              <a:defRPr sz="3400" b="1">
                <a:solidFill>
                  <a:schemeClr val="bg1"/>
                </a:solidFill>
              </a:defRPr>
            </a:lvl4pPr>
            <a:lvl5pPr>
              <a:defRPr sz="3400" b="1">
                <a:solidFill>
                  <a:schemeClr val="bg1"/>
                </a:solidFill>
              </a:defRPr>
            </a:lvl5pPr>
          </a:lstStyle>
          <a:p>
            <a:pPr lvl="0"/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1"/>
          </p:nvPr>
        </p:nvSpPr>
        <p:spPr>
          <a:xfrm>
            <a:off x="228600" y="1447800"/>
            <a:ext cx="8686800" cy="51054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93140225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xmlns="" val="42235892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xmlns="" val="10150903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274638"/>
            <a:ext cx="9144000" cy="487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xmlns="" val="33214156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400" b="1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400" b="1">
          <a:solidFill>
            <a:schemeClr val="tx2"/>
          </a:solidFill>
          <a:latin typeface="Arial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400" b="1">
          <a:solidFill>
            <a:schemeClr val="tx2"/>
          </a:solidFill>
          <a:latin typeface="Arial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400" b="1">
          <a:solidFill>
            <a:schemeClr val="tx2"/>
          </a:solidFill>
          <a:latin typeface="Arial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400" b="1">
          <a:solidFill>
            <a:schemeClr val="tx2"/>
          </a:solidFill>
          <a:latin typeface="Arial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400" b="1">
          <a:solidFill>
            <a:schemeClr val="tx2"/>
          </a:solidFill>
          <a:latin typeface="Arial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400" b="1">
          <a:solidFill>
            <a:schemeClr val="tx2"/>
          </a:solidFill>
          <a:latin typeface="Arial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400" b="1">
          <a:solidFill>
            <a:schemeClr val="tx2"/>
          </a:solidFill>
          <a:latin typeface="Arial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400" b="1">
          <a:solidFill>
            <a:schemeClr val="tx2"/>
          </a:solidFill>
          <a:latin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4" Type="http://schemas.openxmlformats.org/officeDocument/2006/relationships/oleObject" Target="file:///\\l1werp19\shared\AutoChart\Charts\2012\Fernald_2012.05.10\Charts\Natural_unemployment_rate.xlsx!Unemp_rate" TargetMode="Externa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 bwMode="auto">
          <a:xfrm>
            <a:off x="0" y="5867400"/>
            <a:ext cx="9144000" cy="990600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anchor="b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2400" b="1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 bwMode="auto">
          <a:xfrm>
            <a:off x="0" y="-266699"/>
            <a:ext cx="9144000" cy="3429000"/>
          </a:xfrm>
          <a:prstGeom prst="rect">
            <a:avLst/>
          </a:prstGeom>
          <a:gradFill flip="none" rotWithShape="1">
            <a:gsLst>
              <a:gs pos="0">
                <a:srgbClr val="0070C0">
                  <a:shade val="30000"/>
                  <a:satMod val="115000"/>
                </a:srgbClr>
              </a:gs>
              <a:gs pos="50000">
                <a:srgbClr val="0070C0">
                  <a:shade val="67500"/>
                  <a:satMod val="115000"/>
                </a:srgbClr>
              </a:gs>
              <a:gs pos="100000">
                <a:srgbClr val="0070C0">
                  <a:shade val="100000"/>
                  <a:satMod val="115000"/>
                </a:srgbClr>
              </a:gs>
            </a:gsLst>
            <a:lin ang="5400000" scaled="1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anchor="b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2400" b="1" dirty="0">
              <a:solidFill>
                <a:srgbClr val="000000"/>
              </a:solidFill>
            </a:endParaRPr>
          </a:p>
        </p:txBody>
      </p:sp>
      <p:sp>
        <p:nvSpPr>
          <p:cNvPr id="1946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522288" y="1676400"/>
            <a:ext cx="8621712" cy="4419600"/>
          </a:xfrm>
        </p:spPr>
        <p:txBody>
          <a:bodyPr/>
          <a:lstStyle/>
          <a:p>
            <a:pPr algn="l" eaLnBrk="1" hangingPunct="1">
              <a:lnSpc>
                <a:spcPct val="80000"/>
              </a:lnSpc>
            </a:pPr>
            <a:r>
              <a:rPr lang="en-US" sz="3800" b="1" dirty="0" smtClean="0">
                <a:solidFill>
                  <a:schemeClr val="bg1"/>
                </a:solidFill>
                <a:latin typeface="Arial" charset="0"/>
              </a:rPr>
              <a:t>Comments on “Changes in Japan’s Labor Market Flows due to the Lost Decade”</a:t>
            </a:r>
          </a:p>
          <a:p>
            <a:pPr algn="l" eaLnBrk="1" hangingPunct="1">
              <a:lnSpc>
                <a:spcPct val="80000"/>
              </a:lnSpc>
            </a:pPr>
            <a:endParaRPr lang="en-US" sz="2400" b="1" dirty="0" smtClean="0">
              <a:solidFill>
                <a:schemeClr val="bg1"/>
              </a:solidFill>
              <a:latin typeface="Arial" charset="0"/>
            </a:endParaRPr>
          </a:p>
          <a:p>
            <a:pPr algn="l" eaLnBrk="1" hangingPunct="1">
              <a:lnSpc>
                <a:spcPct val="80000"/>
              </a:lnSpc>
            </a:pPr>
            <a:endParaRPr lang="en-US" sz="2000" b="1" dirty="0" smtClean="0">
              <a:latin typeface="Arial" charset="0"/>
            </a:endParaRPr>
          </a:p>
          <a:p>
            <a:pPr algn="l" eaLnBrk="1" hangingPunct="1">
              <a:lnSpc>
                <a:spcPct val="80000"/>
              </a:lnSpc>
            </a:pPr>
            <a:r>
              <a:rPr lang="en-US" sz="2400" b="1" dirty="0" smtClean="0">
                <a:latin typeface="Arial" charset="0"/>
              </a:rPr>
              <a:t>Mark M Spiegel</a:t>
            </a:r>
          </a:p>
          <a:p>
            <a:pPr algn="l" eaLnBrk="1" hangingPunct="1">
              <a:lnSpc>
                <a:spcPct val="80000"/>
              </a:lnSpc>
            </a:pPr>
            <a:r>
              <a:rPr lang="en-US" sz="2400" b="1" dirty="0" smtClean="0">
                <a:latin typeface="Arial" charset="0"/>
              </a:rPr>
              <a:t>Vice President</a:t>
            </a:r>
          </a:p>
          <a:p>
            <a:pPr algn="l" eaLnBrk="1" hangingPunct="1">
              <a:lnSpc>
                <a:spcPct val="80000"/>
              </a:lnSpc>
            </a:pPr>
            <a:r>
              <a:rPr lang="en-US" sz="2400" b="1" dirty="0" smtClean="0">
                <a:latin typeface="Arial" charset="0"/>
              </a:rPr>
              <a:t>Federal Reserve Bank of San Francisco</a:t>
            </a:r>
          </a:p>
          <a:p>
            <a:pPr algn="l" eaLnBrk="1" hangingPunct="1">
              <a:lnSpc>
                <a:spcPct val="80000"/>
              </a:lnSpc>
            </a:pPr>
            <a:endParaRPr lang="en-US" sz="2400" b="1" dirty="0">
              <a:latin typeface="Arial" charset="0"/>
            </a:endParaRPr>
          </a:p>
          <a:p>
            <a:pPr algn="l" eaLnBrk="1" hangingPunct="1">
              <a:lnSpc>
                <a:spcPct val="80000"/>
              </a:lnSpc>
            </a:pPr>
            <a:r>
              <a:rPr lang="en-US" sz="1800" b="1" dirty="0" smtClean="0">
                <a:latin typeface="Arial" charset="0"/>
              </a:rPr>
              <a:t>NBER EASE Conference, Taipei, Taiwan, June 14, </a:t>
            </a:r>
            <a:r>
              <a:rPr lang="en-US" sz="1800" b="1" dirty="0">
                <a:latin typeface="Arial" charset="0"/>
              </a:rPr>
              <a:t>2012. My views are our own and do not necessarily represent those of the Federal Reserve Bank of San Francisco or the Board of Governors of the Federal Reserve</a:t>
            </a:r>
          </a:p>
          <a:p>
            <a:pPr algn="l" eaLnBrk="1" hangingPunct="1">
              <a:lnSpc>
                <a:spcPct val="80000"/>
              </a:lnSpc>
            </a:pPr>
            <a:endParaRPr lang="en-US" sz="2400" b="1" dirty="0" smtClean="0">
              <a:latin typeface="Arial" charset="0"/>
            </a:endParaRPr>
          </a:p>
          <a:p>
            <a:pPr algn="l" eaLnBrk="1" hangingPunct="1">
              <a:lnSpc>
                <a:spcPct val="80000"/>
              </a:lnSpc>
            </a:pPr>
            <a:endParaRPr lang="en-US" sz="1800" b="1" dirty="0" smtClean="0">
              <a:latin typeface="Arial" charset="0"/>
            </a:endParaRPr>
          </a:p>
          <a:p>
            <a:pPr eaLnBrk="1" hangingPunct="1">
              <a:lnSpc>
                <a:spcPct val="80000"/>
              </a:lnSpc>
            </a:pPr>
            <a:endParaRPr lang="en-US" sz="1800" b="1" dirty="0" smtClean="0">
              <a:latin typeface="Arial" charset="0"/>
            </a:endParaRPr>
          </a:p>
          <a:p>
            <a:pPr eaLnBrk="1" hangingPunct="1">
              <a:lnSpc>
                <a:spcPct val="80000"/>
              </a:lnSpc>
            </a:pPr>
            <a:endParaRPr lang="en-US" sz="1800" b="1" dirty="0" smtClean="0">
              <a:latin typeface="Arial" charset="0"/>
            </a:endParaRPr>
          </a:p>
        </p:txBody>
      </p:sp>
      <p:pic>
        <p:nvPicPr>
          <p:cNvPr id="80900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-9525" y="1"/>
            <a:ext cx="9163050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9" name="Straight Connector 8"/>
          <p:cNvCxnSpPr/>
          <p:nvPr/>
        </p:nvCxnSpPr>
        <p:spPr bwMode="auto">
          <a:xfrm>
            <a:off x="0" y="1447800"/>
            <a:ext cx="9144000" cy="0"/>
          </a:xfrm>
          <a:prstGeom prst="line">
            <a:avLst/>
          </a:prstGeom>
          <a:solidFill>
            <a:schemeClr val="accent1"/>
          </a:solidFill>
          <a:ln w="15875" cap="sq" cmpd="sng" algn="ctr">
            <a:solidFill>
              <a:schemeClr val="tx1"/>
            </a:solidFill>
            <a:prstDash val="solid"/>
            <a:round/>
            <a:headEnd type="none" w="sm" len="sm"/>
            <a:tailEnd type="none" w="med" len="sm"/>
          </a:ln>
          <a:effectLst/>
        </p:spPr>
      </p:cxnSp>
      <p:cxnSp>
        <p:nvCxnSpPr>
          <p:cNvPr id="10" name="Straight Connector 9"/>
          <p:cNvCxnSpPr/>
          <p:nvPr/>
        </p:nvCxnSpPr>
        <p:spPr bwMode="auto">
          <a:xfrm>
            <a:off x="0" y="3429000"/>
            <a:ext cx="9144000" cy="0"/>
          </a:xfrm>
          <a:prstGeom prst="line">
            <a:avLst/>
          </a:prstGeom>
          <a:solidFill>
            <a:schemeClr val="accent1"/>
          </a:solidFill>
          <a:ln w="15875" cap="sq" cmpd="sng" algn="ctr">
            <a:solidFill>
              <a:schemeClr val="tx1"/>
            </a:solidFill>
            <a:prstDash val="solid"/>
            <a:round/>
            <a:headEnd type="none" w="sm" len="sm"/>
            <a:tailEnd type="none" w="med" len="sm"/>
          </a:ln>
          <a:effectLst/>
        </p:spPr>
      </p:cxnSp>
    </p:spTree>
    <p:extLst>
      <p:ext uri="{BB962C8B-B14F-4D97-AF65-F5344CB8AC3E}">
        <p14:creationId xmlns:p14="http://schemas.microsoft.com/office/powerpoint/2010/main" xmlns="" val="292095878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 smtClean="0"/>
              <a:t>What about countercyclical policies?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1"/>
          </p:nvPr>
        </p:nvSpPr>
        <p:spPr/>
        <p:txBody>
          <a:bodyPr/>
          <a:lstStyle/>
          <a:p>
            <a:r>
              <a:rPr lang="en-US" dirty="0" smtClean="0"/>
              <a:t>Government spending grew during 1990s, raising public debt to 180% of GDP in 2006</a:t>
            </a:r>
          </a:p>
          <a:p>
            <a:pPr lvl="1"/>
            <a:r>
              <a:rPr lang="en-US" dirty="0" err="1" smtClean="0"/>
              <a:t>Auerbach</a:t>
            </a:r>
            <a:r>
              <a:rPr lang="en-US" dirty="0" smtClean="0"/>
              <a:t> and Gale (2009): not an example of systemic and sustained fiscal interventions</a:t>
            </a:r>
          </a:p>
          <a:p>
            <a:r>
              <a:rPr lang="en-US" dirty="0" smtClean="0"/>
              <a:t>Government policies were also directed at aiding certain sectors, resulting in distortions</a:t>
            </a:r>
          </a:p>
          <a:p>
            <a:r>
              <a:rPr lang="en-US" dirty="0" smtClean="0"/>
              <a:t>Eventually, monetary policy eased as well</a:t>
            </a:r>
          </a:p>
          <a:p>
            <a:r>
              <a:rPr lang="en-US" dirty="0" smtClean="0"/>
              <a:t>Will be reversed as recovery continues</a:t>
            </a:r>
          </a:p>
          <a:p>
            <a:pPr lvl="1"/>
            <a:r>
              <a:rPr lang="en-US" dirty="0" smtClean="0"/>
              <a:t>Not as bad a US with directly distortionary extended unemployment benefits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8349158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 smtClean="0"/>
              <a:t>Demographics are also likely to be playing a role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1"/>
          </p:nvPr>
        </p:nvSpPr>
        <p:spPr/>
        <p:txBody>
          <a:bodyPr/>
          <a:lstStyle/>
          <a:p>
            <a:r>
              <a:rPr lang="en-US" dirty="0" smtClean="0"/>
              <a:t>Japanese labor force must have aged noticeably between 1980s and 2000s</a:t>
            </a:r>
          </a:p>
          <a:p>
            <a:r>
              <a:rPr lang="en-US" dirty="0" smtClean="0"/>
              <a:t>Paper finds transition probabilities differ between different age groups</a:t>
            </a:r>
          </a:p>
          <a:p>
            <a:r>
              <a:rPr lang="en-US" dirty="0" smtClean="0"/>
              <a:t>Changes in age group shares would then influence aggregate transition rate estimates</a:t>
            </a:r>
          </a:p>
          <a:p>
            <a:pPr lvl="1"/>
            <a:r>
              <a:rPr lang="en-US" dirty="0" smtClean="0"/>
              <a:t>Also estimates by other group separations such as regional</a:t>
            </a:r>
          </a:p>
          <a:p>
            <a:pPr lvl="1"/>
            <a:r>
              <a:rPr lang="en-US" dirty="0" smtClean="0"/>
              <a:t>Ex.: Does Hokkaido/Tohoku age more rapidly than average over the sample?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8783533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 smtClean="0"/>
              <a:t>Relationship between unemployment and inactivity states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1"/>
          </p:nvPr>
        </p:nvSpPr>
        <p:spPr/>
        <p:txBody>
          <a:bodyPr/>
          <a:lstStyle/>
          <a:p>
            <a:r>
              <a:rPr lang="en-US" dirty="0" smtClean="0"/>
              <a:t>Literature distinguishes between </a:t>
            </a:r>
          </a:p>
          <a:p>
            <a:pPr lvl="1"/>
            <a:r>
              <a:rPr lang="en-US" dirty="0" smtClean="0"/>
              <a:t>“Marginally detached”: Likely to resume search once conditions improve</a:t>
            </a:r>
          </a:p>
          <a:p>
            <a:pPr lvl="1"/>
            <a:r>
              <a:rPr lang="en-US" dirty="0" smtClean="0"/>
              <a:t>Likely permanently out of labor force</a:t>
            </a:r>
          </a:p>
          <a:p>
            <a:r>
              <a:rPr lang="en-US" dirty="0" smtClean="0"/>
              <a:t>Moreover, in US share of marginally detached rose during 2008 recession</a:t>
            </a:r>
          </a:p>
          <a:p>
            <a:pPr lvl="1"/>
            <a:r>
              <a:rPr lang="en-US" dirty="0" err="1" smtClean="0"/>
              <a:t>Elsby</a:t>
            </a:r>
            <a:r>
              <a:rPr lang="en-US" dirty="0" smtClean="0"/>
              <a:t>, </a:t>
            </a:r>
            <a:r>
              <a:rPr lang="en-US" dirty="0" err="1" smtClean="0"/>
              <a:t>Hobijn</a:t>
            </a:r>
            <a:r>
              <a:rPr lang="en-US" dirty="0" smtClean="0"/>
              <a:t>, </a:t>
            </a:r>
            <a:r>
              <a:rPr lang="en-US" dirty="0" err="1" smtClean="0"/>
              <a:t>Sahin</a:t>
            </a:r>
            <a:r>
              <a:rPr lang="en-US" dirty="0" smtClean="0"/>
              <a:t> and Valetta, BPEA, 2011</a:t>
            </a:r>
          </a:p>
          <a:p>
            <a:pPr lvl="1"/>
            <a:r>
              <a:rPr lang="en-US" dirty="0" smtClean="0"/>
              <a:t>Issue is flow into (and out of) inactive is likely to change over course of business cycle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8627845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1524000"/>
            <a:ext cx="7772400" cy="1500187"/>
          </a:xfrm>
        </p:spPr>
        <p:txBody>
          <a:bodyPr/>
          <a:lstStyle/>
          <a:p>
            <a:r>
              <a:rPr lang="en-US" sz="3600" dirty="0" smtClean="0"/>
              <a:t>Comparisons with US data from </a:t>
            </a:r>
            <a:r>
              <a:rPr lang="en-US" sz="3600" dirty="0" err="1" smtClean="0"/>
              <a:t>Elsby</a:t>
            </a:r>
            <a:r>
              <a:rPr lang="en-US" sz="3600" dirty="0" smtClean="0"/>
              <a:t>, et al (2011)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xmlns="" val="16986024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 smtClean="0"/>
              <a:t>Estimate of US natural rate increased during recession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70104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8F48DF3-0218-4BF1-8DD4-DE9A2DB1E4E0}" type="slidenum">
              <a:rPr lang="en-US" smtClean="0"/>
              <a:pPr/>
              <a:t>14</a:t>
            </a:fld>
            <a:endParaRPr lang="en-US" dirty="0"/>
          </a:p>
        </p:txBody>
      </p:sp>
      <p:graphicFrame>
        <p:nvGraphicFramePr>
          <p:cNvPr id="198659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2061210412"/>
              </p:ext>
            </p:extLst>
          </p:nvPr>
        </p:nvGraphicFramePr>
        <p:xfrm>
          <a:off x="914400" y="1366421"/>
          <a:ext cx="7510463" cy="5455484"/>
        </p:xfrm>
        <a:graphic>
          <a:graphicData uri="http://schemas.openxmlformats.org/presentationml/2006/ole">
            <p:oleObj spid="_x0000_s2059" name="Chart" r:id="rId4" imgW="8772576" imgH="6372262" progId="Excel.Chart.8">
              <p:link updateAutomatic="1"/>
            </p:oleObj>
          </a:graphicData>
        </a:graphic>
      </p:graphicFrame>
    </p:spTree>
    <p:extLst>
      <p:ext uri="{BB962C8B-B14F-4D97-AF65-F5344CB8AC3E}">
        <p14:creationId xmlns:p14="http://schemas.microsoft.com/office/powerpoint/2010/main" xmlns="" val="19446360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sz="3200" dirty="0" smtClean="0"/>
              <a:t>US labor market also exhibited persistent decline in job-finding probability (EHSV)</a:t>
            </a:r>
            <a:endParaRPr lang="en-US" sz="3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70104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8F48DF3-0218-4BF1-8DD4-DE9A2DB1E4E0}" type="slidenum">
              <a:rPr lang="en-US" smtClean="0"/>
              <a:pPr/>
              <a:t>15</a:t>
            </a:fld>
            <a:endParaRPr lang="en-US" dirty="0"/>
          </a:p>
        </p:txBody>
      </p:sp>
      <p:pic>
        <p:nvPicPr>
          <p:cNvPr id="6" name="Picture 2"/>
          <p:cNvPicPr>
            <a:picLocks noGrp="1" noChangeAspect="1" noChangeArrowheads="1"/>
          </p:cNvPicPr>
          <p:nvPr>
            <p:ph sz="quarter" idx="4294967295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38200" y="1406252"/>
            <a:ext cx="7467600" cy="54147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25771089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 smtClean="0"/>
              <a:t>Outflow rates from unemployment also decreased markedly (EHSV)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70104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8F48DF3-0218-4BF1-8DD4-DE9A2DB1E4E0}" type="slidenum">
              <a:rPr lang="en-US" smtClean="0"/>
              <a:pPr/>
              <a:t>16</a:t>
            </a:fld>
            <a:endParaRPr lang="en-US" dirty="0"/>
          </a:p>
        </p:txBody>
      </p:sp>
      <p:pic>
        <p:nvPicPr>
          <p:cNvPr id="5" name="Picture 2"/>
          <p:cNvPicPr>
            <a:picLocks noGrp="1" noChangeAspect="1" noChangeArrowheads="1"/>
          </p:cNvPicPr>
          <p:nvPr>
            <p:ph sz="quarter" idx="4294967295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14400" y="1447800"/>
            <a:ext cx="7337832" cy="53206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2745577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/>
          <p:cNvSpPr>
            <a:spLocks noGrp="1"/>
          </p:cNvSpPr>
          <p:nvPr>
            <p:ph type="body" sz="quarter" idx="10"/>
          </p:nvPr>
        </p:nvSpPr>
        <p:spPr>
          <a:xfrm>
            <a:off x="533400" y="228600"/>
            <a:ext cx="8534400" cy="609600"/>
          </a:xfrm>
        </p:spPr>
        <p:txBody>
          <a:bodyPr/>
          <a:lstStyle/>
          <a:p>
            <a:r>
              <a:rPr lang="en-US" sz="2800" dirty="0" smtClean="0"/>
              <a:t>Incidence of long-term unemployment spells increased in previous recession (EHSV) </a:t>
            </a:r>
            <a:r>
              <a:rPr lang="en-US" dirty="0" smtClean="0"/>
              <a:t>sssssssssssssssssssssssssssssssssssssssssssssssssssssssssssssssssssssssssssssssssssssssssssssssssssssssssssssssssssssssssssssssssssssssssssssssssssssssssssssssssssssssssssssssssssssssssssssssssssssssssssssssssssssssssssssssssssssssssssssssssssssssssssssssssssssssssss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70104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8F48DF3-0218-4BF1-8DD4-DE9A2DB1E4E0}" type="slidenum">
              <a:rPr lang="en-US" smtClean="0"/>
              <a:pPr/>
              <a:t>17</a:t>
            </a:fld>
            <a:endParaRPr lang="en-US" dirty="0"/>
          </a:p>
        </p:txBody>
      </p:sp>
      <p:pic>
        <p:nvPicPr>
          <p:cNvPr id="5" name="Picture 2"/>
          <p:cNvPicPr>
            <a:picLocks noGrp="1" noChangeAspect="1" noChangeArrowheads="1"/>
          </p:cNvPicPr>
          <p:nvPr>
            <p:ph sz="quarter" idx="4294967295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447800" y="1447800"/>
            <a:ext cx="7146075" cy="518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42415173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 smtClean="0"/>
              <a:t>Unemployment durations matter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70104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8F48DF3-0218-4BF1-8DD4-DE9A2DB1E4E0}" type="slidenum">
              <a:rPr lang="en-US" smtClean="0"/>
              <a:pPr/>
              <a:t>18</a:t>
            </a:fld>
            <a:endParaRPr lang="en-US" dirty="0"/>
          </a:p>
        </p:txBody>
      </p:sp>
      <p:pic>
        <p:nvPicPr>
          <p:cNvPr id="5" name="Picture 2"/>
          <p:cNvPicPr>
            <a:picLocks noGrp="1" noChangeAspect="1" noChangeArrowheads="1"/>
          </p:cNvPicPr>
          <p:nvPr>
            <p:ph sz="quarter" idx="4294967295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90600" y="1484185"/>
            <a:ext cx="7442073" cy="53962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31058410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 smtClean="0"/>
              <a:t>Paper examines stylized facts of Japanese labor market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1"/>
          </p:nvPr>
        </p:nvSpPr>
        <p:spPr/>
        <p:txBody>
          <a:bodyPr/>
          <a:lstStyle/>
          <a:p>
            <a:r>
              <a:rPr lang="en-US" dirty="0" smtClean="0"/>
              <a:t>Notable differences after </a:t>
            </a:r>
            <a:r>
              <a:rPr lang="en-US" dirty="0" err="1" smtClean="0"/>
              <a:t>disaggregration</a:t>
            </a:r>
            <a:r>
              <a:rPr lang="en-US" dirty="0" smtClean="0"/>
              <a:t> by age, gender, region, and sector </a:t>
            </a:r>
          </a:p>
          <a:p>
            <a:r>
              <a:rPr lang="en-US" dirty="0" smtClean="0"/>
              <a:t>Would like to see shares of different components’ contributions to aggregate </a:t>
            </a:r>
          </a:p>
          <a:p>
            <a:r>
              <a:rPr lang="en-US" dirty="0" smtClean="0"/>
              <a:t>Many parallels with current US recession</a:t>
            </a:r>
          </a:p>
          <a:p>
            <a:pPr lvl="1"/>
            <a:r>
              <a:rPr lang="en-US" dirty="0" smtClean="0"/>
              <a:t>Decreased job-finding rate probably raised average unemployment durations</a:t>
            </a:r>
          </a:p>
          <a:p>
            <a:pPr lvl="1"/>
            <a:r>
              <a:rPr lang="en-US" dirty="0" smtClean="0"/>
              <a:t>Speaks to policy questions, such as size of output gap</a:t>
            </a:r>
          </a:p>
          <a:p>
            <a:pPr lvl="1"/>
            <a:r>
              <a:rPr lang="en-US" dirty="0" smtClean="0"/>
              <a:t>Would like to see discussion of these issues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7321372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body" sz="quarter" idx="10"/>
          </p:nvPr>
        </p:nvSpPr>
        <p:spPr>
          <a:xfrm>
            <a:off x="304800" y="152400"/>
            <a:ext cx="8534400" cy="609600"/>
          </a:xfrm>
        </p:spPr>
        <p:txBody>
          <a:bodyPr rtlCol="0">
            <a:noAutofit/>
          </a:bodyPr>
          <a:lstStyle/>
          <a:p>
            <a:pPr>
              <a:defRPr/>
            </a:pPr>
            <a:r>
              <a:rPr lang="en-US" sz="3200" dirty="0" smtClean="0"/>
              <a:t>Paper examines Japanese labor market during lost decade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11"/>
          </p:nvPr>
        </p:nvSpPr>
        <p:spPr/>
        <p:txBody>
          <a:bodyPr/>
          <a:lstStyle/>
          <a:p>
            <a:r>
              <a:rPr lang="en-US" dirty="0" smtClean="0"/>
              <a:t>Data range from 1983 through 2008</a:t>
            </a:r>
          </a:p>
          <a:p>
            <a:r>
              <a:rPr lang="en-US" dirty="0" smtClean="0"/>
              <a:t>Looks </a:t>
            </a:r>
            <a:r>
              <a:rPr lang="en-US" dirty="0"/>
              <a:t>at both aggregated and disaggregated employment data </a:t>
            </a:r>
            <a:r>
              <a:rPr lang="en-US" dirty="0" smtClean="0"/>
              <a:t>using Labor force Survey</a:t>
            </a:r>
          </a:p>
          <a:p>
            <a:pPr lvl="1"/>
            <a:r>
              <a:rPr lang="en-US" dirty="0" smtClean="0"/>
              <a:t>Households </a:t>
            </a:r>
            <a:r>
              <a:rPr lang="en-US" dirty="0"/>
              <a:t>surveyed over two consecutive </a:t>
            </a:r>
            <a:r>
              <a:rPr lang="en-US" dirty="0" smtClean="0"/>
              <a:t>months using </a:t>
            </a:r>
            <a:r>
              <a:rPr lang="en-US" dirty="0" err="1" smtClean="0"/>
              <a:t>Shimer</a:t>
            </a:r>
            <a:r>
              <a:rPr lang="en-US" dirty="0" smtClean="0"/>
              <a:t> (2007) matching method</a:t>
            </a:r>
          </a:p>
          <a:p>
            <a:pPr lvl="1"/>
            <a:r>
              <a:rPr lang="en-US" dirty="0" smtClean="0"/>
              <a:t>Transition probabilities based </a:t>
            </a:r>
            <a:r>
              <a:rPr lang="en-US" dirty="0"/>
              <a:t>on observed changes </a:t>
            </a:r>
            <a:r>
              <a:rPr lang="en-US" dirty="0" smtClean="0"/>
              <a:t>from </a:t>
            </a:r>
            <a:r>
              <a:rPr lang="en-US" dirty="0"/>
              <a:t>one month to the </a:t>
            </a:r>
            <a:r>
              <a:rPr lang="en-US" dirty="0" smtClean="0"/>
              <a:t>next</a:t>
            </a:r>
          </a:p>
          <a:p>
            <a:r>
              <a:rPr lang="en-US" dirty="0" smtClean="0"/>
              <a:t>Three states of employment: Employed, Unemployed, and Inactive</a:t>
            </a:r>
          </a:p>
        </p:txBody>
      </p:sp>
    </p:spTree>
    <p:extLst>
      <p:ext uri="{BB962C8B-B14F-4D97-AF65-F5344CB8AC3E}">
        <p14:creationId xmlns:p14="http://schemas.microsoft.com/office/powerpoint/2010/main" xmlns="" val="26646813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body" sz="quarter" idx="10"/>
          </p:nvPr>
        </p:nvSpPr>
        <p:spPr>
          <a:xfrm>
            <a:off x="304800" y="152400"/>
            <a:ext cx="8534400" cy="609600"/>
          </a:xfrm>
        </p:spPr>
        <p:txBody>
          <a:bodyPr rtlCol="0">
            <a:noAutofit/>
          </a:bodyPr>
          <a:lstStyle/>
          <a:p>
            <a:pPr>
              <a:defRPr/>
            </a:pPr>
            <a:r>
              <a:rPr lang="en-US" sz="3200" dirty="0" smtClean="0"/>
              <a:t>Results show marked changes in Japanese labor market following crisis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11"/>
          </p:nvPr>
        </p:nvSpPr>
        <p:spPr/>
        <p:txBody>
          <a:bodyPr/>
          <a:lstStyle/>
          <a:p>
            <a:r>
              <a:rPr lang="en-US" dirty="0" smtClean="0"/>
              <a:t>Aggregate data show transitions into or out of employment are rare in Japan</a:t>
            </a:r>
          </a:p>
          <a:p>
            <a:pPr lvl="1"/>
            <a:r>
              <a:rPr lang="en-US" dirty="0" smtClean="0"/>
              <a:t>98% monthly job retention rate</a:t>
            </a:r>
          </a:p>
          <a:p>
            <a:pPr lvl="1"/>
            <a:r>
              <a:rPr lang="en-US" dirty="0" smtClean="0"/>
              <a:t>2.3% job-finding rate</a:t>
            </a:r>
          </a:p>
          <a:p>
            <a:r>
              <a:rPr lang="en-US" dirty="0" smtClean="0"/>
              <a:t>Dramatic decline in employment/population ratio following crisis</a:t>
            </a:r>
          </a:p>
          <a:p>
            <a:pPr lvl="1"/>
            <a:r>
              <a:rPr lang="en-US" dirty="0" smtClean="0"/>
              <a:t>Substantial decrease in both job-finding rate and increase in separation rate</a:t>
            </a:r>
          </a:p>
        </p:txBody>
      </p:sp>
    </p:spTree>
    <p:extLst>
      <p:ext uri="{BB962C8B-B14F-4D97-AF65-F5344CB8AC3E}">
        <p14:creationId xmlns:p14="http://schemas.microsoft.com/office/powerpoint/2010/main" xmlns="" val="41057222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body" sz="quarter" idx="10"/>
          </p:nvPr>
        </p:nvSpPr>
        <p:spPr>
          <a:xfrm>
            <a:off x="304800" y="152400"/>
            <a:ext cx="8534400" cy="609600"/>
          </a:xfrm>
        </p:spPr>
        <p:txBody>
          <a:bodyPr rtlCol="0">
            <a:noAutofit/>
          </a:bodyPr>
          <a:lstStyle/>
          <a:p>
            <a:pPr>
              <a:defRPr/>
            </a:pPr>
            <a:r>
              <a:rPr lang="en-US" sz="3200" dirty="0" smtClean="0"/>
              <a:t>Disaggregation by worker characteristics reveal differences in crisis impacts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11"/>
          </p:nvPr>
        </p:nvSpPr>
        <p:spPr/>
        <p:txBody>
          <a:bodyPr/>
          <a:lstStyle/>
          <a:p>
            <a:r>
              <a:rPr lang="en-US" dirty="0" smtClean="0"/>
              <a:t>Disaggregation by age</a:t>
            </a:r>
          </a:p>
          <a:p>
            <a:pPr lvl="1"/>
            <a:r>
              <a:rPr lang="en-US" dirty="0" smtClean="0"/>
              <a:t>Younger workers suffered largest increases in unemployment rates</a:t>
            </a:r>
          </a:p>
          <a:p>
            <a:pPr lvl="1"/>
            <a:r>
              <a:rPr lang="en-US" dirty="0" smtClean="0"/>
              <a:t>Rate of job-finding decreased most for middle-aged </a:t>
            </a:r>
          </a:p>
          <a:p>
            <a:r>
              <a:rPr lang="en-US" dirty="0" smtClean="0"/>
              <a:t>Disaggregation by gender</a:t>
            </a:r>
          </a:p>
          <a:p>
            <a:pPr lvl="1"/>
            <a:r>
              <a:rPr lang="en-US" dirty="0" smtClean="0"/>
              <a:t>Women exhibit marked decline in participation rates during prime child-bearing years</a:t>
            </a:r>
          </a:p>
          <a:p>
            <a:pPr lvl="1"/>
            <a:r>
              <a:rPr lang="en-US" dirty="0" smtClean="0"/>
              <a:t>This decline was smaller after crisis, perhaps due to increased household income uncertainty</a:t>
            </a:r>
          </a:p>
        </p:txBody>
      </p:sp>
    </p:spTree>
    <p:extLst>
      <p:ext uri="{BB962C8B-B14F-4D97-AF65-F5344CB8AC3E}">
        <p14:creationId xmlns:p14="http://schemas.microsoft.com/office/powerpoint/2010/main" xmlns="" val="2339702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body" sz="quarter" idx="10"/>
          </p:nvPr>
        </p:nvSpPr>
        <p:spPr>
          <a:xfrm>
            <a:off x="304800" y="152400"/>
            <a:ext cx="8534400" cy="609600"/>
          </a:xfrm>
        </p:spPr>
        <p:txBody>
          <a:bodyPr rtlCol="0">
            <a:noAutofit/>
          </a:bodyPr>
          <a:lstStyle/>
          <a:p>
            <a:pPr>
              <a:defRPr/>
            </a:pPr>
            <a:r>
              <a:rPr lang="en-US" sz="3200" dirty="0" smtClean="0"/>
              <a:t>Disaggregation by region, sector, and firm also reveal differences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11"/>
          </p:nvPr>
        </p:nvSpPr>
        <p:spPr/>
        <p:txBody>
          <a:bodyPr/>
          <a:lstStyle/>
          <a:p>
            <a:r>
              <a:rPr lang="en-US" dirty="0" smtClean="0"/>
              <a:t>Disaggregation by region: Unemployment rates highest in Hokkaido/Tohoku and Kinki</a:t>
            </a:r>
          </a:p>
          <a:p>
            <a:r>
              <a:rPr lang="en-US" dirty="0" smtClean="0"/>
              <a:t>Disaggregation by sector: Public sector most stable</a:t>
            </a:r>
          </a:p>
          <a:p>
            <a:pPr lvl="1"/>
            <a:r>
              <a:rPr lang="en-US" dirty="0" smtClean="0"/>
              <a:t>Primary sector had largest increases in separation rates after crisis</a:t>
            </a:r>
          </a:p>
          <a:p>
            <a:r>
              <a:rPr lang="en-US" dirty="0" smtClean="0"/>
              <a:t>Small and medium firms had higher increases in separation rates than large</a:t>
            </a:r>
          </a:p>
          <a:p>
            <a:r>
              <a:rPr lang="en-US" dirty="0" smtClean="0"/>
              <a:t>Self-employed and contingent separate more frequently </a:t>
            </a:r>
          </a:p>
        </p:txBody>
      </p:sp>
    </p:spTree>
    <p:extLst>
      <p:ext uri="{BB962C8B-B14F-4D97-AF65-F5344CB8AC3E}">
        <p14:creationId xmlns:p14="http://schemas.microsoft.com/office/powerpoint/2010/main" xmlns="" val="39231803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1524001"/>
            <a:ext cx="7772400" cy="1752599"/>
          </a:xfrm>
        </p:spPr>
        <p:txBody>
          <a:bodyPr/>
          <a:lstStyle/>
          <a:p>
            <a:pPr algn="ctr"/>
            <a:r>
              <a:rPr lang="en-US" sz="3600" b="1" dirty="0" smtClean="0"/>
              <a:t>Comments</a:t>
            </a:r>
            <a:endParaRPr lang="en-US" sz="3600" b="1" dirty="0"/>
          </a:p>
        </p:txBody>
      </p:sp>
    </p:spTree>
    <p:extLst>
      <p:ext uri="{BB962C8B-B14F-4D97-AF65-F5344CB8AC3E}">
        <p14:creationId xmlns:p14="http://schemas.microsoft.com/office/powerpoint/2010/main" xmlns="" val="18705735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 smtClean="0"/>
              <a:t>Interesting paper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1"/>
          </p:nvPr>
        </p:nvSpPr>
        <p:spPr/>
        <p:txBody>
          <a:bodyPr/>
          <a:lstStyle/>
          <a:p>
            <a:r>
              <a:rPr lang="en-US" dirty="0" smtClean="0"/>
              <a:t>Careful detailed work on impact of the crisis on Japanese labor market</a:t>
            </a:r>
          </a:p>
          <a:p>
            <a:pPr lvl="1"/>
            <a:r>
              <a:rPr lang="en-US" dirty="0" smtClean="0"/>
              <a:t>Data set likely primary contribution of paper</a:t>
            </a:r>
          </a:p>
          <a:p>
            <a:pPr lvl="1"/>
            <a:r>
              <a:rPr lang="en-US" dirty="0" smtClean="0"/>
              <a:t>Data is comparable to other advanced economies, allows for comparisons</a:t>
            </a:r>
          </a:p>
          <a:p>
            <a:pPr lvl="1"/>
            <a:r>
              <a:rPr lang="en-US" dirty="0" smtClean="0"/>
              <a:t>Japan is deeper into crisis, so possibility of lessons for others</a:t>
            </a:r>
          </a:p>
          <a:p>
            <a:r>
              <a:rPr lang="en-US" dirty="0" smtClean="0"/>
              <a:t>Would like to see more discussion of implications of data</a:t>
            </a:r>
          </a:p>
          <a:p>
            <a:pPr lvl="1"/>
            <a:r>
              <a:rPr lang="en-US" dirty="0" smtClean="0"/>
              <a:t>Pretty much just sticks to facts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3566084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 smtClean="0"/>
              <a:t>Difficult to separate cyclical changes that will be reversed from secular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1"/>
          </p:nvPr>
        </p:nvSpPr>
        <p:spPr/>
        <p:txBody>
          <a:bodyPr/>
          <a:lstStyle/>
          <a:p>
            <a:r>
              <a:rPr lang="en-US" dirty="0" smtClean="0"/>
              <a:t>Recessions often see accelerations in secular declines that are taking place</a:t>
            </a:r>
          </a:p>
          <a:p>
            <a:pPr lvl="1"/>
            <a:r>
              <a:rPr lang="en-US" dirty="0" smtClean="0"/>
              <a:t>Ex.: Caballero and </a:t>
            </a:r>
            <a:r>
              <a:rPr lang="en-US" dirty="0" err="1" smtClean="0"/>
              <a:t>Hammour</a:t>
            </a:r>
            <a:r>
              <a:rPr lang="en-US" dirty="0" smtClean="0"/>
              <a:t> (1994) “Cleansing effect of recessions</a:t>
            </a:r>
          </a:p>
          <a:p>
            <a:r>
              <a:rPr lang="en-US" dirty="0" smtClean="0"/>
              <a:t>Low productivity service sector in Japan </a:t>
            </a:r>
          </a:p>
          <a:p>
            <a:pPr lvl="1"/>
            <a:r>
              <a:rPr lang="en-US" dirty="0" smtClean="0"/>
              <a:t>High rates of separation in downturn may reflect permanent changes in input mix</a:t>
            </a:r>
          </a:p>
          <a:p>
            <a:r>
              <a:rPr lang="en-US" dirty="0" smtClean="0"/>
              <a:t>Similar case for low productivity regions such as Hokkaido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3566084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 smtClean="0"/>
              <a:t>Was Japan in steady state in previous decade, or still in transition?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1"/>
          </p:nvPr>
        </p:nvSpPr>
        <p:spPr/>
        <p:txBody>
          <a:bodyPr/>
          <a:lstStyle/>
          <a:p>
            <a:r>
              <a:rPr lang="en-US" dirty="0" smtClean="0"/>
              <a:t>Inflation performance indicative of recession</a:t>
            </a:r>
          </a:p>
          <a:p>
            <a:r>
              <a:rPr lang="en-US" dirty="0" smtClean="0"/>
              <a:t>Extensive Koizumi reforms brought some structural change to economy that will only be observable over time</a:t>
            </a:r>
          </a:p>
          <a:p>
            <a:r>
              <a:rPr lang="en-US" dirty="0" smtClean="0"/>
              <a:t>Also true for differences across regions</a:t>
            </a:r>
          </a:p>
          <a:p>
            <a:pPr lvl="1"/>
            <a:r>
              <a:rPr lang="en-US" dirty="0" smtClean="0"/>
              <a:t>Rural regions traditionally favored by LDP party lost some support in previous decade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9523530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2225" cap="sq" cmpd="sng" algn="ctr">
          <a:solidFill>
            <a:schemeClr val="tx1"/>
          </a:solidFill>
          <a:prstDash val="solid"/>
          <a:round/>
          <a:headEnd type="none" w="sm" len="sm"/>
          <a:tailEnd type="triangle" w="med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2225" cap="sq" cmpd="sng" algn="ctr">
          <a:solidFill>
            <a:schemeClr val="tx1"/>
          </a:solidFill>
          <a:prstDash val="solid"/>
          <a:round/>
          <a:headEnd type="none" w="sm" len="sm"/>
          <a:tailEnd type="triangle" w="med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2835</TotalTime>
  <Words>811</Words>
  <Application>Microsoft Office PowerPoint</Application>
  <PresentationFormat>On-screen Show (4:3)</PresentationFormat>
  <Paragraphs>98</Paragraphs>
  <Slides>19</Slides>
  <Notes>6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Links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1" baseType="lpstr">
      <vt:lpstr>Default Design</vt:lpstr>
      <vt:lpstr>\\l1werp19\shared\AutoChart\Charts\2012\Fernald_2012.05.10\Charts\Natural_unemployment_rate.xlsx!Unemp_rate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</vt:vector>
  </TitlesOfParts>
  <Company>Federal Reserve System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l1ixm01</dc:creator>
  <cp:lastModifiedBy>maranjian</cp:lastModifiedBy>
  <cp:revision>77</cp:revision>
  <dcterms:created xsi:type="dcterms:W3CDTF">2012-04-17T23:33:08Z</dcterms:created>
  <dcterms:modified xsi:type="dcterms:W3CDTF">2012-06-25T15:18:42Z</dcterms:modified>
</cp:coreProperties>
</file>