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58" r:id="rId4"/>
    <p:sldId id="259" r:id="rId5"/>
    <p:sldId id="261" r:id="rId6"/>
    <p:sldId id="263" r:id="rId7"/>
    <p:sldId id="260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B04F9-0EF7-4DAA-A4D0-B7DD2B48D63F}" type="datetimeFigureOut">
              <a:rPr lang="en-US" smtClean="0"/>
              <a:pPr/>
              <a:t>6/18/2012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709F6-A6A5-4D8B-8F56-07716591C6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1448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89039-9E19-4A65-A620-68E35AC2841A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6636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5177-7293-46AE-90C1-22B9308946BD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175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4A8EF-6762-497E-BA72-86F211BBA807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775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274F-82D3-41EB-8909-DFC347020B06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614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26F5-4834-425B-AF8B-1DF7796C45B8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948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AA36-C1CA-4D54-AA21-4427498452C3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614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7DE8-8F27-44EC-B829-A9E16B141918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505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7261E-0F04-4C21-BCA6-A5DBD4AA6271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674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4CEF-A13C-4148-8780-3E7ADA9ACAE5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0278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6CA1-F871-4F51-9626-CCF08FDC9ECF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310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00C-3469-4A41-821F-69E990382D11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0567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63253-F929-43BA-800C-0A802FC82CAD}" type="datetime1">
              <a:rPr lang="en-US" smtClean="0"/>
              <a:pPr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17759-EF37-49BD-94C0-BFBD638A0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988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>
            <a:normAutofit/>
          </a:bodyPr>
          <a:lstStyle/>
          <a:p>
            <a:r>
              <a:rPr lang="en-US" dirty="0" smtClean="0"/>
              <a:t>Comments on</a:t>
            </a:r>
            <a:br>
              <a:rPr lang="en-US" dirty="0" smtClean="0"/>
            </a:br>
            <a:r>
              <a:rPr lang="en-US" i="1" dirty="0" smtClean="0"/>
              <a:t>Retirement Patterns in China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Lei, Wang, and Zhao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Andrew K. Rose</a:t>
            </a:r>
          </a:p>
          <a:p>
            <a:r>
              <a:rPr lang="en-US" dirty="0" smtClean="0"/>
              <a:t>UC Berkeley, CEPR and NBER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948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Descriptive analysis of major new Chinese data set</a:t>
            </a:r>
          </a:p>
          <a:p>
            <a:r>
              <a:rPr lang="en-US" dirty="0"/>
              <a:t>Focus: What drives incidence of retirement?</a:t>
            </a:r>
          </a:p>
          <a:p>
            <a:r>
              <a:rPr lang="en-US" dirty="0"/>
              <a:t>Key Finding: Big urban/rural differences</a:t>
            </a:r>
          </a:p>
          <a:p>
            <a:pPr lvl="1"/>
            <a:r>
              <a:rPr lang="en-US" dirty="0"/>
              <a:t>Urban retire sooner</a:t>
            </a:r>
          </a:p>
          <a:p>
            <a:pPr lvl="1"/>
            <a:r>
              <a:rPr lang="en-US" dirty="0"/>
              <a:t>Reasons both public (pension) and private (family income)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748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Days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(and paper!) only recently completed</a:t>
            </a:r>
          </a:p>
          <a:p>
            <a:pPr lvl="1"/>
            <a:r>
              <a:rPr lang="en-US" dirty="0" smtClean="0"/>
              <a:t>Some things unclear</a:t>
            </a:r>
          </a:p>
          <a:p>
            <a:pPr lvl="1"/>
            <a:r>
              <a:rPr lang="en-US" dirty="0" smtClean="0"/>
              <a:t>Many aspects of data unexploited</a:t>
            </a:r>
          </a:p>
          <a:p>
            <a:pPr lvl="2"/>
            <a:r>
              <a:rPr lang="en-US" dirty="0" smtClean="0"/>
              <a:t>Example 1: all health-, environment-related issues</a:t>
            </a:r>
          </a:p>
          <a:p>
            <a:pPr lvl="2"/>
            <a:r>
              <a:rPr lang="en-US" dirty="0" smtClean="0"/>
              <a:t>Example 2: any use of longitudinal nature of data set (eventually? currently a cross-section?)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068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Still, Applause for 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CHARLS: an enormous new data set</a:t>
            </a:r>
          </a:p>
          <a:p>
            <a:pPr lvl="1"/>
            <a:r>
              <a:rPr lang="en-US" dirty="0" smtClean="0"/>
              <a:t>Big Task (&gt;10k households, &gt;17k respondents, spread over 150 counties, 28 provinces)</a:t>
            </a:r>
          </a:p>
          <a:p>
            <a:pPr lvl="1"/>
            <a:r>
              <a:rPr lang="en-US" dirty="0" smtClean="0"/>
              <a:t>Great Potential Payoffs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506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Urban/Rural Differences Striking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6597642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9981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  Potential Explanations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Mandatory Retirement Policy</a:t>
            </a:r>
          </a:p>
          <a:p>
            <a:pPr marL="914400" lvl="1" indent="-514350"/>
            <a:r>
              <a:rPr lang="en-US" dirty="0" smtClean="0"/>
              <a:t>Strict in urban areas, especially for SOEs … but urban </a:t>
            </a:r>
            <a:r>
              <a:rPr lang="en-US" i="1" dirty="0" smtClean="0"/>
              <a:t>less </a:t>
            </a:r>
            <a:r>
              <a:rPr lang="en-US" dirty="0" smtClean="0"/>
              <a:t>likely to retire formally/in practice (p9)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Family Wealth</a:t>
            </a:r>
          </a:p>
          <a:p>
            <a:pPr marL="914400" lvl="1" indent="-514350"/>
            <a:r>
              <a:rPr lang="en-US" dirty="0"/>
              <a:t>Hard to test with this data; consumption reflects many things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Support from Children</a:t>
            </a:r>
          </a:p>
          <a:p>
            <a:pPr marL="914400" lvl="1" indent="-514350"/>
            <a:r>
              <a:rPr lang="en-US" dirty="0"/>
              <a:t>Small urban/rural differences in help</a:t>
            </a:r>
          </a:p>
          <a:p>
            <a:pPr marL="914400" lvl="1" indent="-514350"/>
            <a:r>
              <a:rPr lang="en-US" dirty="0" smtClean="0"/>
              <a:t>Size of transfers similar </a:t>
            </a:r>
            <a:r>
              <a:rPr lang="en-US" dirty="0"/>
              <a:t>for urban/rural</a:t>
            </a:r>
          </a:p>
          <a:p>
            <a:pPr marL="914400" lvl="1" indent="-514350"/>
            <a:r>
              <a:rPr lang="en-US" b="1" dirty="0" smtClean="0"/>
              <a:t>More </a:t>
            </a:r>
            <a:r>
              <a:rPr lang="en-US" b="1" dirty="0"/>
              <a:t>rural children (33%) give transfers than urban (18%)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Public Pensions</a:t>
            </a:r>
          </a:p>
          <a:p>
            <a:pPr marL="914400" lvl="1" indent="-514350"/>
            <a:r>
              <a:rPr lang="en-US" dirty="0" smtClean="0"/>
              <a:t>Higher urban (70%) than rural (41%) coverage</a:t>
            </a:r>
          </a:p>
          <a:p>
            <a:pPr marL="914400" lvl="1" indent="-514350"/>
            <a:r>
              <a:rPr lang="en-US" b="1" dirty="0" smtClean="0"/>
              <a:t>Urban (1350 RMB) </a:t>
            </a:r>
            <a:r>
              <a:rPr lang="en-US" b="1" i="1" dirty="0" smtClean="0"/>
              <a:t>much</a:t>
            </a:r>
            <a:r>
              <a:rPr lang="en-US" b="1" dirty="0" smtClean="0"/>
              <a:t> larger than rural (</a:t>
            </a:r>
            <a:r>
              <a:rPr lang="en-US" b="1" dirty="0" smtClean="0">
                <a:solidFill>
                  <a:srgbClr val="FF0000"/>
                </a:solidFill>
              </a:rPr>
              <a:t>74 RMB</a:t>
            </a:r>
            <a:r>
              <a:rPr lang="en-US" b="1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049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Reasonable Definition of Retirement?</a:t>
            </a:r>
          </a:p>
          <a:p>
            <a:pPr lvl="1"/>
            <a:r>
              <a:rPr lang="en-US" dirty="0" smtClean="0"/>
              <a:t>Not engaging in farm/non-farm work and not searching for job</a:t>
            </a:r>
          </a:p>
          <a:p>
            <a:r>
              <a:rPr lang="en-US" dirty="0" smtClean="0"/>
              <a:t>But labor force members must be </a:t>
            </a:r>
            <a:r>
              <a:rPr lang="en-US" i="1" dirty="0" smtClean="0"/>
              <a:t>able</a:t>
            </a:r>
            <a:r>
              <a:rPr lang="en-US" dirty="0" smtClean="0"/>
              <a:t> to work</a:t>
            </a:r>
          </a:p>
          <a:p>
            <a:pPr lvl="1"/>
            <a:r>
              <a:rPr lang="en-US" dirty="0" smtClean="0"/>
              <a:t>Shouldn’t retirement be distinguished from chronic illness?  </a:t>
            </a:r>
          </a:p>
          <a:p>
            <a:pPr lvl="1"/>
            <a:r>
              <a:rPr lang="en-US" dirty="0" smtClean="0"/>
              <a:t>Especially for elderly</a:t>
            </a:r>
          </a:p>
          <a:p>
            <a:r>
              <a:rPr lang="en-US" dirty="0" smtClean="0"/>
              <a:t>Doesn’t explain finding</a:t>
            </a:r>
          </a:p>
          <a:p>
            <a:pPr lvl="1"/>
            <a:r>
              <a:rPr lang="en-US" dirty="0" smtClean="0"/>
              <a:t>Rural have harder work than urban, worse healthcare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271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" grpI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Suspicious of urban Chinese retirement rates</a:t>
            </a:r>
          </a:p>
          <a:p>
            <a:pPr lvl="1"/>
            <a:r>
              <a:rPr lang="en-US" dirty="0" smtClean="0"/>
              <a:t>≈51% of Chinese are urban</a:t>
            </a:r>
          </a:p>
          <a:p>
            <a:pPr lvl="1"/>
            <a:r>
              <a:rPr lang="en-US" dirty="0" smtClean="0"/>
              <a:t>Can they really be retiring so earlier</a:t>
            </a:r>
          </a:p>
          <a:p>
            <a:pPr lvl="2"/>
            <a:r>
              <a:rPr lang="en-US" dirty="0" smtClean="0"/>
              <a:t>Absolute: &gt;60% of urban Chinese 60-64 retired</a:t>
            </a:r>
          </a:p>
          <a:p>
            <a:pPr lvl="2"/>
            <a:r>
              <a:rPr lang="en-US" dirty="0" smtClean="0"/>
              <a:t>Relative to OECD: &lt;60% Koreans 65+ retired</a:t>
            </a:r>
          </a:p>
          <a:p>
            <a:pPr lvl="3"/>
            <a:r>
              <a:rPr lang="en-US" dirty="0" smtClean="0"/>
              <a:t>60-64 retired: Germany, Canada, Japan have &lt;60%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602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" grpI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China faces serious demographic transition</a:t>
            </a:r>
          </a:p>
          <a:p>
            <a:r>
              <a:rPr lang="en-US" dirty="0" smtClean="0"/>
              <a:t>Retirement ages are young compared to other countries, longevity, expense … </a:t>
            </a:r>
            <a:r>
              <a:rPr lang="en-US" dirty="0"/>
              <a:t>(males 60, blue-collar women 50, white-collar women 55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Early retirement also common, medical reasons</a:t>
            </a:r>
          </a:p>
          <a:p>
            <a:r>
              <a:rPr lang="en-US" dirty="0" smtClean="0"/>
              <a:t>Hard to imagine these won’t change</a:t>
            </a:r>
          </a:p>
          <a:p>
            <a:r>
              <a:rPr lang="en-US" dirty="0" smtClean="0"/>
              <a:t>Similarly, hard to imagine rural pensions will change if government wants to urbanize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7759-EF37-49BD-94C0-BFBD638A0C0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531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396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Comments on Retirement Patterns in China by Lei, Wang, and Zhao</vt:lpstr>
      <vt:lpstr>Summary</vt:lpstr>
      <vt:lpstr>Early Days</vt:lpstr>
      <vt:lpstr>Still, Applause for Data Collection</vt:lpstr>
      <vt:lpstr>Urban/Rural Differences Striking</vt:lpstr>
      <vt:lpstr>Why?  Potential Explanations</vt:lpstr>
      <vt:lpstr>Comment 1</vt:lpstr>
      <vt:lpstr>Comment 2</vt:lpstr>
      <vt:lpstr>Comment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Retirement Patterns in China by Lei, Wang, and Zhao</dc:title>
  <dc:creator>Andrew Rose</dc:creator>
  <cp:lastModifiedBy>maranjian</cp:lastModifiedBy>
  <cp:revision>21</cp:revision>
  <dcterms:created xsi:type="dcterms:W3CDTF">2012-06-06T09:36:37Z</dcterms:created>
  <dcterms:modified xsi:type="dcterms:W3CDTF">2012-06-18T13:32:52Z</dcterms:modified>
</cp:coreProperties>
</file>