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4" r:id="rId5"/>
    <p:sldId id="263" r:id="rId6"/>
    <p:sldId id="265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36" autoAdjust="0"/>
  </p:normalViewPr>
  <p:slideViewPr>
    <p:cSldViewPr>
      <p:cViewPr varScale="1">
        <p:scale>
          <a:sx n="97" d="100"/>
          <a:sy n="97" d="100"/>
        </p:scale>
        <p:origin x="-11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89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541BC-1108-498F-9D4A-F767AAB249DC}" type="datetimeFigureOut">
              <a:rPr kumimoji="1" lang="ja-JP" altLang="en-US" smtClean="0"/>
              <a:pPr/>
              <a:t>2012/6/19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816D3-C47D-405E-A98F-F8747FE324F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7559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tor.org/discover/10.2307/2006805?uid=3739216&amp;uid=2129&amp;uid=2&amp;uid=70&amp;uid=4&amp;sid=56260603373" TargetMode="External"/><Relationship Id="rId2" Type="http://schemas.openxmlformats.org/officeDocument/2006/relationships/hyperlink" Target="http://www.nber.org/papers/w039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Comments on Esteban-Pretel, Nakajima, and Tanaka, “Changes in Japan’s Labor Market Flows due to the Lost Decade”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Takatoshi Ito</a:t>
            </a:r>
          </a:p>
          <a:p>
            <a:r>
              <a:rPr lang="en-US" altLang="ja-JP" dirty="0" smtClean="0"/>
              <a:t>University of Tokyo</a:t>
            </a:r>
          </a:p>
          <a:p>
            <a:r>
              <a:rPr lang="en-US" altLang="ja-JP" dirty="0" smtClean="0"/>
              <a:t>For NBER EASE 23, Taipei</a:t>
            </a:r>
            <a:endParaRPr kumimoji="1" lang="en-US" altLang="ja-JP" dirty="0" smtClean="0"/>
          </a:p>
          <a:p>
            <a:r>
              <a:rPr lang="en-US" altLang="ja-JP" dirty="0" smtClean="0"/>
              <a:t>June 15, 2012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72965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Very detailed description of the Japanese labor market </a:t>
            </a:r>
            <a:r>
              <a:rPr lang="en-US" altLang="ja-JP" dirty="0" smtClean="0"/>
              <a:t>of Japan from 1983-2008</a:t>
            </a:r>
          </a:p>
          <a:p>
            <a:pPr lvl="1"/>
            <a:r>
              <a:rPr lang="en-US" altLang="ja-JP" dirty="0" smtClean="0"/>
              <a:t>Three statuses (</a:t>
            </a:r>
            <a:r>
              <a:rPr lang="en-US" altLang="ja-JP" dirty="0" err="1" smtClean="0"/>
              <a:t>Emp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Unemp</a:t>
            </a:r>
            <a:r>
              <a:rPr lang="en-US" altLang="ja-JP" dirty="0" smtClean="0"/>
              <a:t>, Inactivity), 3x3 transition matrix and Regression</a:t>
            </a:r>
          </a:p>
          <a:p>
            <a:pPr lvl="2"/>
            <a:r>
              <a:rPr lang="en-US" altLang="ja-JP" dirty="0" smtClean="0"/>
              <a:t>Aggregate and Time series (structural changes during the “lost decade”?)</a:t>
            </a:r>
          </a:p>
          <a:p>
            <a:pPr lvl="2"/>
            <a:r>
              <a:rPr lang="en-US" altLang="ja-JP" dirty="0" smtClean="0"/>
              <a:t>Age; Gender; Region; </a:t>
            </a:r>
          </a:p>
          <a:p>
            <a:pPr lvl="2"/>
            <a:r>
              <a:rPr lang="en-US" altLang="ja-JP" dirty="0" smtClean="0"/>
              <a:t> Employer’s sector (primary; secondary; tertiary; public)</a:t>
            </a:r>
          </a:p>
          <a:p>
            <a:pPr lvl="2"/>
            <a:r>
              <a:rPr lang="en-US" altLang="ja-JP" dirty="0" smtClean="0"/>
              <a:t>Firm size (</a:t>
            </a:r>
            <a:r>
              <a:rPr lang="en-US" altLang="ja-JP" dirty="0" err="1" smtClean="0"/>
              <a:t>sm</a:t>
            </a:r>
            <a:r>
              <a:rPr lang="en-US" altLang="ja-JP" dirty="0" smtClean="0"/>
              <a:t>; med; large; mega; </a:t>
            </a:r>
            <a:r>
              <a:rPr lang="en-US" altLang="ja-JP" dirty="0" err="1" smtClean="0"/>
              <a:t>Gov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Employment type (Regular; Contingent; Self-; </a:t>
            </a:r>
            <a:r>
              <a:rPr lang="en-US" altLang="ja-JP" dirty="0" err="1" smtClean="0"/>
              <a:t>Unemp</a:t>
            </a:r>
            <a:r>
              <a:rPr lang="en-US" altLang="ja-JP" dirty="0" smtClean="0"/>
              <a:t>; Inactivity)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104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Major findings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EE probability remains high</a:t>
            </a:r>
          </a:p>
          <a:p>
            <a:pPr lvl="1"/>
            <a:r>
              <a:rPr lang="en-US" altLang="ja-JP" dirty="0" smtClean="0"/>
              <a:t>Drop over time was small </a:t>
            </a:r>
            <a:endParaRPr kumimoji="1" lang="en-US" altLang="ja-JP" dirty="0" smtClean="0"/>
          </a:p>
          <a:p>
            <a:r>
              <a:rPr lang="en-US" altLang="ja-JP" dirty="0" smtClean="0"/>
              <a:t>UE probability remains low</a:t>
            </a:r>
          </a:p>
          <a:p>
            <a:pPr lvl="1"/>
            <a:r>
              <a:rPr lang="en-US" altLang="ja-JP" dirty="0" smtClean="0"/>
              <a:t>Drop from low to very low</a:t>
            </a:r>
          </a:p>
          <a:p>
            <a:r>
              <a:rPr kumimoji="1" lang="en-US" altLang="ja-JP" dirty="0" smtClean="0"/>
              <a:t>Unemployment rate rose in the 1990s</a:t>
            </a:r>
          </a:p>
          <a:p>
            <a:pPr lvl="1"/>
            <a:r>
              <a:rPr lang="en-US" altLang="ja-JP" dirty="0" smtClean="0"/>
              <a:t>Rise in EU and decline in UE</a:t>
            </a:r>
          </a:p>
          <a:p>
            <a:r>
              <a:rPr lang="en-US" altLang="ja-JP" dirty="0" smtClean="0"/>
              <a:t>The young was affected most </a:t>
            </a:r>
          </a:p>
          <a:p>
            <a:r>
              <a:rPr lang="en-US" altLang="ja-JP" dirty="0" smtClean="0"/>
              <a:t>M-shape participation rate for women</a:t>
            </a:r>
          </a:p>
          <a:p>
            <a:r>
              <a:rPr lang="en-US" altLang="ja-JP" dirty="0" smtClean="0"/>
              <a:t>Regional differences</a:t>
            </a:r>
          </a:p>
          <a:p>
            <a:r>
              <a:rPr lang="en-US" altLang="ja-JP" dirty="0" smtClean="0"/>
              <a:t>Public sector, most stable EE is really high</a:t>
            </a:r>
          </a:p>
          <a:p>
            <a:r>
              <a:rPr lang="en-US" altLang="ja-JP" dirty="0" smtClean="0"/>
              <a:t>Primary sector suffered most</a:t>
            </a:r>
          </a:p>
          <a:p>
            <a:r>
              <a:rPr lang="en-US" altLang="ja-JP" dirty="0" smtClean="0"/>
              <a:t>SMEs suffered most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6926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General Comments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A solid, detailed description: Great starting point of analyzing the Japanese labor market</a:t>
            </a:r>
          </a:p>
          <a:p>
            <a:pPr lvl="1"/>
            <a:r>
              <a:rPr lang="en-US" altLang="ja-JP" dirty="0" smtClean="0"/>
              <a:t>Can be a great chapter in a book on Japanese labor market</a:t>
            </a:r>
            <a:endParaRPr kumimoji="1" lang="en-US" altLang="ja-JP" dirty="0" smtClean="0"/>
          </a:p>
          <a:p>
            <a:r>
              <a:rPr lang="en-US" altLang="ja-JP" dirty="0" smtClean="0"/>
              <a:t>But most findings are not surprising—we thought we knew them</a:t>
            </a:r>
            <a:endParaRPr kumimoji="1" lang="en-US" altLang="ja-JP" dirty="0" smtClean="0"/>
          </a:p>
          <a:p>
            <a:r>
              <a:rPr lang="en-US" altLang="ja-JP" dirty="0" smtClean="0"/>
              <a:t>Few analysis of “why?”, “How significant?”, and “other evidence?” For example,</a:t>
            </a:r>
          </a:p>
          <a:p>
            <a:pPr lvl="1"/>
            <a:r>
              <a:rPr lang="en-US" altLang="ja-JP" dirty="0" smtClean="0"/>
              <a:t>Why rather stable transition probabilities (Corporations have not fundamentally changed?)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Why M-shape continues (lack of support for working mothers?)</a:t>
            </a:r>
          </a:p>
          <a:p>
            <a:pPr lvl="1"/>
            <a:r>
              <a:rPr lang="en-US" altLang="ja-JP" dirty="0" smtClean="0"/>
              <a:t>Why Hokkaido is not good (a decline in public works?)</a:t>
            </a:r>
          </a:p>
          <a:p>
            <a:r>
              <a:rPr kumimoji="1" lang="en-US" altLang="ja-JP" dirty="0" smtClean="0"/>
              <a:t>But, they should be dealt with in a different paper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2846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Specific Comments</a:t>
            </a:r>
            <a:br>
              <a:rPr kumimoji="1" lang="en-US" altLang="ja-JP" dirty="0" smtClean="0"/>
            </a:br>
            <a:r>
              <a:rPr lang="en-US" altLang="ja-JP" dirty="0" smtClean="0"/>
              <a:t>Easy to expand: structural break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Specifying the year of structural break (rather than a decade to decade comparison)</a:t>
            </a:r>
          </a:p>
          <a:p>
            <a:pPr lvl="1"/>
            <a:r>
              <a:rPr lang="en-US" altLang="ja-JP" dirty="0" smtClean="0"/>
              <a:t>Hypothesis: 1997/98—Japanese banking crisis made a fundamental changes in the employer/employee relationship. Wages started to decline. Firing started to occur and new recruits for regular workers declined. Can you substantiate this? Or any other breakpoint year?</a:t>
            </a:r>
          </a:p>
          <a:p>
            <a:r>
              <a:rPr lang="en-US" altLang="ja-JP" dirty="0" smtClean="0"/>
              <a:t>Corroborate evidence form other variables, wages/bonuses and corporate profits</a:t>
            </a:r>
          </a:p>
          <a:p>
            <a:pPr lvl="1"/>
            <a:r>
              <a:rPr lang="en-US" altLang="ja-JP" dirty="0" smtClean="0"/>
              <a:t>Kuroda and Yamamoto asserted that after 1997/98, wages and bonuses started to decline</a:t>
            </a:r>
          </a:p>
          <a:p>
            <a:pPr lvl="1"/>
            <a:r>
              <a:rPr lang="en-US" altLang="ja-JP" dirty="0"/>
              <a:t>http://ideas.repec.org/a/ime/imemes/v25y2007i2p45-88.html</a:t>
            </a:r>
            <a:endParaRPr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89881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Specific Comments</a:t>
            </a:r>
            <a:br>
              <a:rPr lang="en-US" altLang="ja-JP" dirty="0" smtClean="0"/>
            </a:br>
            <a:r>
              <a:rPr lang="en-US" altLang="ja-JP" dirty="0" smtClean="0"/>
              <a:t>Easy to expand: youth unemployment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Youth unemployment and “Ice Age” impact </a:t>
            </a:r>
          </a:p>
          <a:p>
            <a:pPr lvl="1"/>
            <a:r>
              <a:rPr lang="en-US" altLang="ja-JP" dirty="0" smtClean="0"/>
              <a:t>How to measure new graduates of school to E/U/I ?</a:t>
            </a:r>
          </a:p>
          <a:p>
            <a:pPr lvl="2"/>
            <a:r>
              <a:rPr lang="en-US" altLang="ja-JP" dirty="0" smtClean="0"/>
              <a:t>The first job is very important in Japan </a:t>
            </a:r>
          </a:p>
          <a:p>
            <a:pPr lvl="2"/>
            <a:r>
              <a:rPr lang="en-US" altLang="ja-JP" dirty="0" smtClean="0"/>
              <a:t>If you graduate from school in a deep recession in the 90s (“Ice Age”), you are doomed, for the rest of your life—so believed.</a:t>
            </a:r>
          </a:p>
          <a:p>
            <a:pPr lvl="2"/>
            <a:r>
              <a:rPr lang="en-US" altLang="ja-JP" dirty="0" smtClean="0"/>
              <a:t>Can you substantiate this?   For example, by calculating </a:t>
            </a:r>
            <a:r>
              <a:rPr lang="en-US" altLang="ja-JP" dirty="0"/>
              <a:t>and </a:t>
            </a:r>
            <a:r>
              <a:rPr lang="en-US" altLang="ja-JP" dirty="0" smtClean="0"/>
              <a:t>comparing </a:t>
            </a:r>
            <a:r>
              <a:rPr lang="en-US" altLang="ja-JP" dirty="0"/>
              <a:t>the lifetime probabilities of </a:t>
            </a:r>
            <a:r>
              <a:rPr lang="en-US" altLang="ja-JP" dirty="0" smtClean="0"/>
              <a:t>employment probabilities of college graduates, year by year, for life by multiplying transition probabilities </a:t>
            </a:r>
            <a:endParaRPr lang="en-US" altLang="ja-JP" dirty="0"/>
          </a:p>
          <a:p>
            <a:pPr lvl="2"/>
            <a:r>
              <a:rPr lang="en-US" altLang="ja-JP" dirty="0" smtClean="0"/>
              <a:t>Focusing only on employment </a:t>
            </a:r>
            <a:r>
              <a:rPr lang="en-US" altLang="ja-JP" dirty="0"/>
              <a:t>status hides the </a:t>
            </a:r>
            <a:r>
              <a:rPr lang="en-US" altLang="ja-JP" dirty="0" smtClean="0"/>
              <a:t>“working poor” problem </a:t>
            </a:r>
            <a:r>
              <a:rPr lang="en-US" altLang="ja-JP" dirty="0"/>
              <a:t>(low pay, unsatisfactory employment</a:t>
            </a:r>
            <a:r>
              <a:rPr lang="en-US" altLang="ja-JP" dirty="0" smtClean="0"/>
              <a:t>)—need to know wages</a:t>
            </a:r>
            <a:endParaRPr lang="en-US" altLang="ja-JP" dirty="0"/>
          </a:p>
          <a:p>
            <a:pPr lvl="1"/>
            <a:r>
              <a:rPr lang="en-US" altLang="ja-JP" dirty="0" smtClean="0"/>
              <a:t>This relates to the US work on the “temporary blemish or permanent scar” literature</a:t>
            </a:r>
            <a:r>
              <a:rPr lang="ja-JP" altLang="en-US" dirty="0"/>
              <a:t> </a:t>
            </a:r>
            <a:r>
              <a:rPr lang="en-US" altLang="ja-JP" dirty="0" smtClean="0"/>
              <a:t>(e.g. David Ellwood). How would this work compare with them</a:t>
            </a:r>
          </a:p>
          <a:p>
            <a:pPr lvl="2"/>
            <a:r>
              <a:rPr lang="en-US" altLang="ja-JP" dirty="0">
                <a:hlinkClick r:id="rId2"/>
              </a:rPr>
              <a:t>http://</a:t>
            </a:r>
            <a:r>
              <a:rPr lang="en-US" altLang="ja-JP" dirty="0" smtClean="0">
                <a:hlinkClick r:id="rId2"/>
              </a:rPr>
              <a:t>www.nber.org/papers/w0399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3"/>
              </a:rPr>
              <a:t>http://</a:t>
            </a:r>
            <a:r>
              <a:rPr lang="en-US" altLang="ja-JP" dirty="0" smtClean="0">
                <a:hlinkClick r:id="rId3"/>
              </a:rPr>
              <a:t>www.jstor.org/discover/10.2307/2006805?uid=3739216&amp;uid=2129&amp;uid=2&amp;uid=70&amp;uid=4&amp;sid=56260603373</a:t>
            </a:r>
            <a:endParaRPr lang="en-US" altLang="ja-JP" dirty="0" smtClean="0"/>
          </a:p>
          <a:p>
            <a:pPr marL="914400" lvl="2" indent="0">
              <a:buNone/>
            </a:pP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2012/6/15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Takatoshi Ito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7870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538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テーマ</vt:lpstr>
      <vt:lpstr>Comments on Esteban-Pretel, Nakajima, and Tanaka, “Changes in Japan’s Labor Market Flows due to the Lost Decade”</vt:lpstr>
      <vt:lpstr>Analysis</vt:lpstr>
      <vt:lpstr>Major findings</vt:lpstr>
      <vt:lpstr>General Comments</vt:lpstr>
      <vt:lpstr>Specific Comments Easy to expand: structural break</vt:lpstr>
      <vt:lpstr>Specific Comments Easy to expand: youth unemployment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Esteban-Pretel, Nakajima, and Tanaka, “Changes in Japan’s Labor Market Flows due to the Lost Decade”</dc:title>
  <dc:creator>itointokyo</dc:creator>
  <cp:lastModifiedBy>maranjian</cp:lastModifiedBy>
  <cp:revision>15</cp:revision>
  <dcterms:created xsi:type="dcterms:W3CDTF">2012-06-14T22:26:00Z</dcterms:created>
  <dcterms:modified xsi:type="dcterms:W3CDTF">2012-06-19T12:28:26Z</dcterms:modified>
</cp:coreProperties>
</file>